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1" r:id="rId5"/>
    <p:sldId id="262" r:id="rId6"/>
    <p:sldId id="264" r:id="rId7"/>
    <p:sldId id="279" r:id="rId8"/>
    <p:sldId id="265" r:id="rId9"/>
    <p:sldId id="266" r:id="rId10"/>
    <p:sldId id="282" r:id="rId11"/>
    <p:sldId id="283" r:id="rId12"/>
    <p:sldId id="285" r:id="rId13"/>
    <p:sldId id="286" r:id="rId14"/>
    <p:sldId id="287" r:id="rId15"/>
    <p:sldId id="280" r:id="rId16"/>
    <p:sldId id="288" r:id="rId17"/>
    <p:sldId id="278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254" autoAdjust="0"/>
    <p:restoredTop sz="94676" autoAdjust="0"/>
  </p:normalViewPr>
  <p:slideViewPr>
    <p:cSldViewPr>
      <p:cViewPr>
        <p:scale>
          <a:sx n="81" d="100"/>
          <a:sy n="81" d="100"/>
        </p:scale>
        <p:origin x="-150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oom.ru/powerpoint/abstraktnye-fony-dlya-prezentacii-volny-07.jpg?ver=3.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980728"/>
            <a:ext cx="73448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Профессиональное просвещение обучающихся  с нарушением интеллекта через внеурочную </a:t>
            </a:r>
            <a:r>
              <a:rPr lang="ru-RU" sz="3600" b="1" dirty="0" smtClean="0"/>
              <a:t>деятельность</a:t>
            </a:r>
          </a:p>
          <a:p>
            <a:pPr algn="ctr"/>
            <a:endParaRPr lang="ru-RU" sz="3600" b="1" dirty="0"/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  <a:p>
            <a:pPr algn="ctr"/>
            <a:r>
              <a:rPr lang="ru-RU" b="1" dirty="0" smtClean="0"/>
              <a:t>                                                            Выполнила: воспитатель </a:t>
            </a:r>
            <a:r>
              <a:rPr lang="ru-RU" b="1" dirty="0" err="1" smtClean="0"/>
              <a:t>Трохова</a:t>
            </a:r>
            <a:r>
              <a:rPr lang="ru-RU" b="1" dirty="0" smtClean="0"/>
              <a:t> Е. Н.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                                                        ГБОУ  АО «</a:t>
            </a:r>
            <a:r>
              <a:rPr lang="ru-RU" b="1" dirty="0" err="1" smtClean="0"/>
              <a:t>Няндомская</a:t>
            </a:r>
            <a:r>
              <a:rPr lang="ru-RU" b="1" dirty="0" smtClean="0"/>
              <a:t> СКОШИ»</a:t>
            </a:r>
            <a:endParaRPr lang="ru-RU" dirty="0"/>
          </a:p>
          <a:p>
            <a:pPr algn="ctr"/>
            <a:endParaRPr lang="ru-RU" sz="3600" dirty="0"/>
          </a:p>
        </p:txBody>
      </p:sp>
      <p:pic>
        <p:nvPicPr>
          <p:cNvPr id="4" name="Рисунок 3" descr="http://www.school2karpinsk.ru/images/skidki-Sankt-Peterburg-14287527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2236470" cy="186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1602" y="0"/>
            <a:ext cx="10429948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 descr="http://centrprof-serp.ru/_bd/0/03357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1085" y="0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1" y="476672"/>
            <a:ext cx="47635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Профессионально-трудовое </a:t>
            </a:r>
            <a:r>
              <a:rPr lang="ru-RU" sz="2800" b="1" dirty="0" smtClean="0"/>
              <a:t>просвещение.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628800"/>
            <a:ext cx="5230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/>
              <a:t>Игра «Путешествие по миру профессий»</a:t>
            </a:r>
          </a:p>
        </p:txBody>
      </p:sp>
      <p:pic>
        <p:nvPicPr>
          <p:cNvPr id="8" name="Рисунок 7" descr="C:\Users\user-\Documents\IMG_20230112_15554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617" y="2338050"/>
            <a:ext cx="2951397" cy="2181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user-\Documents\IMG_20230112_15505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04615"/>
            <a:ext cx="3142040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-\Documents\IMG_20221207_15341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4704615"/>
            <a:ext cx="3384376" cy="23800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24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6672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</a:t>
            </a:r>
            <a:r>
              <a:rPr lang="ru-RU" sz="2400" b="1" dirty="0" smtClean="0"/>
              <a:t>Круглый </a:t>
            </a:r>
            <a:r>
              <a:rPr lang="ru-RU" sz="2400" b="1" dirty="0"/>
              <a:t>стол «Все профессии </a:t>
            </a:r>
            <a:r>
              <a:rPr lang="ru-RU" sz="2400" b="1" dirty="0" smtClean="0"/>
              <a:t>важны»</a:t>
            </a:r>
            <a:endParaRPr lang="ru-RU" sz="2400" b="1" dirty="0"/>
          </a:p>
        </p:txBody>
      </p:sp>
      <p:pic>
        <p:nvPicPr>
          <p:cNvPr id="14" name="Рисунок 13" descr="C:\Users\user-\Documents\IMG_20221110_1555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03" y="3244334"/>
            <a:ext cx="2520627" cy="2142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-\Documents\IMG_20221110_15543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52546"/>
            <a:ext cx="2784922" cy="2160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user-\Documents\IMG_20221110_15534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16364"/>
            <a:ext cx="2304256" cy="214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user-\Documents\IMG_20221110_15512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59" y="1977521"/>
            <a:ext cx="2693094" cy="2355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user-\Documents\IMG_20221110_155213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761" y="1689614"/>
            <a:ext cx="2163165" cy="178410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094020" y="753672"/>
            <a:ext cx="70063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Цель</a:t>
            </a:r>
            <a:r>
              <a:rPr lang="ru-RU" dirty="0"/>
              <a:t>: уточнить знания детей о </a:t>
            </a:r>
            <a:r>
              <a:rPr lang="ru-RU" dirty="0" smtClean="0"/>
              <a:t>профессиях, выявить </a:t>
            </a:r>
            <a:r>
              <a:rPr lang="ru-RU" dirty="0"/>
              <a:t>отношение к разным профессиям и по возможности подкорректировать это отношение.</a:t>
            </a:r>
          </a:p>
        </p:txBody>
      </p:sp>
    </p:spTree>
    <p:extLst>
      <p:ext uri="{BB962C8B-B14F-4D97-AF65-F5344CB8AC3E}">
        <p14:creationId xmlns:p14="http://schemas.microsoft.com/office/powerpoint/2010/main" val="20424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074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1" y="476672"/>
            <a:ext cx="47635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Профессионально-трудовое </a:t>
            </a:r>
            <a:r>
              <a:rPr lang="ru-RU" sz="2800" b="1" dirty="0" smtClean="0"/>
              <a:t>просвещение.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56792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Круглый </a:t>
            </a:r>
            <a:r>
              <a:rPr lang="ru-RU" b="1" dirty="0"/>
              <a:t>стол </a:t>
            </a:r>
            <a:r>
              <a:rPr lang="ru-RU" b="1" dirty="0" smtClean="0"/>
              <a:t>«Кем быть?»</a:t>
            </a:r>
            <a:endParaRPr lang="ru-RU" b="1" dirty="0"/>
          </a:p>
        </p:txBody>
      </p:sp>
      <p:pic>
        <p:nvPicPr>
          <p:cNvPr id="9" name="Рисунок 8" descr="C:\Users\user-\Documents\IMG_20221207_1538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571744"/>
            <a:ext cx="3281588" cy="3161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-\Documents\IMG_20221207_1534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52" y="2420888"/>
            <a:ext cx="4338736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179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7358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 descr="http://centrprof-serp.ru/_bd/0/03357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1" y="476672"/>
            <a:ext cx="47635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Профессионально-трудовое </a:t>
            </a:r>
            <a:r>
              <a:rPr lang="ru-RU" sz="2800" b="1" dirty="0" smtClean="0"/>
              <a:t>просвещение.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56792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     </a:t>
            </a:r>
            <a:r>
              <a:rPr lang="ru-RU" sz="2400" u="sng" dirty="0" smtClean="0"/>
              <a:t>Игра </a:t>
            </a:r>
            <a:r>
              <a:rPr lang="ru-RU" sz="2400" u="sng" dirty="0"/>
              <a:t>ситуация «Опиши профессию».</a:t>
            </a:r>
            <a:endParaRPr lang="ru-RU" sz="2400" b="1" u="sng" dirty="0"/>
          </a:p>
        </p:txBody>
      </p:sp>
      <p:pic>
        <p:nvPicPr>
          <p:cNvPr id="10" name="Рисунок 9" descr="C:\Users\user-\Documents\IMG_20220511_15494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44334"/>
            <a:ext cx="3312368" cy="3801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-\Documents\IMG_20220511_15543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49897"/>
            <a:ext cx="4073774" cy="380190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727684" y="2018458"/>
            <a:ext cx="6804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 Цель: </a:t>
            </a:r>
            <a:r>
              <a:rPr lang="ru-RU" b="1" dirty="0" smtClean="0"/>
              <a:t>уточнить </a:t>
            </a:r>
            <a:r>
              <a:rPr lang="ru-RU" b="1" dirty="0"/>
              <a:t>знания детей о </a:t>
            </a:r>
            <a:r>
              <a:rPr lang="ru-RU" b="1" dirty="0" smtClean="0"/>
              <a:t>профессиях, </a:t>
            </a:r>
            <a:r>
              <a:rPr lang="ru-RU" b="1" dirty="0"/>
              <a:t>выявить отношение к разным профессиям и по возможности подкорректировать это отношение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9110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87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20688"/>
            <a:ext cx="6480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</a:t>
            </a:r>
            <a:r>
              <a:rPr lang="ru-RU" sz="2400" b="1" dirty="0" smtClean="0"/>
              <a:t>Игра </a:t>
            </a:r>
            <a:r>
              <a:rPr lang="ru-RU" sz="2400" b="1" dirty="0"/>
              <a:t>ситуация «Опиши профессию</a:t>
            </a:r>
            <a:r>
              <a:rPr lang="ru-RU" sz="2400" b="1" dirty="0" smtClean="0"/>
              <a:t>».</a:t>
            </a:r>
          </a:p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12551"/>
            <a:ext cx="2944068" cy="220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16775"/>
            <a:ext cx="3084272" cy="231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007" y="4185250"/>
            <a:ext cx="3275857" cy="246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44232"/>
            <a:ext cx="3212305" cy="2409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990020"/>
            <a:ext cx="7848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Цель</a:t>
            </a:r>
            <a:r>
              <a:rPr lang="ru-RU" b="1" u="sng" dirty="0"/>
              <a:t>: </a:t>
            </a:r>
            <a:r>
              <a:rPr lang="ru-RU" b="1" dirty="0"/>
              <a:t>осознать содержание труда разных профессий и создать условия для развития умения соотносить образ человека с различными профессиями</a:t>
            </a:r>
          </a:p>
        </p:txBody>
      </p:sp>
    </p:spTree>
    <p:extLst>
      <p:ext uri="{BB962C8B-B14F-4D97-AF65-F5344CB8AC3E}">
        <p14:creationId xmlns:p14="http://schemas.microsoft.com/office/powerpoint/2010/main" val="34833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 descr="http://centrprof-serp.ru/_bd/0/03357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32656"/>
            <a:ext cx="60304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Предварительная профессиональная </a:t>
            </a:r>
            <a:r>
              <a:rPr lang="ru-RU" sz="3200" b="1" dirty="0" smtClean="0"/>
              <a:t>диагностика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409874"/>
            <a:ext cx="6462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u="sng" dirty="0"/>
              <a:t>Ц</a:t>
            </a:r>
            <a:r>
              <a:rPr lang="ru-RU" sz="2000" b="1" u="sng" dirty="0" smtClean="0"/>
              <a:t>ель</a:t>
            </a:r>
            <a:r>
              <a:rPr lang="ru-RU" sz="2000" dirty="0" smtClean="0"/>
              <a:t> </a:t>
            </a:r>
            <a:r>
              <a:rPr lang="ru-RU" sz="2000" dirty="0"/>
              <a:t>которой заключается в выявлении интересов и способностей личности по отношению к той или иной профессии;</a:t>
            </a:r>
          </a:p>
        </p:txBody>
      </p:sp>
      <p:pic>
        <p:nvPicPr>
          <p:cNvPr id="7" name="Рисунок 6" descr="C:\Users\user-\Documents\IMG_20221121_16452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756" y="2425537"/>
            <a:ext cx="3714750" cy="2785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127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074" y="20706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32656"/>
            <a:ext cx="60304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       Предварительная      </a:t>
            </a:r>
            <a:r>
              <a:rPr lang="ru-RU" sz="3200" b="1" dirty="0" smtClean="0"/>
              <a:t>   профессиональная </a:t>
            </a:r>
            <a:r>
              <a:rPr lang="ru-RU" sz="3200" b="1" dirty="0" smtClean="0"/>
              <a:t>диагностика</a:t>
            </a:r>
            <a:endParaRPr lang="ru-RU" sz="32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33183"/>
              </p:ext>
            </p:extLst>
          </p:nvPr>
        </p:nvGraphicFramePr>
        <p:xfrm>
          <a:off x="899592" y="1401256"/>
          <a:ext cx="6792416" cy="5066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232248"/>
                <a:gridCol w="2399928"/>
              </a:tblGrid>
              <a:tr h="3139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Ф. 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2021-2022г.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2022-2023г.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Хадижа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Гараева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дизайнер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Николай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автомеханик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столяр- плотник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Константин 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повар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Максим 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столяр -плотник</a:t>
                      </a:r>
                      <a:endParaRPr lang="ru-RU" dirty="0"/>
                    </a:p>
                  </a:txBody>
                  <a:tcPr/>
                </a:tc>
              </a:tr>
              <a:tr h="403448"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Владислав 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худ.</a:t>
                      </a:r>
                      <a:r>
                        <a:rPr lang="ru-RU" baseline="0" dirty="0" smtClean="0"/>
                        <a:t> школа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Кристина 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парикмахер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повар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Дмитрий К.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мультипликатор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вечерняя школа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Артём О.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автомеханик</a:t>
                      </a:r>
                      <a:endParaRPr lang="ru-RU" dirty="0"/>
                    </a:p>
                  </a:txBody>
                  <a:tcPr/>
                </a:tc>
              </a:tr>
              <a:tr h="549441">
                <a:tc>
                  <a:txBody>
                    <a:bodyPr/>
                    <a:lstStyle/>
                    <a:p>
                      <a:r>
                        <a:rPr lang="ru-RU" dirty="0" smtClean="0"/>
                        <a:t>Дмитрий О.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сварщик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тракторист - механизатор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Анна П.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учителем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оператор ЭВМ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Роман О.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повар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повар</a:t>
                      </a:r>
                      <a:endParaRPr lang="ru-RU" dirty="0"/>
                    </a:p>
                  </a:txBody>
                  <a:tcPr/>
                </a:tc>
              </a:tr>
              <a:tr h="318327">
                <a:tc>
                  <a:txBody>
                    <a:bodyPr/>
                    <a:lstStyle/>
                    <a:p>
                      <a:r>
                        <a:rPr lang="ru-RU" dirty="0" smtClean="0"/>
                        <a:t>Владислав Х.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вечерняя школа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5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526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612845"/>
            <a:ext cx="842493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/>
              <a:t>Литература</a:t>
            </a:r>
            <a:r>
              <a:rPr lang="ru-RU" sz="3200" b="1" dirty="0"/>
              <a:t>.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sz="2400" dirty="0" smtClean="0"/>
              <a:t>1</a:t>
            </a:r>
            <a:r>
              <a:rPr lang="ru-RU" sz="2400" dirty="0" smtClean="0"/>
              <a:t>. </a:t>
            </a:r>
            <a:r>
              <a:rPr lang="ru-RU" sz="2400" dirty="0" err="1" smtClean="0"/>
              <a:t>Батышев</a:t>
            </a:r>
            <a:r>
              <a:rPr lang="ru-RU" sz="2400" dirty="0" smtClean="0"/>
              <a:t> </a:t>
            </a:r>
            <a:r>
              <a:rPr lang="ru-RU" sz="2400" dirty="0"/>
              <a:t>С. Я. Трудовая подготовка школьников: вопросы теории и методики. – М.: Педагогика, 1981 с. 68-78, с. 103-120.</a:t>
            </a:r>
          </a:p>
          <a:p>
            <a:pPr lvl="0"/>
            <a:r>
              <a:rPr lang="ru-RU" sz="2400" dirty="0" smtClean="0"/>
              <a:t>2</a:t>
            </a:r>
            <a:r>
              <a:rPr lang="ru-RU" sz="2400" dirty="0" smtClean="0"/>
              <a:t>. Профориентация </a:t>
            </a:r>
            <a:r>
              <a:rPr lang="ru-RU" sz="2400" dirty="0"/>
              <a:t>учащихся основной и старшей ступени образования: методическое пособие /сост.: </a:t>
            </a:r>
            <a:r>
              <a:rPr lang="ru-RU" sz="2400" dirty="0" err="1"/>
              <a:t>Е.Н.Овсянникова</a:t>
            </a:r>
            <a:r>
              <a:rPr lang="ru-RU" sz="2400" dirty="0"/>
              <a:t>, </a:t>
            </a:r>
            <a:r>
              <a:rPr lang="ru-RU" sz="2400" dirty="0" smtClean="0"/>
              <a:t>3</a:t>
            </a:r>
            <a:r>
              <a:rPr lang="ru-RU" sz="2400" dirty="0" smtClean="0"/>
              <a:t>. </a:t>
            </a:r>
            <a:r>
              <a:rPr lang="ru-RU" sz="2400" dirty="0" err="1" smtClean="0"/>
              <a:t>А.В.Ефременко</a:t>
            </a:r>
            <a:r>
              <a:rPr lang="ru-RU" sz="2400" dirty="0"/>
              <a:t>. Курск: Изд-во ООО «Учитель», 2012. 45 с.</a:t>
            </a:r>
          </a:p>
          <a:p>
            <a:pPr lvl="0"/>
            <a:r>
              <a:rPr lang="ru-RU" sz="2400" dirty="0" smtClean="0"/>
              <a:t>4</a:t>
            </a:r>
            <a:r>
              <a:rPr lang="ru-RU" sz="2400" dirty="0" smtClean="0"/>
              <a:t>. Программы </a:t>
            </a:r>
            <a:r>
              <a:rPr lang="ru-RU" sz="2400" dirty="0"/>
              <a:t>специальных (коррекционных) образовательных учреждений VIII вида: 5-9 </a:t>
            </a:r>
            <a:r>
              <a:rPr lang="ru-RU" sz="2400" dirty="0" err="1"/>
              <a:t>кл</a:t>
            </a:r>
            <a:r>
              <a:rPr lang="ru-RU" sz="2400" dirty="0"/>
              <a:t>.: В2 сб./ Под </a:t>
            </a:r>
            <a:r>
              <a:rPr lang="ru-RU" sz="2400" dirty="0" err="1"/>
              <a:t>ред.В.В</a:t>
            </a:r>
            <a:r>
              <a:rPr lang="ru-RU" sz="2400" dirty="0"/>
              <a:t> Воронковой. </a:t>
            </a:r>
            <a:r>
              <a:rPr lang="ru-RU" sz="2400" dirty="0" smtClean="0"/>
              <a:t>М</a:t>
            </a:r>
            <a:r>
              <a:rPr lang="ru-RU" sz="2400" dirty="0"/>
              <a:t>.: </a:t>
            </a:r>
            <a:r>
              <a:rPr lang="ru-RU" sz="2400" dirty="0" err="1"/>
              <a:t>Гуманитар</a:t>
            </a:r>
            <a:r>
              <a:rPr lang="ru-RU" sz="2400" dirty="0"/>
              <a:t>. изд. центр ВЛАДОС, 2011. – Сб.2. – 304 с.</a:t>
            </a:r>
          </a:p>
          <a:p>
            <a:pPr lvl="0"/>
            <a:r>
              <a:rPr lang="ru-RU" sz="2400" dirty="0" smtClean="0"/>
              <a:t>5</a:t>
            </a:r>
            <a:r>
              <a:rPr lang="ru-RU" sz="2400" dirty="0" smtClean="0"/>
              <a:t>. </a:t>
            </a:r>
            <a:r>
              <a:rPr lang="ru-RU" sz="2400" dirty="0" err="1" smtClean="0"/>
              <a:t>Дереклеева</a:t>
            </a:r>
            <a:r>
              <a:rPr lang="ru-RU" sz="2400" dirty="0" smtClean="0"/>
              <a:t> </a:t>
            </a:r>
            <a:r>
              <a:rPr lang="ru-RU" sz="2400" dirty="0"/>
              <a:t>Н.И. Справочник классного руководителя.</a:t>
            </a:r>
          </a:p>
          <a:p>
            <a:pPr lvl="0"/>
            <a:r>
              <a:rPr lang="ru-RU" sz="2400" dirty="0" err="1"/>
              <a:t>Тутубалина</a:t>
            </a:r>
            <a:r>
              <a:rPr lang="ru-RU" sz="2400" dirty="0"/>
              <a:t> Н.В. Твоя будущая профессия.</a:t>
            </a:r>
          </a:p>
          <a:p>
            <a:pPr lvl="0"/>
            <a:r>
              <a:rPr lang="ru-RU" sz="2400" dirty="0" smtClean="0"/>
              <a:t>6</a:t>
            </a:r>
            <a:r>
              <a:rPr lang="ru-RU" sz="2400" dirty="0" smtClean="0"/>
              <a:t>. Спутник </a:t>
            </a:r>
            <a:r>
              <a:rPr lang="ru-RU" sz="2400" dirty="0"/>
              <a:t>классного руководителя №2, 2012г.</a:t>
            </a:r>
          </a:p>
          <a:p>
            <a:pPr lvl="0"/>
            <a:r>
              <a:rPr lang="ru-RU" sz="2400" dirty="0" smtClean="0"/>
              <a:t>7</a:t>
            </a:r>
            <a:r>
              <a:rPr lang="ru-RU" sz="2400" dirty="0" smtClean="0"/>
              <a:t>. Интернет-ресурсы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08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692696"/>
            <a:ext cx="864096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В условиях  школы-интерната 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   формирующий этап профориентации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   можно рассматривать в качестве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   завершающего этапа.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   Это обусловлено тем, что в итоге у учащихся должен быть сформирован профессиональный  выбор, адекватный их индивидуальным физическим и психическим возможностям, отвечающий социально-экономической </a:t>
            </a:r>
          </a:p>
          <a:p>
            <a:pPr marL="273050" indent="-273050">
              <a:lnSpc>
                <a:spcPct val="140000"/>
              </a:lnSpc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   ситуации региона </a:t>
            </a:r>
          </a:p>
        </p:txBody>
      </p:sp>
      <p:pic>
        <p:nvPicPr>
          <p:cNvPr id="4" name="Рисунок 2" descr="http://dommol29.ru/uploads/posts/1415620698_career-counsl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333375"/>
            <a:ext cx="27368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oom.ru/powerpoint/abstraktnye-fony-dlya-prezentacii-volny-07.jpg?ver=3.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11363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anose="020F0502020204030204" pitchFamily="34" charset="0"/>
                <a:cs typeface="Times New Roman" pitchFamily="18" charset="0"/>
              </a:rPr>
              <a:t>Одним из условий успешной социализации детей с ограниченными возможностями здоровья является профориентация, подготовка их к самостоятельной жизни, поддержка и оказание им помощи при вступлении во взрослую жизнь. </a:t>
            </a:r>
            <a:endParaRPr lang="ru-RU" sz="2800" dirty="0"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oom.ru/powerpoint/abstraktnye-fony-dlya-prezentacii-volny-07.jpg?ver=3.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29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1772816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/>
              <a:t>- психологическая </a:t>
            </a:r>
            <a:r>
              <a:rPr lang="ru-RU" sz="2400" b="1" dirty="0"/>
              <a:t>неготовностью на момент </a:t>
            </a:r>
            <a:r>
              <a:rPr lang="ru-RU" sz="2400" b="1" dirty="0" smtClean="0"/>
              <a:t>  перехода </a:t>
            </a:r>
            <a:r>
              <a:rPr lang="ru-RU" sz="2400" b="1" dirty="0"/>
              <a:t>от процесса обучения непосредственно к трудовой деятельности;</a:t>
            </a:r>
          </a:p>
          <a:p>
            <a:pPr lvl="0" algn="ctr"/>
            <a:r>
              <a:rPr lang="ru-RU" sz="2400" b="1" dirty="0" smtClean="0"/>
              <a:t>- отсутствие </a:t>
            </a:r>
            <a:r>
              <a:rPr lang="ru-RU" sz="2400" b="1" dirty="0"/>
              <a:t>ясной, чёткой жизненной позиции;</a:t>
            </a:r>
          </a:p>
          <a:p>
            <a:pPr lvl="0" algn="ctr"/>
            <a:r>
              <a:rPr lang="ru-RU" sz="2400" b="1" dirty="0" smtClean="0"/>
              <a:t>- неспособность </a:t>
            </a:r>
            <a:r>
              <a:rPr lang="ru-RU" sz="2400" b="1" dirty="0"/>
              <a:t>строить перспективы на будущее;</a:t>
            </a:r>
          </a:p>
          <a:p>
            <a:pPr lvl="0" algn="ctr"/>
            <a:r>
              <a:rPr lang="ru-RU" sz="2400" b="1" dirty="0" smtClean="0"/>
              <a:t>- чувство </a:t>
            </a:r>
            <a:r>
              <a:rPr lang="ru-RU" sz="2400" b="1" dirty="0"/>
              <a:t>социальной незащищенности;</a:t>
            </a:r>
          </a:p>
          <a:p>
            <a:pPr lvl="0" algn="ctr"/>
            <a:r>
              <a:rPr lang="ru-RU" sz="2400" b="1" dirty="0" smtClean="0"/>
              <a:t>- неадекватная </a:t>
            </a:r>
            <a:r>
              <a:rPr lang="ru-RU" sz="2400" b="1" dirty="0"/>
              <a:t>самооценка;</a:t>
            </a:r>
          </a:p>
          <a:p>
            <a:pPr lvl="0" algn="ctr"/>
            <a:r>
              <a:rPr lang="ru-RU" sz="2400" b="1" dirty="0" smtClean="0"/>
              <a:t>- недостаточно </a:t>
            </a:r>
            <a:r>
              <a:rPr lang="ru-RU" sz="2400" b="1" dirty="0"/>
              <a:t>сформированная способность оценивать свои возможности и способности при определении профиля и содержания профессии.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Трудности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при последующем трудоустройстве, которые могут быть обусловлены следующими факторами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endParaRPr lang="ru-RU" sz="2800" b="1" dirty="0"/>
          </a:p>
          <a:p>
            <a:pPr algn="ctr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Кем быть? Выбор профессии –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это серьёзно!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84784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libri" panose="020F0502020204030204" pitchFamily="34" charset="0"/>
                <a:cs typeface="Times New Roman" pitchFamily="18" charset="0"/>
              </a:rPr>
              <a:t>Профессиональная ориентация </a:t>
            </a: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представляет собой систему мер, включающую предоставление информации и консультаций, необходимых учащемуся для выбора профессии, в наибольшей степени соответствующей его личным способностям и особенностям. 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Главной </a:t>
            </a:r>
            <a:r>
              <a:rPr lang="ru-RU" sz="2400" b="1" dirty="0" smtClean="0">
                <a:latin typeface="Calibri" panose="020F0502020204030204" pitchFamily="34" charset="0"/>
                <a:cs typeface="Times New Roman" pitchFamily="18" charset="0"/>
              </a:rPr>
              <a:t>задачей</a:t>
            </a: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профориентации является всестороннее развитие личности и активизация самих школьников в процессах определения себя, своего места в мире профессий</a:t>
            </a:r>
            <a:endParaRPr lang="ru-RU" sz="2400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Рисунок 3" descr="http://shkola2.svobodny.org/images/mmEvfSWrTY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13176"/>
            <a:ext cx="3024336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332657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 descr="http://mkrf.ru/upload/iblock/34e/34ee30c40d8664c8157fc83e54c4983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88640"/>
            <a:ext cx="27718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857232"/>
            <a:ext cx="65008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Учащиеся с ОВЗ представляют собой</a:t>
            </a:r>
          </a:p>
          <a:p>
            <a:pPr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отдельную категорию детей. Для того, </a:t>
            </a:r>
          </a:p>
          <a:p>
            <a:pPr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чтобы профессиональное самоопределение</a:t>
            </a:r>
          </a:p>
          <a:p>
            <a:pPr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таких учащихся  было успешным, важно</a:t>
            </a:r>
          </a:p>
          <a:p>
            <a:pPr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развивать у них адекватное отношение к себе,</a:t>
            </a:r>
          </a:p>
          <a:p>
            <a:pPr>
              <a:buFontTx/>
              <a:buNone/>
            </a:pP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 к ситуации выбора профессии, основанного на осознании своих желаний и возможностей.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764704"/>
            <a:ext cx="72008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lnSpc>
                <a:spcPct val="15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Основная цель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3050" indent="-273050">
              <a:lnSpc>
                <a:spcPct val="15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 smtClean="0">
                <a:latin typeface="+mj-lt"/>
                <a:cs typeface="Times New Roman" pitchFamily="18" charset="0"/>
              </a:rPr>
              <a:t>профориентационной</a:t>
            </a:r>
            <a:r>
              <a:rPr lang="ru-RU" sz="2800" dirty="0" smtClean="0">
                <a:latin typeface="+mj-lt"/>
                <a:cs typeface="Times New Roman" pitchFamily="18" charset="0"/>
              </a:rPr>
              <a:t> работы: </a:t>
            </a:r>
          </a:p>
          <a:p>
            <a:pPr marL="273050" indent="-273050">
              <a:lnSpc>
                <a:spcPct val="150000"/>
              </a:lnSpc>
              <a:buFontTx/>
              <a:buNone/>
            </a:pPr>
            <a:r>
              <a:rPr lang="ru-RU" sz="2800" dirty="0" smtClean="0">
                <a:latin typeface="+mj-lt"/>
              </a:rPr>
              <a:t>   оказание </a:t>
            </a:r>
            <a:r>
              <a:rPr lang="ru-RU" sz="2800" dirty="0">
                <a:latin typeface="+mj-lt"/>
              </a:rPr>
              <a:t>помощи </a:t>
            </a:r>
            <a:r>
              <a:rPr lang="ru-RU" sz="2800" dirty="0" smtClean="0">
                <a:latin typeface="+mj-lt"/>
              </a:rPr>
              <a:t>обучающимся,</a:t>
            </a:r>
          </a:p>
          <a:p>
            <a:pPr marL="273050" indent="-273050">
              <a:lnSpc>
                <a:spcPct val="150000"/>
              </a:lnSpc>
              <a:buFontTx/>
              <a:buNone/>
            </a:pPr>
            <a:r>
              <a:rPr lang="ru-RU" sz="2800" dirty="0" smtClean="0">
                <a:latin typeface="+mj-lt"/>
              </a:rPr>
              <a:t>   которые имеют </a:t>
            </a:r>
            <a:r>
              <a:rPr lang="ru-RU" sz="2800" dirty="0">
                <a:latin typeface="+mj-lt"/>
              </a:rPr>
              <a:t>ограниченные возможности здоровья, при </a:t>
            </a:r>
            <a:r>
              <a:rPr lang="ru-RU" sz="2800" dirty="0" smtClean="0">
                <a:latin typeface="+mj-lt"/>
              </a:rPr>
              <a:t>выборе профессии</a:t>
            </a:r>
            <a:r>
              <a:rPr lang="ru-RU" sz="2800" dirty="0">
                <a:latin typeface="+mj-lt"/>
              </a:rPr>
              <a:t>, а также в преодолении трудностей в процессе социализации и адаптации в обществе.</a:t>
            </a:r>
            <a:endParaRPr lang="ru-RU" sz="2800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4" name="Рисунок 3" descr="http://xrb.ru/img/ufa_b_837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99271"/>
            <a:ext cx="2881510" cy="262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53285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lnSpc>
                <a:spcPct val="150000"/>
              </a:lnSpc>
              <a:buFontTx/>
              <a:buNone/>
            </a:pPr>
            <a:r>
              <a:rPr lang="ru-RU" sz="4000" b="1" dirty="0" smtClean="0"/>
              <a:t>        Задачи:</a:t>
            </a:r>
            <a:endParaRPr lang="ru-RU" sz="4000" b="1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4" name="Рисунок 3" descr="http://xrb.ru/img/ufa_b_837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99271"/>
            <a:ext cx="3385566" cy="245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196752"/>
            <a:ext cx="54726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- </a:t>
            </a:r>
            <a:r>
              <a:rPr lang="ru-RU" sz="2400" dirty="0" smtClean="0"/>
              <a:t> получение </a:t>
            </a:r>
            <a:r>
              <a:rPr lang="ru-RU" sz="2400" dirty="0"/>
              <a:t>данных о склонностях, </a:t>
            </a:r>
            <a:r>
              <a:rPr lang="ru-RU" sz="2400" dirty="0" smtClean="0"/>
              <a:t>  возможностях </a:t>
            </a:r>
            <a:r>
              <a:rPr lang="ru-RU" sz="2400" dirty="0"/>
              <a:t>и предпочтениях обучающихся с целью разделения их на профили обучения;</a:t>
            </a:r>
          </a:p>
          <a:p>
            <a:pPr lvl="0"/>
            <a:r>
              <a:rPr lang="ru-RU" sz="2400" dirty="0" smtClean="0"/>
              <a:t>- </a:t>
            </a:r>
            <a:r>
              <a:rPr lang="ru-RU" sz="2400" dirty="0" smtClean="0"/>
              <a:t> обеспечить </a:t>
            </a:r>
            <a:r>
              <a:rPr lang="ru-RU" sz="2400" dirty="0"/>
              <a:t>прочное и сознательное усвоение обучающимися сообщаемых им в процессе трудовой деятельности знаний, навыков и умений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anose="020F0502020204030204" pitchFamily="34" charset="0"/>
                <a:cs typeface="Times New Roman" pitchFamily="18" charset="0"/>
              </a:rPr>
              <a:t>всестороннее </a:t>
            </a:r>
            <a:r>
              <a:rPr lang="ru-RU" sz="2400" dirty="0">
                <a:latin typeface="Calibri" panose="020F0502020204030204" pitchFamily="34" charset="0"/>
                <a:cs typeface="Times New Roman" pitchFamily="18" charset="0"/>
              </a:rPr>
              <a:t>развитие личности и активизация самих школьников в процессах определения себя, своего места в мире профессий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93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502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260648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Направление работы: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7"/>
            <a:ext cx="882047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/>
              <a:t>- Профессионально-трудовое </a:t>
            </a:r>
            <a:r>
              <a:rPr lang="ru-RU" sz="2000" b="1" dirty="0"/>
              <a:t>просвещение;</a:t>
            </a:r>
          </a:p>
          <a:p>
            <a:pPr lvl="0"/>
            <a:r>
              <a:rPr lang="ru-RU" sz="2000" b="1" dirty="0" smtClean="0"/>
              <a:t>- Расширение </a:t>
            </a:r>
            <a:r>
              <a:rPr lang="ru-RU" sz="2000" b="1" dirty="0"/>
              <a:t>общего кругозора обучающихся: знакомство с конкретными профессиями при проведении различных </a:t>
            </a:r>
            <a:r>
              <a:rPr lang="ru-RU" sz="2000" b="1" dirty="0" err="1" smtClean="0"/>
              <a:t>профориентационных</a:t>
            </a:r>
            <a:r>
              <a:rPr lang="ru-RU" sz="2000" b="1" dirty="0" smtClean="0"/>
              <a:t>  </a:t>
            </a:r>
            <a:r>
              <a:rPr lang="ru-RU" sz="2000" b="1" dirty="0"/>
              <a:t>классных часов и бесед;</a:t>
            </a:r>
          </a:p>
          <a:p>
            <a:pPr lvl="0"/>
            <a:r>
              <a:rPr lang="ru-RU" sz="2000" b="1" dirty="0" smtClean="0"/>
              <a:t>- Предварительная </a:t>
            </a:r>
            <a:r>
              <a:rPr lang="ru-RU" sz="2000" b="1" dirty="0"/>
              <a:t>профессиональная диагностика, цель которой заключается в выявлении интересов и способностей личности по отношению к той или иной профессии;</a:t>
            </a:r>
          </a:p>
          <a:p>
            <a:pPr lvl="0"/>
            <a:r>
              <a:rPr lang="ru-RU" sz="2000" b="1" dirty="0" smtClean="0"/>
              <a:t>- Профессиональные </a:t>
            </a:r>
            <a:r>
              <a:rPr lang="ru-RU" sz="2000" b="1" dirty="0"/>
              <a:t>консультации, нацеленные на оказание индивидуальной помощи при выборе будущей профессии;</a:t>
            </a:r>
          </a:p>
          <a:p>
            <a:pPr lvl="0"/>
            <a:r>
              <a:rPr lang="ru-RU" sz="2000" b="1" dirty="0" smtClean="0"/>
              <a:t>-Профессиональное </a:t>
            </a:r>
            <a:r>
              <a:rPr lang="ru-RU" sz="2000" b="1" dirty="0"/>
              <a:t>воспитание, цель которого заключается в формировании у обучающихся чувства долга, чувства ответственности, профессиональной чести и достоинства.</a:t>
            </a:r>
          </a:p>
          <a:p>
            <a:pPr marL="273050" indent="-2730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chool6-tbl.ru/images/pro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485361"/>
            <a:ext cx="2519264" cy="237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7oom.ru/powerpoint/abstraktnye-fony-dlya-prezentacii-volny-07.jpg?ver=3.0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8" y="0"/>
            <a:ext cx="9323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 descr="http://centrprof-serp.ru/_bd/0/033579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17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1" y="476672"/>
            <a:ext cx="47635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Профессионально-трудовое </a:t>
            </a:r>
            <a:r>
              <a:rPr lang="ru-RU" sz="2800" b="1" dirty="0" smtClean="0"/>
              <a:t>просвещение.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Моя профессия – </a:t>
            </a:r>
            <a:r>
              <a:rPr lang="ru-RU" sz="2000" dirty="0" smtClean="0"/>
              <a:t>  повар </a:t>
            </a:r>
            <a:r>
              <a:rPr lang="ru-RU" sz="2000" dirty="0"/>
              <a:t>,кондитер                                                            </a:t>
            </a:r>
          </a:p>
          <a:p>
            <a:r>
              <a:rPr lang="ru-RU" sz="2000" dirty="0"/>
              <a:t>Моя профессия – </a:t>
            </a:r>
            <a:r>
              <a:rPr lang="ru-RU" sz="2000" dirty="0" smtClean="0"/>
              <a:t>  строитель </a:t>
            </a:r>
            <a:r>
              <a:rPr lang="ru-RU" sz="2000" dirty="0"/>
              <a:t>(штукатур –маляр, </a:t>
            </a:r>
            <a:r>
              <a:rPr lang="ru-RU" sz="2000" dirty="0" smtClean="0"/>
              <a:t>каменщик печник</a:t>
            </a:r>
            <a:r>
              <a:rPr lang="ru-RU" sz="2000" dirty="0"/>
              <a:t>,</a:t>
            </a:r>
          </a:p>
          <a:p>
            <a:r>
              <a:rPr lang="ru-RU" sz="2000" dirty="0"/>
              <a:t>плотник –столяр)                                                                                                            </a:t>
            </a:r>
          </a:p>
          <a:p>
            <a:r>
              <a:rPr lang="ru-RU" sz="2000" dirty="0" smtClean="0"/>
              <a:t>Моя </a:t>
            </a:r>
            <a:r>
              <a:rPr lang="ru-RU" sz="2000" dirty="0"/>
              <a:t>профессия  – </a:t>
            </a:r>
            <a:r>
              <a:rPr lang="ru-RU" sz="2000" dirty="0" smtClean="0"/>
              <a:t> оператор  </a:t>
            </a:r>
            <a:r>
              <a:rPr lang="ru-RU" sz="2000" dirty="0"/>
              <a:t>ЭВМ.                                                           </a:t>
            </a:r>
          </a:p>
          <a:p>
            <a:r>
              <a:rPr lang="ru-RU" sz="2000" dirty="0"/>
              <a:t>Моя профессия- </a:t>
            </a:r>
            <a:r>
              <a:rPr lang="ru-RU" sz="2000" dirty="0" smtClean="0"/>
              <a:t>    парикмахер</a:t>
            </a:r>
            <a:r>
              <a:rPr lang="ru-RU" sz="2000" dirty="0"/>
              <a:t>.                                                                </a:t>
            </a:r>
          </a:p>
          <a:p>
            <a:r>
              <a:rPr lang="ru-RU" sz="2000" dirty="0"/>
              <a:t>Моя профессия – </a:t>
            </a:r>
            <a:r>
              <a:rPr lang="ru-RU" sz="2000" dirty="0" smtClean="0"/>
              <a:t>  переплетчик</a:t>
            </a:r>
            <a:r>
              <a:rPr lang="ru-RU" sz="2000" dirty="0"/>
              <a:t>.                                                              </a:t>
            </a:r>
          </a:p>
          <a:p>
            <a:r>
              <a:rPr lang="ru-RU" sz="2000" dirty="0"/>
              <a:t>Моя профессия – </a:t>
            </a:r>
            <a:r>
              <a:rPr lang="ru-RU" sz="2000" dirty="0" smtClean="0"/>
              <a:t>  портной</a:t>
            </a:r>
            <a:r>
              <a:rPr lang="ru-RU" sz="2000" dirty="0"/>
              <a:t>.                                                                       </a:t>
            </a:r>
          </a:p>
          <a:p>
            <a:r>
              <a:rPr lang="ru-RU" sz="2000" dirty="0"/>
              <a:t>Моя профессия </a:t>
            </a:r>
            <a:r>
              <a:rPr lang="ru-RU" sz="2000" dirty="0" smtClean="0"/>
              <a:t>-    </a:t>
            </a:r>
            <a:r>
              <a:rPr lang="ru-RU" sz="2000" dirty="0"/>
              <a:t>вязальщица, вышивальщица.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8106117</TotalTime>
  <Words>717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Windows User</cp:lastModifiedBy>
  <cp:revision>92</cp:revision>
  <dcterms:created xsi:type="dcterms:W3CDTF">2017-05-29T15:28:01Z</dcterms:created>
  <dcterms:modified xsi:type="dcterms:W3CDTF">2024-01-06T21:34:45Z</dcterms:modified>
</cp:coreProperties>
</file>