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E1C"/>
    <a:srgbClr val="6CC628"/>
    <a:srgbClr val="35AF2F"/>
    <a:srgbClr val="376515"/>
    <a:srgbClr val="FFF0D9"/>
    <a:srgbClr val="FFECD9"/>
    <a:srgbClr val="F4D9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CE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6B863-4720-4CF3-9C3C-E31926D9F529}" type="datetimeFigureOut">
              <a:rPr lang="ru-RU" smtClean="0"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6F113-33D7-4B3E-950A-B842C2D20F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jpeg"/><Relationship Id="rId7" Type="http://schemas.microsoft.com/office/2007/relationships/hdphoto" Target="../media/hdphoto3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2-tub-ru.yandex.net/i?id=e9a14c89ef436cec24ecf98664c111d4&amp;n=33&amp;h=215&amp;w=3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176938"/>
              </p:ext>
            </p:extLst>
          </p:nvPr>
        </p:nvGraphicFramePr>
        <p:xfrm>
          <a:off x="611560" y="260649"/>
          <a:ext cx="8075240" cy="1584175"/>
        </p:xfrm>
        <a:graphic>
          <a:graphicData uri="http://schemas.openxmlformats.org/drawingml/2006/table">
            <a:tbl>
              <a:tblPr/>
              <a:tblGrid>
                <a:gridCol w="8075240"/>
              </a:tblGrid>
              <a:tr h="1584175">
                <a:tc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907704" y="2276872"/>
            <a:ext cx="5851027" cy="1656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КУРСКАЯ АНТОНОВКА»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b/2/22/263/22263236_shmele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3133582" cy="4338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43306" y="116632"/>
            <a:ext cx="550069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ts val="198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Times New Roman"/>
              </a:rPr>
              <a:t>Иван Шмелёв </a:t>
            </a:r>
          </a:p>
          <a:p>
            <a:pPr algn="ctr" fontAlgn="base">
              <a:lnSpc>
                <a:spcPts val="198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Times New Roman"/>
              </a:rPr>
              <a:t>красочно описывает антоновку в книге</a:t>
            </a:r>
          </a:p>
          <a:p>
            <a:pPr algn="ctr" fontAlgn="base">
              <a:lnSpc>
                <a:spcPts val="198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«Лето Господне»: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935130"/>
              </p:ext>
            </p:extLst>
          </p:nvPr>
        </p:nvGraphicFramePr>
        <p:xfrm>
          <a:off x="3491880" y="1005549"/>
          <a:ext cx="5485232" cy="5139690"/>
        </p:xfrm>
        <a:graphic>
          <a:graphicData uri="http://schemas.openxmlformats.org/drawingml/2006/table">
            <a:tbl>
              <a:tblPr/>
              <a:tblGrid>
                <a:gridCol w="548523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«…В канун Покрова, после обеда, — самая большая радость, третья: мочат антоновку. ... В столовую, на паркет, молодцы-плотники, в родовых рубахах, чистые, русые, ясноглазые, пахнущие березой банной, втаскивают огромный рогожный тюк с выпирающей из него соломой, и сразу слышно, как сладко запахло яблоком. Ляжешь на тюк — и дышишь: яблочными садами пахнет, деревней, волей. Не дождешься, когда распорют. Порется туго, глухо, — и вот, пучится из тюка солома, кругло в ней что-то золотится... — и катится по паркету яблоко, большое, золотое, цвета подсолнечного масла... пахнет как будто маслом, будто и апельсином пахнет, и маслится. ...И все запускают руки, все хотят выбрать крупное самое — «царя». ... Вытираем каждое яблоко холстинным полотенцем, оглядываем, поминки нет ли, родимые ямки-завитушки заливаем топленым воском. Тут же стоят кадушки, свежие-белые, из липки. Овсяная солома. пареная, душистая, укладывается на дно кадушки, на неё — чтобы бочками не касались — кладутся золотистые антоновки, и опять, по рядку, солома, и опять яблоки... — и заливается теплой водой на солоде…»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10" y="404664"/>
            <a:ext cx="4616172" cy="59532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1643050"/>
            <a:ext cx="378621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Картина</a:t>
            </a:r>
          </a:p>
          <a:p>
            <a:pPr algn="ctr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Балабина </a:t>
            </a:r>
          </a:p>
          <a:p>
            <a:pPr algn="ctr">
              <a:spcAft>
                <a:spcPts val="0"/>
              </a:spcAft>
            </a:pPr>
            <a:r>
              <a:rPr lang="ru-RU" sz="2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Александра Фёдоровича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</a:p>
          <a:p>
            <a:pPr algn="just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написанная в 1963 году, наполнена  необыкновенным</a:t>
            </a:r>
          </a:p>
          <a:p>
            <a:pPr algn="just"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теплом и благодатью труда. Румяные щечки у девушки, словно яблочки наливные!</a:t>
            </a: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500" b="1" i="1" dirty="0" smtClean="0">
                <a:latin typeface="Georgia" pitchFamily="18" charset="0"/>
              </a:rPr>
              <a:t>Антоновка –символ Курской земли.</a:t>
            </a:r>
            <a:endParaRPr lang="ru-RU" sz="3500" b="1" i="1" dirty="0">
              <a:latin typeface="Georgia" pitchFamily="18" charset="0"/>
            </a:endParaRPr>
          </a:p>
        </p:txBody>
      </p:sp>
      <p:pic>
        <p:nvPicPr>
          <p:cNvPr id="4" name="Содержимое 3" descr="mini_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1674" r="10495"/>
          <a:stretch>
            <a:fillRect/>
          </a:stretch>
        </p:blipFill>
        <p:spPr>
          <a:xfrm>
            <a:off x="214282" y="1714488"/>
            <a:ext cx="407196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0"/>
          <a:stretch>
            <a:fillRect/>
          </a:stretch>
        </p:blipFill>
        <p:spPr>
          <a:xfrm>
            <a:off x="4714876" y="2071678"/>
            <a:ext cx="427199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500" b="1" i="1" dirty="0" smtClean="0">
                <a:latin typeface="Georgia" pitchFamily="18" charset="0"/>
              </a:rPr>
              <a:t>Памятник  </a:t>
            </a:r>
            <a:r>
              <a:rPr lang="ru-RU" sz="3500" b="1" i="1" dirty="0">
                <a:latin typeface="Georgia" pitchFamily="18" charset="0"/>
              </a:rPr>
              <a:t>А</a:t>
            </a:r>
            <a:r>
              <a:rPr lang="ru-RU" sz="3500" b="1" i="1" dirty="0" smtClean="0">
                <a:latin typeface="Georgia" pitchFamily="18" charset="0"/>
              </a:rPr>
              <a:t>нтоновке </a:t>
            </a:r>
            <a:br>
              <a:rPr lang="ru-RU" sz="3500" b="1" i="1" dirty="0" smtClean="0">
                <a:latin typeface="Georgia" pitchFamily="18" charset="0"/>
              </a:rPr>
            </a:br>
            <a:r>
              <a:rPr lang="ru-RU" sz="3500" b="1" i="1" dirty="0" smtClean="0">
                <a:latin typeface="Georgia" pitchFamily="18" charset="0"/>
              </a:rPr>
              <a:t>в городе Курске</a:t>
            </a:r>
            <a:endParaRPr lang="ru-RU" sz="3500" b="1" i="1" dirty="0">
              <a:latin typeface="Georgia" pitchFamily="18" charset="0"/>
            </a:endParaRPr>
          </a:p>
        </p:txBody>
      </p:sp>
      <p:pic>
        <p:nvPicPr>
          <p:cNvPr id="5" name="Содержимое 4" descr="Pamyatnik-yabloku-Antonovk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967" y="2348880"/>
            <a:ext cx="4372229" cy="2920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84942134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1772816"/>
            <a:ext cx="4478224" cy="4586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5148">
            <a:off x="221326" y="1468911"/>
            <a:ext cx="3788658" cy="2515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7715">
            <a:off x="5051083" y="1465104"/>
            <a:ext cx="3813884" cy="2523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407795"/>
            <a:ext cx="5390945" cy="3450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Премия «Курская антоновка» </a:t>
            </a:r>
            <a:endParaRPr lang="ru-RU" sz="36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m3-tub-ru.yandex.net/i?id=b42f87a889243222425b87bdddb2d290&amp;n=33&amp;h=215&amp;w=2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714356"/>
            <a:ext cx="27336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hrono.ru/img/pisateli/nosov_evge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928670"/>
            <a:ext cx="142875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srn.rusidea.org/picts/documents/M_V_Klykov_GS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714356"/>
            <a:ext cx="3524246" cy="186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www.dddmarket.ru/image/new/new.3074.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99" b="15492"/>
          <a:stretch>
            <a:fillRect/>
          </a:stretch>
        </p:blipFill>
        <p:spPr bwMode="auto">
          <a:xfrm>
            <a:off x="642910" y="3643314"/>
            <a:ext cx="2000264" cy="228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concert-agent.ru/upload/0(7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3571876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56"/>
          </a:xfrm>
        </p:spPr>
        <p:txBody>
          <a:bodyPr>
            <a:normAutofit/>
          </a:bodyPr>
          <a:lstStyle/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Обладатели премии «Курская антоновка»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306" y="2786058"/>
            <a:ext cx="2528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Губернатор Курской области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Александр Михайлов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2643182"/>
            <a:ext cx="2587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Скульптор Вячеслав Клыков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2289" y="2786058"/>
            <a:ext cx="1408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Писатель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Евгений Носов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5929330"/>
            <a:ext cx="28803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333333"/>
                </a:solidFill>
                <a:latin typeface="Times New Roman"/>
                <a:ea typeface="Times New Roman"/>
              </a:rPr>
              <a:t>создатель и владелец </a:t>
            </a:r>
            <a:endParaRPr lang="ru-RU" sz="1400" b="1" dirty="0" smtClean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1400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частной </a:t>
            </a:r>
            <a:r>
              <a:rPr lang="ru-RU" sz="1400" b="1" dirty="0">
                <a:solidFill>
                  <a:srgbClr val="333333"/>
                </a:solidFill>
                <a:latin typeface="Times New Roman"/>
                <a:ea typeface="Times New Roman"/>
              </a:rPr>
              <a:t>галереи «АЯ</a:t>
            </a:r>
            <a:r>
              <a:rPr lang="ru-RU" sz="1400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 </a:t>
            </a:r>
            <a:r>
              <a:rPr lang="ru-RU" sz="1400" b="1" dirty="0">
                <a:solidFill>
                  <a:srgbClr val="333333"/>
                </a:solidFill>
                <a:latin typeface="Times New Roman"/>
                <a:ea typeface="Times New Roman"/>
              </a:rPr>
              <a:t>Олег </a:t>
            </a:r>
            <a:r>
              <a:rPr lang="ru-RU" sz="1400" b="1" dirty="0" err="1">
                <a:solidFill>
                  <a:srgbClr val="333333"/>
                </a:solidFill>
                <a:latin typeface="Times New Roman"/>
                <a:ea typeface="Times New Roman"/>
              </a:rPr>
              <a:t>Радин</a:t>
            </a:r>
            <a:endParaRPr lang="ru-RU" sz="1400" b="1" dirty="0"/>
          </a:p>
        </p:txBody>
      </p:sp>
      <p:pic>
        <p:nvPicPr>
          <p:cNvPr id="13" name="Picture 6" descr="http://m.moe-kursk.ru/image/news/259570_s1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3286116" y="3429000"/>
            <a:ext cx="2143140" cy="261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00364" y="6072207"/>
            <a:ext cx="3223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333333"/>
                </a:solidFill>
                <a:latin typeface="Times New Roman"/>
                <a:ea typeface="Times New Roman"/>
              </a:rPr>
              <a:t>председатель оргкомитета </a:t>
            </a:r>
            <a:endParaRPr lang="ru-RU" sz="1200" b="1" dirty="0" smtClean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1200" b="1" dirty="0">
                <a:solidFill>
                  <a:srgbClr val="333333"/>
                </a:solidFill>
                <a:latin typeface="Times New Roman"/>
                <a:ea typeface="Times New Roman"/>
              </a:rPr>
              <a:t>первого областного благотворительного </a:t>
            </a:r>
            <a:endParaRPr lang="ru-RU" sz="1200" b="1" dirty="0" smtClean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1200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марафона </a:t>
            </a:r>
            <a:r>
              <a:rPr lang="ru-RU" sz="1200" b="1" dirty="0">
                <a:solidFill>
                  <a:srgbClr val="333333"/>
                </a:solidFill>
                <a:latin typeface="Times New Roman"/>
                <a:ea typeface="Times New Roman"/>
              </a:rPr>
              <a:t>«Мир детства» </a:t>
            </a:r>
            <a:endParaRPr lang="ru-RU" sz="1200" b="1" dirty="0" smtClean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1200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Валентина </a:t>
            </a:r>
            <a:r>
              <a:rPr lang="ru-RU" sz="1200" b="1" dirty="0">
                <a:solidFill>
                  <a:srgbClr val="333333"/>
                </a:solidFill>
                <a:latin typeface="Times New Roman"/>
                <a:ea typeface="Times New Roman"/>
              </a:rPr>
              <a:t>Михайлова</a:t>
            </a:r>
            <a:endParaRPr lang="ru-RU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00826" y="5643578"/>
            <a:ext cx="2149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Команда КВН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ПриМа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1714488"/>
            <a:ext cx="314327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newsimage67114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7500"/>
          <a:stretch>
            <a:fillRect/>
          </a:stretch>
        </p:blipFill>
        <p:spPr bwMode="auto">
          <a:xfrm>
            <a:off x="5148064" y="1603344"/>
            <a:ext cx="2995836" cy="3397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500" b="1" i="1" dirty="0" smtClean="0">
                <a:latin typeface="Georgia" pitchFamily="18" charset="0"/>
                <a:cs typeface="Times New Roman" pitchFamily="18" charset="0"/>
              </a:rPr>
              <a:t>Презентация книги</a:t>
            </a:r>
            <a:br>
              <a:rPr lang="ru-RU" sz="3500" b="1" i="1" dirty="0" smtClean="0">
                <a:latin typeface="Georgia" pitchFamily="18" charset="0"/>
                <a:cs typeface="Times New Roman" pitchFamily="18" charset="0"/>
              </a:rPr>
            </a:br>
            <a:r>
              <a:rPr lang="ru-RU" sz="3500" b="1" i="1" dirty="0" smtClean="0">
                <a:latin typeface="Georgia" pitchFamily="18" charset="0"/>
                <a:cs typeface="Times New Roman" pitchFamily="18" charset="0"/>
              </a:rPr>
              <a:t>«Курская антоновка»</a:t>
            </a:r>
            <a:endParaRPr lang="ru-RU" sz="3500" b="1" i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50006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38125" algn="ctr" fontAlgn="base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Авторами книги стали куряне -</a:t>
            </a:r>
          </a:p>
          <a:p>
            <a:pPr indent="238125" algn="ctr" fontAlgn="base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 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Владимир Кулагин,</a:t>
            </a:r>
          </a:p>
          <a:p>
            <a:pPr indent="238125" algn="ctr" fontAlgn="base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Валентина Кулагина</a:t>
            </a:r>
          </a:p>
          <a:p>
            <a:pPr indent="238125" algn="ctr" fontAlgn="base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 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 Александр Балашов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1428736"/>
            <a:ext cx="692948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Курянам – курскую </a:t>
            </a:r>
            <a:r>
              <a:rPr lang="ru-RU" dirty="0" smtClean="0"/>
              <a:t>антоновку!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203348"/>
          </a:xfrm>
        </p:spPr>
        <p:txBody>
          <a:bodyPr>
            <a:normAutofit fontScale="90000"/>
          </a:bodyPr>
          <a:lstStyle/>
          <a:p>
            <a:r>
              <a:rPr lang="ru-RU" sz="3900" b="1" i="1" dirty="0" smtClean="0">
                <a:latin typeface="Georgia" pitchFamily="18" charset="0"/>
              </a:rPr>
              <a:t>Антоновка – </a:t>
            </a:r>
            <a:br>
              <a:rPr lang="ru-RU" sz="3900" b="1" i="1" dirty="0" smtClean="0">
                <a:latin typeface="Georgia" pitchFamily="18" charset="0"/>
              </a:rPr>
            </a:br>
            <a:r>
              <a:rPr lang="ru-RU" sz="3900" b="1" i="1" dirty="0" smtClean="0">
                <a:latin typeface="Georgia" pitchFamily="18" charset="0"/>
              </a:rPr>
              <a:t>старинный русский сорт яблок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0_48ddd_13271c5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857364"/>
            <a:ext cx="6929486" cy="4786346"/>
          </a:xfrm>
          <a:prstGeom prst="rect">
            <a:avLst/>
          </a:prstGeom>
          <a:solidFill>
            <a:srgbClr val="376515"/>
          </a:soli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500" b="1" i="1" dirty="0" smtClean="0">
                <a:latin typeface="Georgia" pitchFamily="18" charset="0"/>
              </a:rPr>
              <a:t>Весенняя антоновка</a:t>
            </a:r>
            <a:endParaRPr lang="ru-RU" sz="3500" b="1" i="1" dirty="0">
              <a:latin typeface="Georgia" pitchFamily="18" charset="0"/>
            </a:endParaRPr>
          </a:p>
        </p:txBody>
      </p:sp>
      <p:pic>
        <p:nvPicPr>
          <p:cNvPr id="4" name="Содержимое 3" descr="f65986da7cfcc923f882281faf02b7ba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714348" y="1142984"/>
            <a:ext cx="7929562" cy="5500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3500" b="1" i="1" dirty="0" smtClean="0">
                <a:latin typeface="Georgia" pitchFamily="18" charset="0"/>
              </a:rPr>
              <a:t>Сад антоновских яблонь</a:t>
            </a:r>
            <a:br>
              <a:rPr lang="ru-RU" sz="3500" b="1" i="1" dirty="0" smtClean="0">
                <a:latin typeface="Georgia" pitchFamily="18" charset="0"/>
              </a:rPr>
            </a:br>
            <a:r>
              <a:rPr lang="ru-RU" sz="3500" b="1" i="1" dirty="0" smtClean="0">
                <a:latin typeface="Georgia" pitchFamily="18" charset="0"/>
              </a:rPr>
              <a:t> в Курской области</a:t>
            </a:r>
            <a:endParaRPr lang="ru-RU" sz="3500" b="1" i="1" dirty="0">
              <a:latin typeface="Georgia" pitchFamily="18" charset="0"/>
            </a:endParaRPr>
          </a:p>
        </p:txBody>
      </p:sp>
      <p:pic>
        <p:nvPicPr>
          <p:cNvPr id="4" name="Содержимое 3" descr="13535306517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723231"/>
            <a:ext cx="7620000" cy="427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500" b="1" i="1" dirty="0" smtClean="0">
                <a:latin typeface="Georgia" pitchFamily="18" charset="0"/>
              </a:rPr>
              <a:t>Яблоня Антоновки</a:t>
            </a:r>
            <a:br>
              <a:rPr lang="ru-RU" sz="3500" b="1" i="1" dirty="0" smtClean="0">
                <a:latin typeface="Georgia" pitchFamily="18" charset="0"/>
              </a:rPr>
            </a:br>
            <a:r>
              <a:rPr lang="ru-RU" sz="3500" b="1" i="1" dirty="0" smtClean="0">
                <a:latin typeface="Georgia" pitchFamily="18" charset="0"/>
              </a:rPr>
              <a:t> отлично переносит зимние морозы</a:t>
            </a:r>
            <a:endParaRPr lang="ru-RU" sz="3500" b="1" i="1" dirty="0">
              <a:latin typeface="Georgia" pitchFamily="18" charset="0"/>
            </a:endParaRPr>
          </a:p>
        </p:txBody>
      </p:sp>
      <p:pic>
        <p:nvPicPr>
          <p:cNvPr id="4" name="Содержимое 3" descr="DSC07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928802"/>
            <a:ext cx="721523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500" b="1" i="1" dirty="0" smtClean="0">
                <a:latin typeface="Georgia" pitchFamily="18" charset="0"/>
              </a:rPr>
              <a:t>Антоновка </a:t>
            </a:r>
            <a:br>
              <a:rPr lang="ru-RU" sz="3500" b="1" i="1" dirty="0" smtClean="0">
                <a:latin typeface="Georgia" pitchFamily="18" charset="0"/>
              </a:rPr>
            </a:br>
            <a:r>
              <a:rPr lang="ru-RU" sz="3500" b="1" i="1" dirty="0" smtClean="0">
                <a:latin typeface="Georgia" pitchFamily="18" charset="0"/>
              </a:rPr>
              <a:t>хорошо хранится зимой</a:t>
            </a:r>
            <a:endParaRPr lang="ru-RU" sz="3500" b="1" i="1" dirty="0">
              <a:latin typeface="Georgia" pitchFamily="18" charset="0"/>
            </a:endParaRPr>
          </a:p>
        </p:txBody>
      </p:sp>
      <p:pic>
        <p:nvPicPr>
          <p:cNvPr id="4" name="Содержимое 3" descr="08antono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00200"/>
            <a:ext cx="3786214" cy="498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QkNsmKJveu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6248" y="2214554"/>
            <a:ext cx="4643470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Антоновка – самое ароматное яблоко</a:t>
            </a:r>
            <a:endParaRPr lang="ru-RU" dirty="0"/>
          </a:p>
        </p:txBody>
      </p:sp>
      <p:pic>
        <p:nvPicPr>
          <p:cNvPr id="5" name="Содержимое 4" descr="0_102a27_241e08cd_or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571744"/>
            <a:ext cx="4038600" cy="3398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110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14555"/>
            <a:ext cx="4038600" cy="2000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5" descr="11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4286256"/>
            <a:ext cx="4071966" cy="2000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500" b="1" i="1" dirty="0" smtClean="0">
                <a:latin typeface="Georgia" pitchFamily="18" charset="0"/>
              </a:rPr>
              <a:t>Известно 7 сортов Антоновки</a:t>
            </a:r>
            <a:endParaRPr lang="ru-RU" sz="3500" b="1" i="1" dirty="0">
              <a:latin typeface="Georgia" pitchFamily="18" charset="0"/>
            </a:endParaRPr>
          </a:p>
        </p:txBody>
      </p:sp>
      <p:pic>
        <p:nvPicPr>
          <p:cNvPr id="5" name="Содержимое 4" descr="44267_53_2766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915621"/>
            <a:ext cx="4303089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1_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64397" y="1196752"/>
            <a:ext cx="480053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1-tub-ru.yandex.net/i?id=8a105aecec4f3041f5238d7e67605d9c&amp;n=33&amp;h=215&amp;w=15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1546"/>
            <a:ext cx="3643305" cy="48853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707904" y="0"/>
            <a:ext cx="5436096" cy="691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1700" b="1" dirty="0" smtClean="0">
                <a:latin typeface="Times New Roman"/>
                <a:ea typeface="Times New Roman"/>
              </a:rPr>
              <a:t>Антоновке </a:t>
            </a:r>
            <a:r>
              <a:rPr lang="ru-RU" sz="1700" b="1" dirty="0">
                <a:latin typeface="Times New Roman"/>
                <a:ea typeface="Times New Roman"/>
              </a:rPr>
              <a:t>как символу русской усадьбы и русской деревни была посвящена повесть</a:t>
            </a:r>
            <a:r>
              <a:rPr lang="ru-RU" sz="1700" b="1" dirty="0">
                <a:solidFill>
                  <a:srgbClr val="000000"/>
                </a:solidFill>
                <a:latin typeface="Times New Roman"/>
                <a:ea typeface="Times New Roman"/>
              </a:rPr>
              <a:t> Ивана Алексеевича Бунина «Антоновские яблоки»</a:t>
            </a:r>
            <a:r>
              <a:rPr lang="ru-RU" sz="1700" b="1" dirty="0">
                <a:latin typeface="Times New Roman"/>
                <a:ea typeface="Times New Roman"/>
              </a:rPr>
              <a:t>, опубликованная в 1900 году</a:t>
            </a:r>
            <a:r>
              <a:rPr lang="ru-RU" sz="1700" b="1" dirty="0" smtClean="0">
                <a:latin typeface="Times New Roman"/>
                <a:ea typeface="Times New Roman"/>
              </a:rPr>
              <a:t>:</a:t>
            </a:r>
          </a:p>
          <a:p>
            <a:pPr algn="just">
              <a:spcAft>
                <a:spcPts val="0"/>
              </a:spcAft>
            </a:pPr>
            <a:endParaRPr lang="ru-RU" sz="1400" b="1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16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«…Помню раннее, свежее, тихое утро… Помню большой, весь золотой, подсохший и поредевший сад, помню кленовые аллеи, тонкий аромат опавшей листвы и – запах антоновских яблок, запах мёда и осенней свежести. Воздух так чист, точно его совсем нет, по всему саду раздаются голоса и скрип телег. Это тархане, мещане-садовники, наняли мужиков и насыпают яблоки, чтобы в ночь отправлять их в город, – непременно в ночь, когда так славно лежать на возу, смотреть в звёздное небо, чувствовать запах дёгтя в свежем воздухе и слушать, как осторожно поскрипывает в темноте длинный обоз по большой дороге. Мужик, насыпающий яблоки, ест их сочным треском одно за одним, но уж таково заведение – никогда мещанин не оборвёт его, а ещё скажет</a:t>
            </a:r>
            <a:r>
              <a:rPr lang="ru-RU" sz="16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6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– </a:t>
            </a:r>
            <a:r>
              <a:rPr lang="ru-RU" sz="16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Вали, ешь досыта, – делать нечего! На сливанье все мёд пьют</a:t>
            </a:r>
            <a:r>
              <a:rPr lang="ru-RU" sz="16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6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 </a:t>
            </a:r>
            <a:r>
              <a:rPr lang="ru-RU" sz="16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прохладную тишину утра нарушает только сытое квохтанье дроздов на коралловых рябинах в чаще сада, голоса да гулкий стук ссыпаемых в меры и кадушки яблок</a:t>
            </a:r>
            <a:r>
              <a:rPr lang="ru-RU" sz="16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…»</a:t>
            </a:r>
            <a:r>
              <a:rPr lang="ru-RU" sz="16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endParaRPr lang="ru-RU" sz="1600" b="1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362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Антоновка –  старинный русский сорт яблок.</vt:lpstr>
      <vt:lpstr>Весенняя антоновка</vt:lpstr>
      <vt:lpstr>Сад антоновских яблонь  в Курской области</vt:lpstr>
      <vt:lpstr>Яблоня Антоновки  отлично переносит зимние морозы</vt:lpstr>
      <vt:lpstr>Антоновка  хорошо хранится зимой</vt:lpstr>
      <vt:lpstr>Антоновка – самое ароматное яблоко</vt:lpstr>
      <vt:lpstr>Известно 7 сортов Антоновки</vt:lpstr>
      <vt:lpstr>Презентация PowerPoint</vt:lpstr>
      <vt:lpstr>Презентация PowerPoint</vt:lpstr>
      <vt:lpstr>Презентация PowerPoint</vt:lpstr>
      <vt:lpstr>Антоновка –символ Курской земли.</vt:lpstr>
      <vt:lpstr>Памятник  Антоновке  в городе Курске</vt:lpstr>
      <vt:lpstr>Премия «Курская антоновка» </vt:lpstr>
      <vt:lpstr>Обладатели премии «Курская антоновка»</vt:lpstr>
      <vt:lpstr>Презентация книги «Курская антоновка»</vt:lpstr>
      <vt:lpstr>Курянам – курскую антоновку!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Пользователь Windows</cp:lastModifiedBy>
  <cp:revision>15</cp:revision>
  <dcterms:created xsi:type="dcterms:W3CDTF">2016-04-19T11:58:12Z</dcterms:created>
  <dcterms:modified xsi:type="dcterms:W3CDTF">2024-01-03T14:31:03Z</dcterms:modified>
</cp:coreProperties>
</file>