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7" r:id="rId2"/>
    <p:sldId id="258" r:id="rId3"/>
    <p:sldId id="260" r:id="rId4"/>
    <p:sldId id="262" r:id="rId5"/>
    <p:sldId id="291" r:id="rId6"/>
    <p:sldId id="280" r:id="rId7"/>
    <p:sldId id="263" r:id="rId8"/>
    <p:sldId id="282" r:id="rId9"/>
    <p:sldId id="270" r:id="rId10"/>
    <p:sldId id="266" r:id="rId11"/>
    <p:sldId id="290" r:id="rId12"/>
    <p:sldId id="289" r:id="rId13"/>
    <p:sldId id="288" r:id="rId14"/>
    <p:sldId id="269" r:id="rId15"/>
    <p:sldId id="277" r:id="rId16"/>
    <p:sldId id="265" r:id="rId17"/>
    <p:sldId id="264" r:id="rId18"/>
    <p:sldId id="271" r:id="rId19"/>
    <p:sldId id="272" r:id="rId20"/>
    <p:sldId id="273" r:id="rId21"/>
    <p:sldId id="274" r:id="rId22"/>
    <p:sldId id="292" r:id="rId23"/>
    <p:sldId id="293" r:id="rId24"/>
    <p:sldId id="283" r:id="rId25"/>
    <p:sldId id="281" r:id="rId26"/>
    <p:sldId id="276" r:id="rId27"/>
    <p:sldId id="268" r:id="rId28"/>
    <p:sldId id="278" r:id="rId29"/>
    <p:sldId id="284" r:id="rId30"/>
    <p:sldId id="285" r:id="rId31"/>
    <p:sldId id="286" r:id="rId32"/>
    <p:sldId id="287" r:id="rId33"/>
    <p:sldId id="279" r:id="rId34"/>
    <p:sldId id="267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454"/>
    <a:srgbClr val="454545"/>
    <a:srgbClr val="B2B2B2"/>
    <a:srgbClr val="A9A9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0C3C61-1ED6-4322-AB87-AA6147CF6037}" type="doc">
      <dgm:prSet loTypeId="urn:microsoft.com/office/officeart/2005/8/layout/default" loCatId="list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140D4C05-AB98-4D42-8B8D-63636154D732}">
      <dgm:prSet phldrT="[Текст]"/>
      <dgm:spPr/>
      <dgm:t>
        <a:bodyPr/>
        <a:lstStyle/>
        <a:p>
          <a:r>
            <a:rPr lang="ru-RU" b="0" i="0" dirty="0">
              <a:latin typeface="+mj-lt"/>
            </a:rPr>
            <a:t>формирование персонального состава органов власти и управления посредством продвижения в структуры власти лиц, облечённых общественным доверием</a:t>
          </a:r>
          <a:endParaRPr lang="ru-RU" dirty="0">
            <a:latin typeface="+mj-lt"/>
          </a:endParaRPr>
        </a:p>
      </dgm:t>
    </dgm:pt>
    <dgm:pt modelId="{122EABC4-8775-4B60-9466-606E2DF0470F}" type="parTrans" cxnId="{69717C9A-F045-431E-913C-7C5CB9F0462B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AC0CA2B8-7844-45F2-9D24-E6BB0DB8A35B}" type="sibTrans" cxnId="{69717C9A-F045-431E-913C-7C5CB9F0462B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A8095324-A186-46A4-8F9A-CCD297E68467}">
      <dgm:prSet phldrT="[Текст]"/>
      <dgm:spPr/>
      <dgm:t>
        <a:bodyPr/>
        <a:lstStyle/>
        <a:p>
          <a:r>
            <a:rPr lang="ru-RU" b="0" i="0" dirty="0">
              <a:latin typeface="+mj-lt"/>
            </a:rPr>
            <a:t>выражение общественного отношения по волнующим общество вопросам и привлечение внимания к ним широких групп</a:t>
          </a:r>
          <a:endParaRPr lang="ru-RU" dirty="0">
            <a:latin typeface="+mj-lt"/>
          </a:endParaRPr>
        </a:p>
      </dgm:t>
    </dgm:pt>
    <dgm:pt modelId="{EDAD4F1C-81B0-49F4-98BA-10813C4E91C8}" type="parTrans" cxnId="{A9EA1E91-43A4-4DA4-9023-276340086EB3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F32DA857-12EE-4703-8B11-B3E8FD23CE07}" type="sibTrans" cxnId="{A9EA1E91-43A4-4DA4-9023-276340086EB3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7FA3EE90-888F-4ECE-A5AB-7EC736E77953}">
      <dgm:prSet phldrT="[Текст]"/>
      <dgm:spPr/>
      <dgm:t>
        <a:bodyPr/>
        <a:lstStyle/>
        <a:p>
          <a:r>
            <a:rPr lang="ru-RU" b="0" i="0" dirty="0">
              <a:latin typeface="+mj-lt"/>
            </a:rPr>
            <a:t>информирование общества о нарушениях законодательства или моральных норм со стороны представителей власти или иных лиц и их сообществ</a:t>
          </a:r>
          <a:endParaRPr lang="ru-RU" dirty="0">
            <a:latin typeface="+mj-lt"/>
          </a:endParaRPr>
        </a:p>
      </dgm:t>
    </dgm:pt>
    <dgm:pt modelId="{F583266B-9FEC-44E8-8853-E9EC4661DDC8}" type="parTrans" cxnId="{D29DFFD8-E6C6-4B51-BC83-F2E3B7D2F8BC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AE92F9DB-CA4F-47F1-A1E5-DC54C7F80ED9}" type="sibTrans" cxnId="{D29DFFD8-E6C6-4B51-BC83-F2E3B7D2F8BC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672EF2EC-5794-44C0-AE5D-8F210D6EB347}">
      <dgm:prSet phldrT="[Текст]"/>
      <dgm:spPr>
        <a:solidFill>
          <a:srgbClr val="545454"/>
        </a:solidFill>
      </dgm:spPr>
      <dgm:t>
        <a:bodyPr/>
        <a:lstStyle/>
        <a:p>
          <a:r>
            <a:rPr lang="ru-RU" b="0" i="0" dirty="0">
              <a:latin typeface="+mj-lt"/>
            </a:rPr>
            <a:t>защита прав и свобод граждан в случае их нарушения</a:t>
          </a:r>
          <a:endParaRPr lang="ru-RU" dirty="0">
            <a:latin typeface="+mj-lt"/>
          </a:endParaRPr>
        </a:p>
      </dgm:t>
    </dgm:pt>
    <dgm:pt modelId="{1CC62FEA-40F8-40A2-AC70-327A40EE18DE}" type="parTrans" cxnId="{954A7F2C-D27F-4CD2-9591-A09AD47A542F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FA9A04C9-CDA4-4574-B579-E80956D2EF34}" type="sibTrans" cxnId="{954A7F2C-D27F-4CD2-9591-A09AD47A542F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A9D9F0C7-B72E-48B1-8383-EEC660681361}">
      <dgm:prSet phldrT="[Текст]"/>
      <dgm:spPr/>
      <dgm:t>
        <a:bodyPr/>
        <a:lstStyle/>
        <a:p>
          <a:r>
            <a:rPr lang="ru-RU" b="0" i="0" dirty="0">
              <a:latin typeface="+mj-lt"/>
            </a:rPr>
            <a:t>вовлечение в общественную жизнь (социализация) новых участников политики</a:t>
          </a:r>
          <a:endParaRPr lang="ru-RU" dirty="0">
            <a:latin typeface="+mj-lt"/>
          </a:endParaRPr>
        </a:p>
      </dgm:t>
    </dgm:pt>
    <dgm:pt modelId="{21BFBCE1-D081-45E2-A2B9-377A2F985055}" type="parTrans" cxnId="{225CB961-FEFD-4CA4-93D5-E6FC80D7A397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BB5D5666-029E-4DDA-AC24-734122F775EF}" type="sibTrans" cxnId="{225CB961-FEFD-4CA4-93D5-E6FC80D7A397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AE8202FC-406B-4D81-8805-23404998DB7D}">
      <dgm:prSet/>
      <dgm:spPr/>
      <dgm:t>
        <a:bodyPr/>
        <a:lstStyle/>
        <a:p>
          <a:r>
            <a:rPr lang="ru-RU" b="0" i="0" dirty="0">
              <a:latin typeface="+mj-lt"/>
            </a:rPr>
            <a:t>коммуникация между различными участниками - индивидуальными и коллективными - по актуальным вопросам общественной жизни</a:t>
          </a:r>
          <a:endParaRPr lang="ru-RU" dirty="0">
            <a:latin typeface="+mj-lt"/>
          </a:endParaRPr>
        </a:p>
      </dgm:t>
    </dgm:pt>
    <dgm:pt modelId="{FC861554-1504-4136-BC65-7FF5FE6A41AF}" type="parTrans" cxnId="{8C5FF4D0-7AB3-4355-8D04-27B4561EEF17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F81243A0-7415-43E7-AEF6-7F6746D0E6A7}" type="sibTrans" cxnId="{8C5FF4D0-7AB3-4355-8D04-27B4561EEF17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857FDD25-DB13-4D6F-A5E1-57C569ACB671}" type="pres">
      <dgm:prSet presAssocID="{9E0C3C61-1ED6-4322-AB87-AA6147CF6037}" presName="diagram" presStyleCnt="0">
        <dgm:presLayoutVars>
          <dgm:dir/>
          <dgm:resizeHandles val="exact"/>
        </dgm:presLayoutVars>
      </dgm:prSet>
      <dgm:spPr/>
    </dgm:pt>
    <dgm:pt modelId="{D6E7641A-25CD-46BF-BCD7-0D318FF3CA92}" type="pres">
      <dgm:prSet presAssocID="{140D4C05-AB98-4D42-8B8D-63636154D732}" presName="node" presStyleLbl="node1" presStyleIdx="0" presStyleCnt="6">
        <dgm:presLayoutVars>
          <dgm:bulletEnabled val="1"/>
        </dgm:presLayoutVars>
      </dgm:prSet>
      <dgm:spPr/>
    </dgm:pt>
    <dgm:pt modelId="{B028852E-BD3E-4696-A065-0E38AA7DBD40}" type="pres">
      <dgm:prSet presAssocID="{AC0CA2B8-7844-45F2-9D24-E6BB0DB8A35B}" presName="sibTrans" presStyleCnt="0"/>
      <dgm:spPr/>
    </dgm:pt>
    <dgm:pt modelId="{50669C66-ADB5-4C53-B7D2-EB97DD507FD1}" type="pres">
      <dgm:prSet presAssocID="{A8095324-A186-46A4-8F9A-CCD297E68467}" presName="node" presStyleLbl="node1" presStyleIdx="1" presStyleCnt="6">
        <dgm:presLayoutVars>
          <dgm:bulletEnabled val="1"/>
        </dgm:presLayoutVars>
      </dgm:prSet>
      <dgm:spPr/>
    </dgm:pt>
    <dgm:pt modelId="{0D041B8B-6BE9-45C1-A3DC-3C4121805514}" type="pres">
      <dgm:prSet presAssocID="{F32DA857-12EE-4703-8B11-B3E8FD23CE07}" presName="sibTrans" presStyleCnt="0"/>
      <dgm:spPr/>
    </dgm:pt>
    <dgm:pt modelId="{DD117AAE-36DB-461A-8480-E8D1951D5F81}" type="pres">
      <dgm:prSet presAssocID="{7FA3EE90-888F-4ECE-A5AB-7EC736E77953}" presName="node" presStyleLbl="node1" presStyleIdx="2" presStyleCnt="6">
        <dgm:presLayoutVars>
          <dgm:bulletEnabled val="1"/>
        </dgm:presLayoutVars>
      </dgm:prSet>
      <dgm:spPr/>
    </dgm:pt>
    <dgm:pt modelId="{89761C4D-54C3-46E9-A70B-5554AAB41B4B}" type="pres">
      <dgm:prSet presAssocID="{AE92F9DB-CA4F-47F1-A1E5-DC54C7F80ED9}" presName="sibTrans" presStyleCnt="0"/>
      <dgm:spPr/>
    </dgm:pt>
    <dgm:pt modelId="{200EC888-0329-4A34-973B-0D927EF37DB0}" type="pres">
      <dgm:prSet presAssocID="{672EF2EC-5794-44C0-AE5D-8F210D6EB347}" presName="node" presStyleLbl="node1" presStyleIdx="3" presStyleCnt="6">
        <dgm:presLayoutVars>
          <dgm:bulletEnabled val="1"/>
        </dgm:presLayoutVars>
      </dgm:prSet>
      <dgm:spPr/>
    </dgm:pt>
    <dgm:pt modelId="{50429B87-7164-482A-8BAB-4397D25E7154}" type="pres">
      <dgm:prSet presAssocID="{FA9A04C9-CDA4-4574-B579-E80956D2EF34}" presName="sibTrans" presStyleCnt="0"/>
      <dgm:spPr/>
    </dgm:pt>
    <dgm:pt modelId="{90E8B21B-CB9E-44A7-8292-210C1C721D71}" type="pres">
      <dgm:prSet presAssocID="{A9D9F0C7-B72E-48B1-8383-EEC660681361}" presName="node" presStyleLbl="node1" presStyleIdx="4" presStyleCnt="6">
        <dgm:presLayoutVars>
          <dgm:bulletEnabled val="1"/>
        </dgm:presLayoutVars>
      </dgm:prSet>
      <dgm:spPr/>
    </dgm:pt>
    <dgm:pt modelId="{C51A7A13-8F47-4AFD-BB0A-8C43EE2F5F2D}" type="pres">
      <dgm:prSet presAssocID="{BB5D5666-029E-4DDA-AC24-734122F775EF}" presName="sibTrans" presStyleCnt="0"/>
      <dgm:spPr/>
    </dgm:pt>
    <dgm:pt modelId="{AB48FBDA-8297-41C5-BD0E-2AF97A640456}" type="pres">
      <dgm:prSet presAssocID="{AE8202FC-406B-4D81-8805-23404998DB7D}" presName="node" presStyleLbl="node1" presStyleIdx="5" presStyleCnt="6">
        <dgm:presLayoutVars>
          <dgm:bulletEnabled val="1"/>
        </dgm:presLayoutVars>
      </dgm:prSet>
      <dgm:spPr/>
    </dgm:pt>
  </dgm:ptLst>
  <dgm:cxnLst>
    <dgm:cxn modelId="{18A0F820-61D2-49DF-A770-F3221F837E7B}" type="presOf" srcId="{9E0C3C61-1ED6-4322-AB87-AA6147CF6037}" destId="{857FDD25-DB13-4D6F-A5E1-57C569ACB671}" srcOrd="0" destOrd="0" presId="urn:microsoft.com/office/officeart/2005/8/layout/default"/>
    <dgm:cxn modelId="{954A7F2C-D27F-4CD2-9591-A09AD47A542F}" srcId="{9E0C3C61-1ED6-4322-AB87-AA6147CF6037}" destId="{672EF2EC-5794-44C0-AE5D-8F210D6EB347}" srcOrd="3" destOrd="0" parTransId="{1CC62FEA-40F8-40A2-AC70-327A40EE18DE}" sibTransId="{FA9A04C9-CDA4-4574-B579-E80956D2EF34}"/>
    <dgm:cxn modelId="{225CB961-FEFD-4CA4-93D5-E6FC80D7A397}" srcId="{9E0C3C61-1ED6-4322-AB87-AA6147CF6037}" destId="{A9D9F0C7-B72E-48B1-8383-EEC660681361}" srcOrd="4" destOrd="0" parTransId="{21BFBCE1-D081-45E2-A2B9-377A2F985055}" sibTransId="{BB5D5666-029E-4DDA-AC24-734122F775EF}"/>
    <dgm:cxn modelId="{16F0B07E-80EA-4125-B992-3149E4899A47}" type="presOf" srcId="{7FA3EE90-888F-4ECE-A5AB-7EC736E77953}" destId="{DD117AAE-36DB-461A-8480-E8D1951D5F81}" srcOrd="0" destOrd="0" presId="urn:microsoft.com/office/officeart/2005/8/layout/default"/>
    <dgm:cxn modelId="{7985D690-98A7-49B2-882A-89273498DD35}" type="presOf" srcId="{A8095324-A186-46A4-8F9A-CCD297E68467}" destId="{50669C66-ADB5-4C53-B7D2-EB97DD507FD1}" srcOrd="0" destOrd="0" presId="urn:microsoft.com/office/officeart/2005/8/layout/default"/>
    <dgm:cxn modelId="{A9EA1E91-43A4-4DA4-9023-276340086EB3}" srcId="{9E0C3C61-1ED6-4322-AB87-AA6147CF6037}" destId="{A8095324-A186-46A4-8F9A-CCD297E68467}" srcOrd="1" destOrd="0" parTransId="{EDAD4F1C-81B0-49F4-98BA-10813C4E91C8}" sibTransId="{F32DA857-12EE-4703-8B11-B3E8FD23CE07}"/>
    <dgm:cxn modelId="{69717C9A-F045-431E-913C-7C5CB9F0462B}" srcId="{9E0C3C61-1ED6-4322-AB87-AA6147CF6037}" destId="{140D4C05-AB98-4D42-8B8D-63636154D732}" srcOrd="0" destOrd="0" parTransId="{122EABC4-8775-4B60-9466-606E2DF0470F}" sibTransId="{AC0CA2B8-7844-45F2-9D24-E6BB0DB8A35B}"/>
    <dgm:cxn modelId="{75D973AF-E813-419C-B46A-0F9ABAE97D7B}" type="presOf" srcId="{672EF2EC-5794-44C0-AE5D-8F210D6EB347}" destId="{200EC888-0329-4A34-973B-0D927EF37DB0}" srcOrd="0" destOrd="0" presId="urn:microsoft.com/office/officeart/2005/8/layout/default"/>
    <dgm:cxn modelId="{3C82B2B4-8DCF-482C-B981-16DFF8BB9799}" type="presOf" srcId="{A9D9F0C7-B72E-48B1-8383-EEC660681361}" destId="{90E8B21B-CB9E-44A7-8292-210C1C721D71}" srcOrd="0" destOrd="0" presId="urn:microsoft.com/office/officeart/2005/8/layout/default"/>
    <dgm:cxn modelId="{0069F8BB-D41E-4B49-A789-1AB534070630}" type="presOf" srcId="{AE8202FC-406B-4D81-8805-23404998DB7D}" destId="{AB48FBDA-8297-41C5-BD0E-2AF97A640456}" srcOrd="0" destOrd="0" presId="urn:microsoft.com/office/officeart/2005/8/layout/default"/>
    <dgm:cxn modelId="{8C5FF4D0-7AB3-4355-8D04-27B4561EEF17}" srcId="{9E0C3C61-1ED6-4322-AB87-AA6147CF6037}" destId="{AE8202FC-406B-4D81-8805-23404998DB7D}" srcOrd="5" destOrd="0" parTransId="{FC861554-1504-4136-BC65-7FF5FE6A41AF}" sibTransId="{F81243A0-7415-43E7-AEF6-7F6746D0E6A7}"/>
    <dgm:cxn modelId="{D29DFFD8-E6C6-4B51-BC83-F2E3B7D2F8BC}" srcId="{9E0C3C61-1ED6-4322-AB87-AA6147CF6037}" destId="{7FA3EE90-888F-4ECE-A5AB-7EC736E77953}" srcOrd="2" destOrd="0" parTransId="{F583266B-9FEC-44E8-8853-E9EC4661DDC8}" sibTransId="{AE92F9DB-CA4F-47F1-A1E5-DC54C7F80ED9}"/>
    <dgm:cxn modelId="{EAAC45EE-98A2-4954-A69B-F51B6D8409F0}" type="presOf" srcId="{140D4C05-AB98-4D42-8B8D-63636154D732}" destId="{D6E7641A-25CD-46BF-BCD7-0D318FF3CA92}" srcOrd="0" destOrd="0" presId="urn:microsoft.com/office/officeart/2005/8/layout/default"/>
    <dgm:cxn modelId="{23F77266-912C-4EEF-8F7E-881F9ADF6615}" type="presParOf" srcId="{857FDD25-DB13-4D6F-A5E1-57C569ACB671}" destId="{D6E7641A-25CD-46BF-BCD7-0D318FF3CA92}" srcOrd="0" destOrd="0" presId="urn:microsoft.com/office/officeart/2005/8/layout/default"/>
    <dgm:cxn modelId="{549EBC03-B93C-4BE1-A9F5-AB101019274E}" type="presParOf" srcId="{857FDD25-DB13-4D6F-A5E1-57C569ACB671}" destId="{B028852E-BD3E-4696-A065-0E38AA7DBD40}" srcOrd="1" destOrd="0" presId="urn:microsoft.com/office/officeart/2005/8/layout/default"/>
    <dgm:cxn modelId="{A2141D57-54D6-483E-A28C-C1D9A90049AD}" type="presParOf" srcId="{857FDD25-DB13-4D6F-A5E1-57C569ACB671}" destId="{50669C66-ADB5-4C53-B7D2-EB97DD507FD1}" srcOrd="2" destOrd="0" presId="urn:microsoft.com/office/officeart/2005/8/layout/default"/>
    <dgm:cxn modelId="{5FE8CBEF-A651-4137-8D0E-5519776B7175}" type="presParOf" srcId="{857FDD25-DB13-4D6F-A5E1-57C569ACB671}" destId="{0D041B8B-6BE9-45C1-A3DC-3C4121805514}" srcOrd="3" destOrd="0" presId="urn:microsoft.com/office/officeart/2005/8/layout/default"/>
    <dgm:cxn modelId="{D2804EA5-2F67-4CAA-92DE-27FBB5B3C8A1}" type="presParOf" srcId="{857FDD25-DB13-4D6F-A5E1-57C569ACB671}" destId="{DD117AAE-36DB-461A-8480-E8D1951D5F81}" srcOrd="4" destOrd="0" presId="urn:microsoft.com/office/officeart/2005/8/layout/default"/>
    <dgm:cxn modelId="{3728EC18-A948-49A3-95E6-1BF44F0E15B4}" type="presParOf" srcId="{857FDD25-DB13-4D6F-A5E1-57C569ACB671}" destId="{89761C4D-54C3-46E9-A70B-5554AAB41B4B}" srcOrd="5" destOrd="0" presId="urn:microsoft.com/office/officeart/2005/8/layout/default"/>
    <dgm:cxn modelId="{A1905231-198C-4AC4-8851-0E0FAA932003}" type="presParOf" srcId="{857FDD25-DB13-4D6F-A5E1-57C569ACB671}" destId="{200EC888-0329-4A34-973B-0D927EF37DB0}" srcOrd="6" destOrd="0" presId="urn:microsoft.com/office/officeart/2005/8/layout/default"/>
    <dgm:cxn modelId="{FB8A6DBC-81F9-40F8-ACDC-299C8E7349EE}" type="presParOf" srcId="{857FDD25-DB13-4D6F-A5E1-57C569ACB671}" destId="{50429B87-7164-482A-8BAB-4397D25E7154}" srcOrd="7" destOrd="0" presId="urn:microsoft.com/office/officeart/2005/8/layout/default"/>
    <dgm:cxn modelId="{40C1C007-23E7-44DF-BFCF-E7CA1CA59D4A}" type="presParOf" srcId="{857FDD25-DB13-4D6F-A5E1-57C569ACB671}" destId="{90E8B21B-CB9E-44A7-8292-210C1C721D71}" srcOrd="8" destOrd="0" presId="urn:microsoft.com/office/officeart/2005/8/layout/default"/>
    <dgm:cxn modelId="{730DA68C-A1E7-43C4-BED5-03BCCE9FE257}" type="presParOf" srcId="{857FDD25-DB13-4D6F-A5E1-57C569ACB671}" destId="{C51A7A13-8F47-4AFD-BB0A-8C43EE2F5F2D}" srcOrd="9" destOrd="0" presId="urn:microsoft.com/office/officeart/2005/8/layout/default"/>
    <dgm:cxn modelId="{38A23F19-DFA3-429B-844E-26F211A348C6}" type="presParOf" srcId="{857FDD25-DB13-4D6F-A5E1-57C569ACB671}" destId="{AB48FBDA-8297-41C5-BD0E-2AF97A640456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E7641A-25CD-46BF-BCD7-0D318FF3CA92}">
      <dsp:nvSpPr>
        <dsp:cNvPr id="0" name=""/>
        <dsp:cNvSpPr/>
      </dsp:nvSpPr>
      <dsp:spPr>
        <a:xfrm>
          <a:off x="0" y="39687"/>
          <a:ext cx="3286125" cy="1971675"/>
        </a:xfrm>
        <a:prstGeom prst="rect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latin typeface="+mj-lt"/>
            </a:rPr>
            <a:t>формирование персонального состава органов власти и управления посредством продвижения в структуры власти лиц, облечённых общественным доверием</a:t>
          </a:r>
          <a:endParaRPr lang="ru-RU" sz="1900" kern="1200" dirty="0">
            <a:latin typeface="+mj-lt"/>
          </a:endParaRPr>
        </a:p>
      </dsp:txBody>
      <dsp:txXfrm>
        <a:off x="0" y="39687"/>
        <a:ext cx="3286125" cy="1971675"/>
      </dsp:txXfrm>
    </dsp:sp>
    <dsp:sp modelId="{50669C66-ADB5-4C53-B7D2-EB97DD507FD1}">
      <dsp:nvSpPr>
        <dsp:cNvPr id="0" name=""/>
        <dsp:cNvSpPr/>
      </dsp:nvSpPr>
      <dsp:spPr>
        <a:xfrm>
          <a:off x="3614737" y="39687"/>
          <a:ext cx="3286125" cy="1971675"/>
        </a:xfrm>
        <a:prstGeom prst="rect">
          <a:avLst/>
        </a:prstGeom>
        <a:solidFill>
          <a:schemeClr val="accent3">
            <a:shade val="50000"/>
            <a:hueOff val="0"/>
            <a:satOff val="0"/>
            <a:lumOff val="1198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latin typeface="+mj-lt"/>
            </a:rPr>
            <a:t>выражение общественного отношения по волнующим общество вопросам и привлечение внимания к ним широких групп</a:t>
          </a:r>
          <a:endParaRPr lang="ru-RU" sz="1900" kern="1200" dirty="0">
            <a:latin typeface="+mj-lt"/>
          </a:endParaRPr>
        </a:p>
      </dsp:txBody>
      <dsp:txXfrm>
        <a:off x="3614737" y="39687"/>
        <a:ext cx="3286125" cy="1971675"/>
      </dsp:txXfrm>
    </dsp:sp>
    <dsp:sp modelId="{DD117AAE-36DB-461A-8480-E8D1951D5F81}">
      <dsp:nvSpPr>
        <dsp:cNvPr id="0" name=""/>
        <dsp:cNvSpPr/>
      </dsp:nvSpPr>
      <dsp:spPr>
        <a:xfrm>
          <a:off x="7229475" y="39687"/>
          <a:ext cx="3286125" cy="1971675"/>
        </a:xfrm>
        <a:prstGeom prst="rect">
          <a:avLst/>
        </a:prstGeom>
        <a:solidFill>
          <a:schemeClr val="accent3">
            <a:shade val="50000"/>
            <a:hueOff val="0"/>
            <a:satOff val="0"/>
            <a:lumOff val="239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latin typeface="+mj-lt"/>
            </a:rPr>
            <a:t>информирование общества о нарушениях законодательства или моральных норм со стороны представителей власти или иных лиц и их сообществ</a:t>
          </a:r>
          <a:endParaRPr lang="ru-RU" sz="1900" kern="1200" dirty="0">
            <a:latin typeface="+mj-lt"/>
          </a:endParaRPr>
        </a:p>
      </dsp:txBody>
      <dsp:txXfrm>
        <a:off x="7229475" y="39687"/>
        <a:ext cx="3286125" cy="1971675"/>
      </dsp:txXfrm>
    </dsp:sp>
    <dsp:sp modelId="{200EC888-0329-4A34-973B-0D927EF37DB0}">
      <dsp:nvSpPr>
        <dsp:cNvPr id="0" name=""/>
        <dsp:cNvSpPr/>
      </dsp:nvSpPr>
      <dsp:spPr>
        <a:xfrm>
          <a:off x="0" y="2339975"/>
          <a:ext cx="3286125" cy="1971675"/>
        </a:xfrm>
        <a:prstGeom prst="rect">
          <a:avLst/>
        </a:prstGeom>
        <a:solidFill>
          <a:srgbClr val="54545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latin typeface="+mj-lt"/>
            </a:rPr>
            <a:t>защита прав и свобод граждан в случае их нарушения</a:t>
          </a:r>
          <a:endParaRPr lang="ru-RU" sz="1900" kern="1200" dirty="0">
            <a:latin typeface="+mj-lt"/>
          </a:endParaRPr>
        </a:p>
      </dsp:txBody>
      <dsp:txXfrm>
        <a:off x="0" y="2339975"/>
        <a:ext cx="3286125" cy="1971675"/>
      </dsp:txXfrm>
    </dsp:sp>
    <dsp:sp modelId="{90E8B21B-CB9E-44A7-8292-210C1C721D71}">
      <dsp:nvSpPr>
        <dsp:cNvPr id="0" name=""/>
        <dsp:cNvSpPr/>
      </dsp:nvSpPr>
      <dsp:spPr>
        <a:xfrm>
          <a:off x="3614737" y="2339975"/>
          <a:ext cx="3286125" cy="1971675"/>
        </a:xfrm>
        <a:prstGeom prst="rect">
          <a:avLst/>
        </a:prstGeom>
        <a:solidFill>
          <a:schemeClr val="accent3">
            <a:shade val="50000"/>
            <a:hueOff val="0"/>
            <a:satOff val="0"/>
            <a:lumOff val="239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latin typeface="+mj-lt"/>
            </a:rPr>
            <a:t>вовлечение в общественную жизнь (социализация) новых участников политики</a:t>
          </a:r>
          <a:endParaRPr lang="ru-RU" sz="1900" kern="1200" dirty="0">
            <a:latin typeface="+mj-lt"/>
          </a:endParaRPr>
        </a:p>
      </dsp:txBody>
      <dsp:txXfrm>
        <a:off x="3614737" y="2339975"/>
        <a:ext cx="3286125" cy="1971675"/>
      </dsp:txXfrm>
    </dsp:sp>
    <dsp:sp modelId="{AB48FBDA-8297-41C5-BD0E-2AF97A640456}">
      <dsp:nvSpPr>
        <dsp:cNvPr id="0" name=""/>
        <dsp:cNvSpPr/>
      </dsp:nvSpPr>
      <dsp:spPr>
        <a:xfrm>
          <a:off x="7229475" y="2339975"/>
          <a:ext cx="3286125" cy="1971675"/>
        </a:xfrm>
        <a:prstGeom prst="rect">
          <a:avLst/>
        </a:prstGeom>
        <a:solidFill>
          <a:schemeClr val="accent3">
            <a:shade val="50000"/>
            <a:hueOff val="0"/>
            <a:satOff val="0"/>
            <a:lumOff val="1198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latin typeface="+mj-lt"/>
            </a:rPr>
            <a:t>коммуникация между различными участниками - индивидуальными и коллективными - по актуальным вопросам общественной жизни</a:t>
          </a:r>
          <a:endParaRPr lang="ru-RU" sz="1900" kern="1200" dirty="0">
            <a:latin typeface="+mj-lt"/>
          </a:endParaRPr>
        </a:p>
      </dsp:txBody>
      <dsp:txXfrm>
        <a:off x="7229475" y="2339975"/>
        <a:ext cx="3286125" cy="1971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A09D4E-7677-4310-A4A8-5FBEFE79110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E915E-07AF-43E2-8898-227C3D570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684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DE915E-07AF-43E2-8898-227C3D570FBF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876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C2CE0C-A62C-4870-B70F-E6F7338EC4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F4B5649-84E6-4315-AEBF-D76CE3DC3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94E77E-A45B-4451-B908-9AABBB74A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1A7C-6910-400E-9A8E-CDB202A7E9E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0D8967-0ADA-4613-9C04-27ACB72E7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C6E9BC-B364-4A29-903F-5BF24D3A2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EA1B1-1610-4086-A056-C46BE5287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87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E571A5-E558-4408-8CC8-753A96E85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3B67AA2-B0F7-479B-8C1E-3175EE2461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6B29C9-2D43-4A19-A63D-DECABD070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1A7C-6910-400E-9A8E-CDB202A7E9E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ED0E48-BCF9-4237-A136-3F7EE1715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21156E-965F-4C9D-9400-20A2DDF6D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EA1B1-1610-4086-A056-C46BE5287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433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5382833-5C35-4022-A936-49B255232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5F3A35F-6E8C-4BBD-ADBE-8492A89F02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6C6E60-DE72-4D30-AB38-1D7F64215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1A7C-6910-400E-9A8E-CDB202A7E9E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C44843-4E34-47D4-AD69-01AF91A7E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52FF0B-DD95-42FE-95C2-FDE1A56DE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EA1B1-1610-4086-A056-C46BE5287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085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3CDE8B-2ADF-4D6D-9E6B-F15142D36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C9CD4D-3802-4EB5-A0C9-BFA00A168D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7CCEB5-1483-434E-8431-A249C3874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1A7C-6910-400E-9A8E-CDB202A7E9E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5353A4-C900-4083-B252-CEDA5257A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BE9392-0DAC-4405-A4F4-9F820AF94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EA1B1-1610-4086-A056-C46BE5287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676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5C5CDC-B042-4033-A946-2404F5FE4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CC9BEFF-D9B4-4424-BC66-2B236AE53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2EABBF-66D2-421E-8A62-041708944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1A7C-6910-400E-9A8E-CDB202A7E9E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8414DE-468D-4DB7-821B-AFBA4EB37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CF871D-D581-447C-A26C-215224FC4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EA1B1-1610-4086-A056-C46BE5287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86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B0464D-9F6F-47C0-9E88-25C691D11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E8E7C4-EF57-4A70-8658-17C9141EB3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8A8E77E-79AB-42B1-88EE-657D8390D8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0BFF19-C6CE-4CA2-B1B4-AC6B8D466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1A7C-6910-400E-9A8E-CDB202A7E9E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6678C2-AAE0-4C82-B5DB-F50D3516A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E0CAE10-164E-4BF7-B4AD-F565C7BF9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EA1B1-1610-4086-A056-C46BE5287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818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845F6A-0BA2-498A-97E5-DE3EDE514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141907-1D68-4CB3-B373-C71541637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7EB91DE-5981-41D9-A3A8-351F6612A8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6B49F6E-511A-4C69-BBE0-E70EEBFA85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2C71F82-8E9B-40C2-8749-260E22A50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EC72F04-A33E-45AE-B5F4-DFCD2E5F1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1A7C-6910-400E-9A8E-CDB202A7E9E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72018B7-5A33-4576-AC3D-F4F9CB22D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71AA8F9-4D9C-45EE-815F-C2C76448B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EA1B1-1610-4086-A056-C46BE5287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704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8D471-246B-4D34-B35A-C3FBD8609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38A153D-33FB-41D6-B815-29FADDEE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1A7C-6910-400E-9A8E-CDB202A7E9E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A9F4304-302E-4A63-B208-458BEAB97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45F6FF8-D7E5-4BCF-A088-22655589F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EA1B1-1610-4086-A056-C46BE5287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986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010E19B-85B2-415F-B401-7F98BA002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1A7C-6910-400E-9A8E-CDB202A7E9E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E400C9E-A486-48DF-AE2D-40CB278CA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4C0E06-D172-4C8F-9401-F1DF81866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EA1B1-1610-4086-A056-C46BE5287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364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0F62A5-ECB5-4526-93B8-DA70725D1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A0BFB9-C62B-4746-A971-8A7285735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B1D8CC6-ADEC-4FE5-AEF7-2E2B373C6A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4238CF6-5FC6-447B-A99E-8B4294AA3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1A7C-6910-400E-9A8E-CDB202A7E9E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827838-5505-4CA5-8A1B-276748A77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759D65-F4F3-4731-8511-3672DAB6F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EA1B1-1610-4086-A056-C46BE5287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060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56CEE8-2582-4797-9B1A-8D003BAA9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014F98B-704E-47AC-885F-F3C9E04CD5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71659C3-D3B0-41E4-9A3E-20D77BC5A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036519B-AC5D-405F-A71A-6E8BC9EB5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1A7C-6910-400E-9A8E-CDB202A7E9E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B6310F-CD06-4A6B-B52F-85DBBCB96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21C5AA-A02C-461F-B384-4C52A581B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EA1B1-1610-4086-A056-C46BE5287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064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8D2648-E51B-4977-8901-392106FE1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DB2FC2-A327-41C3-AF60-C8C26CBC63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C194EE-ED80-47B6-BBB7-031090B6FF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B1A7C-6910-400E-9A8E-CDB202A7E9EF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CA90AC-F7D6-4A1D-8D38-749F579D5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2AE2CE-999D-4BBC-99BE-2530D71BE3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7EA1B1-1610-4086-A056-C46BE5287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648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letters.gov.spb.ru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gorod.gov.spb.ru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3EE111-5EEE-4BE8-881F-EF1C9DD85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799FF8A-4AEC-4598-B17B-73A667F451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r="9659" b="1318"/>
          <a:stretch/>
        </p:blipFill>
        <p:spPr>
          <a:xfrm>
            <a:off x="838199" y="2085851"/>
            <a:ext cx="5154637" cy="343642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6F3AB2-1565-481B-8965-028EC43F8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164" y="2085852"/>
            <a:ext cx="5154636" cy="3436424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81939B52-EC7D-4B5F-AB3D-0FEFBDE6318A}"/>
              </a:ext>
            </a:extLst>
          </p:cNvPr>
          <p:cNvSpPr txBox="1">
            <a:spLocks/>
          </p:cNvSpPr>
          <p:nvPr/>
        </p:nvSpPr>
        <p:spPr>
          <a:xfrm>
            <a:off x="838199" y="365125"/>
            <a:ext cx="10515600" cy="1325563"/>
          </a:xfrm>
          <a:prstGeom prst="rect">
            <a:avLst/>
          </a:prstGeom>
          <a:ln cap="rnd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>
                <a:latin typeface="Century Gothic" panose="020B0502020202020204" pitchFamily="34" charset="0"/>
              </a:rPr>
              <a:t>?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269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A09A3B-8A10-4C03-9C65-B32D28543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A1BB5C6-DAA4-49CE-BA91-27D51BA073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391" y="365125"/>
            <a:ext cx="8743217" cy="6197724"/>
          </a:xfrm>
        </p:spPr>
      </p:pic>
    </p:spTree>
    <p:extLst>
      <p:ext uri="{BB962C8B-B14F-4D97-AF65-F5344CB8AC3E}">
        <p14:creationId xmlns:p14="http://schemas.microsoft.com/office/powerpoint/2010/main" val="2566290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139935-C494-4048-A84F-CD55E2CCB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hlinkClick r:id="rId2"/>
              </a:rPr>
              <a:t>https://letters.gov.spb.ru/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DD862AF-EFB6-4725-A450-4BE12D35D7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2" b="3862"/>
          <a:stretch/>
        </p:blipFill>
        <p:spPr>
          <a:xfrm>
            <a:off x="2061028" y="1772314"/>
            <a:ext cx="7822651" cy="5085686"/>
          </a:xfrm>
        </p:spPr>
      </p:pic>
    </p:spTree>
    <p:extLst>
      <p:ext uri="{BB962C8B-B14F-4D97-AF65-F5344CB8AC3E}">
        <p14:creationId xmlns:p14="http://schemas.microsoft.com/office/powerpoint/2010/main" val="1382918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C77E23-0DF9-4B75-8997-8A9863FC3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hlinkClick r:id="rId2"/>
              </a:rPr>
              <a:t>https://gorod.gov.spb.ru/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64D2870-8CBE-4419-9ED1-C17EAFC9FB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9" b="18563"/>
          <a:stretch/>
        </p:blipFill>
        <p:spPr>
          <a:xfrm>
            <a:off x="1789678" y="1723345"/>
            <a:ext cx="8380418" cy="4963489"/>
          </a:xfrm>
        </p:spPr>
      </p:pic>
    </p:spTree>
    <p:extLst>
      <p:ext uri="{BB962C8B-B14F-4D97-AF65-F5344CB8AC3E}">
        <p14:creationId xmlns:p14="http://schemas.microsoft.com/office/powerpoint/2010/main" val="417821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53C672-4C45-4AA6-BD44-4F143587E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CA90CF0-5FCC-4B1B-BAED-B0D0F6733D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458" y="235602"/>
            <a:ext cx="8519884" cy="6386796"/>
          </a:xfrm>
        </p:spPr>
      </p:pic>
    </p:spTree>
    <p:extLst>
      <p:ext uri="{BB962C8B-B14F-4D97-AF65-F5344CB8AC3E}">
        <p14:creationId xmlns:p14="http://schemas.microsoft.com/office/powerpoint/2010/main" val="2145938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49F251-6691-46BB-A5BA-02C7525A3185}"/>
              </a:ext>
            </a:extLst>
          </p:cNvPr>
          <p:cNvSpPr>
            <a:spLocks noGrp="1"/>
          </p:cNvSpPr>
          <p:nvPr>
            <p:ph type="title"/>
          </p:nvPr>
        </p:nvSpPr>
        <p:spPr>
          <a:ln cap="rnd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Приведите примеры опосредованного политического участия </a:t>
            </a: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062D4C9F-FC84-4FAE-ACFF-4953107479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2" r="1813" b="26479"/>
          <a:stretch/>
        </p:blipFill>
        <p:spPr>
          <a:xfrm>
            <a:off x="838200" y="1796303"/>
            <a:ext cx="10515599" cy="4497988"/>
          </a:xfrm>
        </p:spPr>
      </p:pic>
      <p:sp>
        <p:nvSpPr>
          <p:cNvPr id="5" name="Облачко с текстом: прямоугольное со скругленными углами 4">
            <a:extLst>
              <a:ext uri="{FF2B5EF4-FFF2-40B4-BE49-F238E27FC236}">
                <a16:creationId xmlns:a16="http://schemas.microsoft.com/office/drawing/2014/main" id="{F25FFA1D-C1DE-4988-A80F-205A22825F98}"/>
              </a:ext>
            </a:extLst>
          </p:cNvPr>
          <p:cNvSpPr/>
          <p:nvPr/>
        </p:nvSpPr>
        <p:spPr>
          <a:xfrm>
            <a:off x="8766629" y="64266"/>
            <a:ext cx="3222171" cy="331844"/>
          </a:xfrm>
          <a:prstGeom prst="wedgeRoundRectCallout">
            <a:avLst>
              <a:gd name="adj1" fmla="val -39453"/>
              <a:gd name="adj2" fmla="val 119578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представительного</a:t>
            </a:r>
          </a:p>
        </p:txBody>
      </p:sp>
    </p:spTree>
    <p:extLst>
      <p:ext uri="{BB962C8B-B14F-4D97-AF65-F5344CB8AC3E}">
        <p14:creationId xmlns:p14="http://schemas.microsoft.com/office/powerpoint/2010/main" val="22378844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17D7910-5EB2-4FEA-9EFC-4741BBCDB246}"/>
              </a:ext>
            </a:extLst>
          </p:cNvPr>
          <p:cNvSpPr/>
          <p:nvPr/>
        </p:nvSpPr>
        <p:spPr>
          <a:xfrm>
            <a:off x="5944884" y="2505075"/>
            <a:ext cx="1918746" cy="37929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A5EF3E1-29F9-4DA1-B4AE-AA29D35CB607}"/>
              </a:ext>
            </a:extLst>
          </p:cNvPr>
          <p:cNvSpPr/>
          <p:nvPr/>
        </p:nvSpPr>
        <p:spPr>
          <a:xfrm>
            <a:off x="9359315" y="2505075"/>
            <a:ext cx="1918746" cy="37929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37C15EF-E403-4EC9-94E9-B02A54BADFD8}"/>
              </a:ext>
            </a:extLst>
          </p:cNvPr>
          <p:cNvSpPr/>
          <p:nvPr/>
        </p:nvSpPr>
        <p:spPr>
          <a:xfrm>
            <a:off x="2038968" y="2505075"/>
            <a:ext cx="1918746" cy="37929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0E0025-76F7-4E80-AC47-47467CB19D6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ПОЛИТИЧЕСКОЕ УЧАСТИЕ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991B422-EAA5-4BE3-9195-C1BD999B32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ПОКАЗАТЕЛЬ (СТЕПЕНЬ) </a:t>
            </a:r>
          </a:p>
          <a:p>
            <a:r>
              <a:rPr lang="ru-RU" dirty="0">
                <a:latin typeface="Century Gothic" panose="020B0502020202020204" pitchFamily="34" charset="0"/>
              </a:rPr>
              <a:t>ВОВЛЕЧЕННОСТИ ГРАЖДАН В ПОЛИТИКУ по МАКСУ ВЕБЕРУ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5A863E2-E8B9-4759-BE83-DC1304A0B8C7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002" y="223263"/>
            <a:ext cx="1505559" cy="222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7EA73940-7557-42FD-AEAB-BA382615844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34" y="4673601"/>
            <a:ext cx="2452488" cy="162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F0CB9DF8-7D2E-44B8-A326-17AE1EC874E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252" y="3768686"/>
            <a:ext cx="3160533" cy="254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>
            <a:extLst>
              <a:ext uri="{FF2B5EF4-FFF2-40B4-BE49-F238E27FC236}">
                <a16:creationId xmlns:a16="http://schemas.microsoft.com/office/drawing/2014/main" id="{58070FD2-B5DB-4690-99EC-CBCF1A777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530" y="4113669"/>
            <a:ext cx="1922979" cy="218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846A9FF-7973-4C86-A640-1B977C92E6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76001" y="4051114"/>
            <a:ext cx="3938658" cy="70091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4A38628-016B-46C7-95D5-B0FFC9FA9D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564785" y="4129446"/>
            <a:ext cx="3938659" cy="63306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8CCEBD8-F127-4426-A83D-2A6722A0FB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686451" y="4708769"/>
            <a:ext cx="2605844" cy="72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101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61B1E426-755D-4202-A4BE-140E49084353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831" y="160767"/>
            <a:ext cx="7484012" cy="6536466"/>
          </a:xfrm>
        </p:spPr>
      </p:pic>
    </p:spTree>
    <p:extLst>
      <p:ext uri="{BB962C8B-B14F-4D97-AF65-F5344CB8AC3E}">
        <p14:creationId xmlns:p14="http://schemas.microsoft.com/office/powerpoint/2010/main" val="14148936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AA5765-7EBA-480B-AD89-EB4400FE5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0286"/>
            <a:ext cx="10515600" cy="2220685"/>
          </a:xfrm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entury Gothic" panose="020B0502020202020204" pitchFamily="34" charset="0"/>
              </a:rPr>
              <a:t>Ниже приведён перечень терминов. </a:t>
            </a:r>
            <a:r>
              <a:rPr lang="ru-RU" dirty="0">
                <a:latin typeface="Century Gothic" panose="020B0502020202020204" pitchFamily="34" charset="0"/>
              </a:rPr>
              <a:t>Все они, за исключением двух, обозначают формы политического участия граждан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A385A2-CCB1-440A-850B-6F0ED1BF4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14171"/>
            <a:ext cx="10515600" cy="3462791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dirty="0">
                <a:latin typeface="+mj-lt"/>
              </a:rPr>
              <a:t>выборы;</a:t>
            </a:r>
          </a:p>
          <a:p>
            <a:pPr marL="514350" indent="-514350">
              <a:buAutoNum type="arabicParenR"/>
            </a:pPr>
            <a:r>
              <a:rPr lang="ru-RU" dirty="0">
                <a:latin typeface="+mj-lt"/>
              </a:rPr>
              <a:t>регистрация юридического лица; </a:t>
            </a:r>
          </a:p>
          <a:p>
            <a:pPr marL="514350" indent="-514350">
              <a:buAutoNum type="arabicParenR"/>
            </a:pPr>
            <a:r>
              <a:rPr lang="ru-RU" dirty="0">
                <a:latin typeface="+mj-lt"/>
              </a:rPr>
              <a:t>уплата налогов; </a:t>
            </a:r>
          </a:p>
          <a:p>
            <a:pPr marL="514350" indent="-514350">
              <a:buAutoNum type="arabicParenR"/>
            </a:pPr>
            <a:r>
              <a:rPr lang="ru-RU" dirty="0">
                <a:latin typeface="+mj-lt"/>
              </a:rPr>
              <a:t>обращение в органы государственной власти;</a:t>
            </a:r>
          </a:p>
          <a:p>
            <a:pPr marL="514350" indent="-514350">
              <a:buAutoNum type="arabicParenR"/>
            </a:pPr>
            <a:r>
              <a:rPr lang="ru-RU" dirty="0">
                <a:latin typeface="+mj-lt"/>
              </a:rPr>
              <a:t>референдум; </a:t>
            </a:r>
          </a:p>
          <a:p>
            <a:pPr marL="514350" indent="-514350">
              <a:buAutoNum type="arabicParenR"/>
            </a:pPr>
            <a:r>
              <a:rPr lang="ru-RU" dirty="0">
                <a:latin typeface="+mj-lt"/>
              </a:rPr>
              <a:t>членство в политической партии</a:t>
            </a:r>
          </a:p>
          <a:p>
            <a:r>
              <a:rPr lang="ru-RU" dirty="0">
                <a:latin typeface="Century Gothic" panose="020B0502020202020204" pitchFamily="34" charset="0"/>
              </a:rPr>
              <a:t>Найдите два термина, «выпадающих» из общего ряда</a:t>
            </a:r>
          </a:p>
        </p:txBody>
      </p:sp>
    </p:spTree>
    <p:extLst>
      <p:ext uri="{BB962C8B-B14F-4D97-AF65-F5344CB8AC3E}">
        <p14:creationId xmlns:p14="http://schemas.microsoft.com/office/powerpoint/2010/main" val="1769989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7233E54-1719-4F1E-8074-0BBF259655C2}"/>
              </a:ext>
            </a:extLst>
          </p:cNvPr>
          <p:cNvSpPr>
            <a:spLocks noGrp="1"/>
          </p:cNvSpPr>
          <p:nvPr>
            <p:ph type="title"/>
          </p:nvPr>
        </p:nvSpPr>
        <p:spPr>
          <a:ln cap="rnd">
            <a:solidFill>
              <a:schemeClr val="bg1">
                <a:lumMod val="85000"/>
              </a:schemeClr>
            </a:solidFill>
            <a:prstDash val="dash"/>
          </a:ln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Виды прямого (непосредственного) политического участия 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05EF533F-823E-49F7-B7AB-C665101E8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00"/>
                </a:solidFill>
                <a:latin typeface="Century Gothic" panose="020B0502020202020204" pitchFamily="34" charset="0"/>
              </a:rPr>
              <a:t>УЧАСТИЕ ГРАЖДАН В ВЫБОРАХ И РЕФЕРЕНДУМАХ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587265D-1320-42D1-B9EC-9EAC44270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rgbClr val="000000"/>
                </a:solidFill>
                <a:latin typeface="Konkord-Retro " panose="02000000000000000000" pitchFamily="2" charset="0"/>
              </a:rPr>
              <a:t>Голосование осуществляется в рамках избирательного права, которое</a:t>
            </a:r>
            <a:r>
              <a:rPr lang="en-US" sz="5400" b="1" dirty="0">
                <a:solidFill>
                  <a:srgbClr val="000000"/>
                </a:solidFill>
                <a:latin typeface="Konkord-Retro " panose="02000000000000000000" pitchFamily="2" charset="0"/>
              </a:rPr>
              <a:t> </a:t>
            </a:r>
            <a:r>
              <a:rPr lang="ru-RU" sz="5400" b="1" dirty="0">
                <a:solidFill>
                  <a:srgbClr val="000000"/>
                </a:solidFill>
                <a:latin typeface="Konkord-Retro " panose="02000000000000000000" pitchFamily="2" charset="0"/>
              </a:rPr>
              <a:t>бывает </a:t>
            </a:r>
            <a:r>
              <a:rPr lang="ru-RU" sz="5400" b="1" i="1" dirty="0">
                <a:solidFill>
                  <a:srgbClr val="000000"/>
                </a:solidFill>
                <a:latin typeface="Konkord-Retro " panose="02000000000000000000" pitchFamily="2" charset="0"/>
              </a:rPr>
              <a:t>активным</a:t>
            </a:r>
            <a:r>
              <a:rPr lang="en-US" sz="5400" b="1" i="1" dirty="0">
                <a:solidFill>
                  <a:srgbClr val="000000"/>
                </a:solidFill>
                <a:latin typeface="Konkord-Retro " panose="02000000000000000000" pitchFamily="2" charset="0"/>
              </a:rPr>
              <a:t> </a:t>
            </a:r>
            <a:r>
              <a:rPr lang="ru-RU" sz="5400" b="1" dirty="0">
                <a:solidFill>
                  <a:srgbClr val="000000"/>
                </a:solidFill>
                <a:latin typeface="Konkord-Retro " panose="02000000000000000000" pitchFamily="2" charset="0"/>
              </a:rPr>
              <a:t>и </a:t>
            </a:r>
            <a:r>
              <a:rPr lang="ru-RU" sz="5400" b="1" i="1" dirty="0">
                <a:solidFill>
                  <a:srgbClr val="000000"/>
                </a:solidFill>
                <a:latin typeface="Konkord-Retro " panose="02000000000000000000" pitchFamily="2" charset="0"/>
              </a:rPr>
              <a:t>пассивным</a:t>
            </a:r>
            <a:endParaRPr lang="ru-RU" sz="5400" b="1" dirty="0">
              <a:latin typeface="Konkord-Retro " panose="02000000000000000000" pitchFamily="2" charset="0"/>
            </a:endParaRPr>
          </a:p>
          <a:p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B4DAA88B-1754-4C28-98EA-00D8E27933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ln cap="rnd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 algn="ctr">
              <a:buNone/>
            </a:pPr>
            <a:r>
              <a:rPr lang="ru-RU" sz="6000" b="1" dirty="0">
                <a:latin typeface="Konkord-Retro " panose="02000000000000000000" pitchFamily="2" charset="0"/>
              </a:rPr>
              <a:t>ПРИМЕР?</a:t>
            </a:r>
          </a:p>
        </p:txBody>
      </p:sp>
    </p:spTree>
    <p:extLst>
      <p:ext uri="{BB962C8B-B14F-4D97-AF65-F5344CB8AC3E}">
        <p14:creationId xmlns:p14="http://schemas.microsoft.com/office/powerpoint/2010/main" val="9207205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7233E54-1719-4F1E-8074-0BBF259655C2}"/>
              </a:ext>
            </a:extLst>
          </p:cNvPr>
          <p:cNvSpPr>
            <a:spLocks noGrp="1"/>
          </p:cNvSpPr>
          <p:nvPr>
            <p:ph type="title"/>
          </p:nvPr>
        </p:nvSpPr>
        <p:spPr>
          <a:ln cap="rnd">
            <a:solidFill>
              <a:schemeClr val="bg1">
                <a:lumMod val="85000"/>
              </a:schemeClr>
            </a:solidFill>
            <a:prstDash val="dash"/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Формы прямого (непосредственного) политического участия 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05EF533F-823E-49F7-B7AB-C665101E8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latin typeface="Century Gothic" panose="020B0502020202020204" pitchFamily="34" charset="0"/>
              </a:rPr>
              <a:t>УЧАСТИЕ ГРАЖДАН В ДЕЯТЕЛЬНОСТИ ПОЛИТИЧЕСКИХ ПАРТИЙ И ДВИЖЕНИЙ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587265D-1320-42D1-B9EC-9EAC44270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4806269" cy="3286125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>
            <a:normAutofit/>
          </a:bodyPr>
          <a:lstStyle/>
          <a:p>
            <a:endParaRPr lang="ru-RU" b="1" dirty="0">
              <a:latin typeface="Konkord-Retro " panose="02000000000000000000" pitchFamily="2" charset="0"/>
            </a:endParaRPr>
          </a:p>
          <a:p>
            <a:endParaRPr lang="ru-RU" b="1" dirty="0">
              <a:latin typeface="Konkord-Retro " panose="02000000000000000000" pitchFamily="2" charset="0"/>
            </a:endParaRPr>
          </a:p>
          <a:p>
            <a:pPr marL="0" indent="0" algn="ctr">
              <a:buNone/>
            </a:pPr>
            <a:r>
              <a:rPr lang="ru-RU" sz="6000" b="1" dirty="0">
                <a:latin typeface="Konkord-Retro " panose="02000000000000000000" pitchFamily="2" charset="0"/>
              </a:rPr>
              <a:t>ПРИМЕР?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4F49250E-251B-4FA0-95E8-DF1108BE431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21486" y="2505075"/>
            <a:ext cx="5769102" cy="3286125"/>
          </a:xfrm>
        </p:spPr>
      </p:pic>
    </p:spTree>
    <p:extLst>
      <p:ext uri="{BB962C8B-B14F-4D97-AF65-F5344CB8AC3E}">
        <p14:creationId xmlns:p14="http://schemas.microsoft.com/office/powerpoint/2010/main" val="2811195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1F715512-1C4F-413A-8839-53AE228FA53A}"/>
              </a:ext>
            </a:extLst>
          </p:cNvPr>
          <p:cNvSpPr>
            <a:spLocks noGrp="1"/>
          </p:cNvSpPr>
          <p:nvPr>
            <p:ph type="title"/>
          </p:nvPr>
        </p:nvSpPr>
        <p:spPr>
          <a:ln cap="rnd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?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E0BF90C4-9216-464A-967B-763F5F569D9F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  <a:ln cap="rnd">
            <a:noFill/>
            <a:prstDash val="dash"/>
            <a:beve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>
                <a:latin typeface="Konkord-Retro " panose="02000000000000000000" pitchFamily="2" charset="0"/>
              </a:rPr>
              <a:t>Это действия гражданина с целью повлиять на принятие и реализацию государственных решений, выбор представителей в институты власти. Этим понятием характеризуется вовлеченность членов данного общества в политический процесс. </a:t>
            </a:r>
          </a:p>
          <a:p>
            <a:pPr marL="0" indent="0" algn="r">
              <a:buNone/>
            </a:pPr>
            <a:r>
              <a:rPr lang="ru-RU" sz="3800" dirty="0" err="1">
                <a:latin typeface="Konkord-Retro " panose="02000000000000000000" pitchFamily="2" charset="0"/>
              </a:rPr>
              <a:t>Жильцова</a:t>
            </a:r>
            <a:r>
              <a:rPr lang="ru-RU" sz="3800" dirty="0">
                <a:latin typeface="Konkord-Retro " panose="02000000000000000000" pitchFamily="2" charset="0"/>
              </a:rPr>
              <a:t> Е.И.</a:t>
            </a:r>
            <a:br>
              <a:rPr lang="ru-RU" sz="3800" dirty="0"/>
            </a:br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val="27992956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7233E54-1719-4F1E-8074-0BBF259655C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  <a:ln cap="rnd">
            <a:noFill/>
            <a:prstDash val="dash"/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Формы прямого (непосредственного) политического участия 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05EF533F-823E-49F7-B7AB-C665101E8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latin typeface="Century Gothic" panose="020B0502020202020204" pitchFamily="34" charset="0"/>
              </a:rPr>
              <a:t>ПРЯМЫЕ ДЕЙСТВИЯ ГРАЖДАН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587265D-1320-42D1-B9EC-9EAC44270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6"/>
            <a:ext cx="4936898" cy="3352188"/>
          </a:xfr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6400" dirty="0">
                <a:solidFill>
                  <a:srgbClr val="000000"/>
                </a:solidFill>
                <a:latin typeface="Konkord-Retro " panose="02000000000000000000" pitchFamily="2" charset="0"/>
              </a:rPr>
              <a:t>Согласно ст. 31 Конституции</a:t>
            </a:r>
            <a:br>
              <a:rPr lang="ru-RU" sz="6400" dirty="0">
                <a:solidFill>
                  <a:srgbClr val="000000"/>
                </a:solidFill>
                <a:latin typeface="Konkord-Retro " panose="02000000000000000000" pitchFamily="2" charset="0"/>
              </a:rPr>
            </a:br>
            <a:r>
              <a:rPr lang="ru-RU" sz="6400" dirty="0">
                <a:solidFill>
                  <a:srgbClr val="000000"/>
                </a:solidFill>
                <a:latin typeface="Konkord-Retro " panose="02000000000000000000" pitchFamily="2" charset="0"/>
              </a:rPr>
              <a:t>РФ «Граждане Российской Федерации имеют право собираться мирно без оружия, проводить собрания, митинги, и демонстрации, шествия, и пикетирование»</a:t>
            </a:r>
            <a:endParaRPr lang="ru-RU" sz="6400" dirty="0">
              <a:latin typeface="Konkord-Retro " panose="02000000000000000000" pitchFamily="2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2F4C0FDC-B6C5-46B2-932B-011C1474843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7959" y="2505075"/>
            <a:ext cx="5163834" cy="3352189"/>
          </a:xfrm>
        </p:spPr>
      </p:pic>
    </p:spTree>
    <p:extLst>
      <p:ext uri="{BB962C8B-B14F-4D97-AF65-F5344CB8AC3E}">
        <p14:creationId xmlns:p14="http://schemas.microsoft.com/office/powerpoint/2010/main" val="34516849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7233E54-1719-4F1E-8074-0BBF259655C2}"/>
              </a:ext>
            </a:extLst>
          </p:cNvPr>
          <p:cNvSpPr>
            <a:spLocks noGrp="1"/>
          </p:cNvSpPr>
          <p:nvPr>
            <p:ph type="title"/>
          </p:nvPr>
        </p:nvSpPr>
        <p:spPr>
          <a:ln cap="rnd">
            <a:solidFill>
              <a:schemeClr val="bg1">
                <a:lumMod val="85000"/>
              </a:schemeClr>
            </a:solidFill>
            <a:prstDash val="dash"/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Формы прямого (непосредственного) политического участия 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05EF533F-823E-49F7-B7AB-C665101E8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>
            <a:normAutofit/>
          </a:bodyPr>
          <a:lstStyle/>
          <a:p>
            <a:r>
              <a:rPr lang="ru-RU" spc="300" dirty="0">
                <a:solidFill>
                  <a:srgbClr val="000000"/>
                </a:solidFill>
                <a:latin typeface="Century Gothic" panose="020B0502020202020204" pitchFamily="34" charset="0"/>
              </a:rPr>
              <a:t>ПРЯМЫЕ ДЕЙСТВИЯ ГРАЖДАН</a:t>
            </a:r>
            <a:endParaRPr lang="ru-RU" spc="300" dirty="0">
              <a:latin typeface="Century Gothic" panose="020B0502020202020204" pitchFamily="34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587265D-1320-42D1-B9EC-9EAC44270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6"/>
            <a:ext cx="4987020" cy="3352188"/>
          </a:xfrm>
          <a:noFill/>
          <a:ln cap="rnd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6400" dirty="0">
                <a:solidFill>
                  <a:srgbClr val="000000"/>
                </a:solidFill>
                <a:latin typeface="Konkord-Retro " panose="02000000000000000000" pitchFamily="2" charset="0"/>
              </a:rPr>
              <a:t>Согласно ст. 31 Конституции РФ «Граждане Российской Федерации имеют право собираться мирно без оружия, проводить собрания, митинги, и демонстрации, шествия, и пикетирование»</a:t>
            </a:r>
            <a:endParaRPr lang="ru-RU" sz="6400" dirty="0">
              <a:latin typeface="Konkord-Retro " panose="02000000000000000000" pitchFamily="2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8" name="Объект 8">
            <a:extLst>
              <a:ext uri="{FF2B5EF4-FFF2-40B4-BE49-F238E27FC236}">
                <a16:creationId xmlns:a16="http://schemas.microsoft.com/office/drawing/2014/main" id="{D84C59B9-0065-44F9-9E34-12CF9CBB32E8}"/>
              </a:ext>
            </a:extLst>
          </p:cNvPr>
          <p:cNvSpPr txBox="1">
            <a:spLocks/>
          </p:cNvSpPr>
          <p:nvPr/>
        </p:nvSpPr>
        <p:spPr>
          <a:xfrm>
            <a:off x="6365193" y="2505074"/>
            <a:ext cx="5183188" cy="335218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  <a:p>
            <a:endParaRPr lang="ru-RU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6000" b="1" dirty="0">
                <a:latin typeface="Konkord-Retro " panose="02000000000000000000" pitchFamily="2" charset="0"/>
              </a:rPr>
              <a:t>ПРИМЕР?</a:t>
            </a:r>
          </a:p>
        </p:txBody>
      </p:sp>
    </p:spTree>
    <p:extLst>
      <p:ext uri="{BB962C8B-B14F-4D97-AF65-F5344CB8AC3E}">
        <p14:creationId xmlns:p14="http://schemas.microsoft.com/office/powerpoint/2010/main" val="21946656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7233E54-1719-4F1E-8074-0BBF259655C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  <a:ln cap="rnd">
            <a:noFill/>
            <a:prstDash val="dash"/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Формы прямого (непосредственного) политического участия 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05EF533F-823E-49F7-B7AB-C665101E8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latin typeface="Century Gothic" panose="020B0502020202020204" pitchFamily="34" charset="0"/>
              </a:rPr>
              <a:t>ПРЯМЫЕ ДЕЙСТВИЯ ГРАЖДАН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587265D-1320-42D1-B9EC-9EAC44270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6902" y="2505687"/>
            <a:ext cx="4936898" cy="3352188"/>
          </a:xfr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6600" dirty="0">
                <a:solidFill>
                  <a:srgbClr val="000000"/>
                </a:solidFill>
                <a:latin typeface="Konkord-Retro " panose="02000000000000000000" pitchFamily="2" charset="0"/>
              </a:rPr>
              <a:t>Обращения и письма</a:t>
            </a:r>
            <a:br>
              <a:rPr lang="ru-RU" sz="6600" dirty="0">
                <a:solidFill>
                  <a:srgbClr val="000000"/>
                </a:solidFill>
                <a:latin typeface="Konkord-Retro " panose="02000000000000000000" pitchFamily="2" charset="0"/>
              </a:rPr>
            </a:br>
            <a:r>
              <a:rPr lang="ru-RU" sz="6600" dirty="0">
                <a:solidFill>
                  <a:srgbClr val="000000"/>
                </a:solidFill>
                <a:latin typeface="Konkord-Retro " panose="02000000000000000000" pitchFamily="2" charset="0"/>
              </a:rPr>
              <a:t>в органы государственной</a:t>
            </a:r>
            <a:br>
              <a:rPr lang="ru-RU" sz="6600" dirty="0">
                <a:solidFill>
                  <a:srgbClr val="000000"/>
                </a:solidFill>
                <a:latin typeface="Konkord-Retro " panose="02000000000000000000" pitchFamily="2" charset="0"/>
              </a:rPr>
            </a:br>
            <a:r>
              <a:rPr lang="ru-RU" sz="6600" dirty="0">
                <a:solidFill>
                  <a:srgbClr val="000000"/>
                </a:solidFill>
                <a:latin typeface="Konkord-Retro " panose="02000000000000000000" pitchFamily="2" charset="0"/>
              </a:rPr>
              <a:t>власти</a:t>
            </a:r>
            <a:endParaRPr lang="ru-RU" sz="6600" dirty="0">
              <a:latin typeface="Konkord-Retro " panose="02000000000000000000" pitchFamily="2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B178535-28D9-48E0-83E6-F6235ABBD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0" y="36131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Объект 8">
            <a:extLst>
              <a:ext uri="{FF2B5EF4-FFF2-40B4-BE49-F238E27FC236}">
                <a16:creationId xmlns:a16="http://schemas.microsoft.com/office/drawing/2014/main" id="{A10DF087-B88C-465F-A44E-066641051C95}"/>
              </a:ext>
            </a:extLst>
          </p:cNvPr>
          <p:cNvSpPr txBox="1">
            <a:spLocks noGrp="1"/>
          </p:cNvSpPr>
          <p:nvPr>
            <p:ph sz="quarter" idx="4"/>
          </p:nvPr>
        </p:nvSpPr>
        <p:spPr>
          <a:xfrm>
            <a:off x="836612" y="2505381"/>
            <a:ext cx="5183188" cy="3352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  <a:p>
            <a:endParaRPr lang="ru-RU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6000" b="1" dirty="0">
                <a:latin typeface="Konkord-Retro " panose="02000000000000000000" pitchFamily="2" charset="0"/>
              </a:rPr>
              <a:t>ПРИМЕР?</a:t>
            </a:r>
          </a:p>
        </p:txBody>
      </p:sp>
    </p:spTree>
    <p:extLst>
      <p:ext uri="{BB962C8B-B14F-4D97-AF65-F5344CB8AC3E}">
        <p14:creationId xmlns:p14="http://schemas.microsoft.com/office/powerpoint/2010/main" val="31145005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7233E54-1719-4F1E-8074-0BBF259655C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  <a:ln cap="rnd">
            <a:noFill/>
            <a:prstDash val="dash"/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Формы прямого (непосредственного) политического участия 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05EF533F-823E-49F7-B7AB-C665101E8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latin typeface="Century Gothic" panose="020B0502020202020204" pitchFamily="34" charset="0"/>
              </a:rPr>
              <a:t>ПРЯМЫЕ ДЕЙСТВИЯ ГРАЖДАН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587265D-1320-42D1-B9EC-9EAC44270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6"/>
            <a:ext cx="4936898" cy="3352188"/>
          </a:xfr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6600" dirty="0">
                <a:solidFill>
                  <a:srgbClr val="000000"/>
                </a:solidFill>
                <a:latin typeface="Konkord-Retro " panose="02000000000000000000" pitchFamily="2" charset="0"/>
              </a:rPr>
              <a:t>Деятельность в качестве политического</a:t>
            </a:r>
            <a:br>
              <a:rPr lang="ru-RU" sz="6600" dirty="0">
                <a:solidFill>
                  <a:srgbClr val="000000"/>
                </a:solidFill>
                <a:latin typeface="Konkord-Retro " panose="02000000000000000000" pitchFamily="2" charset="0"/>
              </a:rPr>
            </a:br>
            <a:r>
              <a:rPr lang="ru-RU" sz="6600" dirty="0">
                <a:solidFill>
                  <a:srgbClr val="000000"/>
                </a:solidFill>
                <a:latin typeface="Konkord-Retro " panose="02000000000000000000" pitchFamily="2" charset="0"/>
              </a:rPr>
              <a:t>лидера</a:t>
            </a:r>
            <a:endParaRPr lang="ru-RU" dirty="0">
              <a:latin typeface="Konkord-Retro " panose="02000000000000000000" pitchFamily="2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B178535-28D9-48E0-83E6-F6235ABBD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0" y="36131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Объект 8">
            <a:extLst>
              <a:ext uri="{FF2B5EF4-FFF2-40B4-BE49-F238E27FC236}">
                <a16:creationId xmlns:a16="http://schemas.microsoft.com/office/drawing/2014/main" id="{A10DF087-B88C-465F-A44E-066641051C95}"/>
              </a:ext>
            </a:extLst>
          </p:cNvPr>
          <p:cNvSpPr txBox="1">
            <a:spLocks noGrp="1"/>
          </p:cNvSpPr>
          <p:nvPr>
            <p:ph sz="quarter" idx="4"/>
          </p:nvPr>
        </p:nvSpPr>
        <p:spPr>
          <a:xfrm>
            <a:off x="6172200" y="2505075"/>
            <a:ext cx="5183188" cy="3352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  <a:p>
            <a:endParaRPr lang="ru-RU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6000" b="1" dirty="0">
                <a:latin typeface="Konkord-Retro " panose="02000000000000000000" pitchFamily="2" charset="0"/>
              </a:rPr>
              <a:t>ПРИМЕР?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EDEB98E2-73E5-4DF6-94DC-445F3F4BC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0" y="36814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9195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1CAB34B-CFC6-4A7E-AF93-BD7873BA5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2"/>
            <a:ext cx="12195242" cy="6856177"/>
          </a:xfrm>
          <a:prstGeom prst="rect">
            <a:avLst/>
          </a:prstGeom>
        </p:spPr>
      </p:pic>
      <p:sp>
        <p:nvSpPr>
          <p:cNvPr id="13" name="Объект 12">
            <a:extLst>
              <a:ext uri="{FF2B5EF4-FFF2-40B4-BE49-F238E27FC236}">
                <a16:creationId xmlns:a16="http://schemas.microsoft.com/office/drawing/2014/main" id="{47338B60-10F0-4C0F-94E2-C54596F529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686" y="449942"/>
            <a:ext cx="10657114" cy="6052457"/>
          </a:xfrm>
          <a:solidFill>
            <a:schemeClr val="bg1">
              <a:alpha val="79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800" b="1" dirty="0">
                <a:latin typeface="Konkord-Retro " panose="02000000000000000000" pitchFamily="2" charset="0"/>
              </a:rPr>
              <a:t>В РФ запрещается создание и деятельность общественных объединений, цели или действия которых направлены на насильственное изменение основ конституционного строя и нарушение целостности РФ, подрыв безопасности государства, создание вооружённых формирований, разжигание социальной, расовой, национальной и религиозной розни</a:t>
            </a:r>
          </a:p>
        </p:txBody>
      </p:sp>
    </p:spTree>
    <p:extLst>
      <p:ext uri="{BB962C8B-B14F-4D97-AF65-F5344CB8AC3E}">
        <p14:creationId xmlns:p14="http://schemas.microsoft.com/office/powerpoint/2010/main" val="32187875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1893D1-4754-4F3F-ABB7-35E826EA23D9}"/>
              </a:ext>
            </a:extLst>
          </p:cNvPr>
          <p:cNvSpPr>
            <a:spLocks noGrp="1"/>
          </p:cNvSpPr>
          <p:nvPr>
            <p:ph type="title"/>
          </p:nvPr>
        </p:nvSpPr>
        <p:spPr>
          <a:ln cap="rnd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ФУНКЦИИ </a:t>
            </a:r>
            <a:br>
              <a:rPr lang="ru-RU" dirty="0">
                <a:latin typeface="Century Gothic" panose="020B0502020202020204" pitchFamily="34" charset="0"/>
              </a:rPr>
            </a:br>
            <a:r>
              <a:rPr lang="ru-RU" dirty="0">
                <a:latin typeface="Century Gothic" panose="020B0502020202020204" pitchFamily="34" charset="0"/>
              </a:rPr>
              <a:t>ПОЛИТИЧЕСКОГО УЧАСТИЯ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8B678DCB-4262-4883-85CB-76E42DCDA0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683847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35926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18B7ABD-9793-4A51-823C-7B0B84702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9D484EB-21B3-4F78-AB26-D1BAA15EE3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96" b="4133"/>
          <a:stretch/>
        </p:blipFill>
        <p:spPr>
          <a:xfrm>
            <a:off x="2647518" y="358640"/>
            <a:ext cx="7010400" cy="6051351"/>
          </a:xfr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id="{0EEF4620-27F2-4352-9E10-4BB67E6AFBB1}"/>
              </a:ext>
            </a:extLst>
          </p:cNvPr>
          <p:cNvSpPr/>
          <p:nvPr/>
        </p:nvSpPr>
        <p:spPr>
          <a:xfrm>
            <a:off x="4961596" y="543581"/>
            <a:ext cx="2472008" cy="229421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bg1"/>
                </a:solidFill>
              </a:rPr>
              <a:t>Абсентиеизм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12744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033EAFA0-5B81-463D-BACD-FF0339B50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0" y="38179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FEA5F9B2-C1ED-4FDD-A131-192B75156020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АБСЕНТЕИЗМ</a:t>
            </a:r>
          </a:p>
        </p:txBody>
      </p:sp>
      <p:sp>
        <p:nvSpPr>
          <p:cNvPr id="16" name="Объект 15">
            <a:extLst>
              <a:ext uri="{FF2B5EF4-FFF2-40B4-BE49-F238E27FC236}">
                <a16:creationId xmlns:a16="http://schemas.microsoft.com/office/drawing/2014/main" id="{44BF9881-04BE-42E4-AF25-17BC9AE67D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ln cap="rnd">
            <a:solidFill>
              <a:schemeClr val="bg1">
                <a:lumMod val="85000"/>
              </a:schemeClr>
            </a:solidFill>
            <a:prstDash val="dash"/>
            <a:round/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5400" b="1" i="1" dirty="0"/>
              <a:t> </a:t>
            </a:r>
            <a:r>
              <a:rPr lang="ru-RU" sz="5400" dirty="0">
                <a:latin typeface="Konkord-Retro " panose="02000000000000000000" pitchFamily="2" charset="0"/>
              </a:rPr>
              <a:t>(от лат. </a:t>
            </a:r>
            <a:r>
              <a:rPr lang="ru-RU" sz="5400" dirty="0" err="1">
                <a:latin typeface="Konkord-Retro " panose="02000000000000000000" pitchFamily="2" charset="0"/>
              </a:rPr>
              <a:t>absens</a:t>
            </a:r>
            <a:r>
              <a:rPr lang="ru-RU" sz="5400" dirty="0">
                <a:latin typeface="Konkord-Retro " panose="02000000000000000000" pitchFamily="2" charset="0"/>
              </a:rPr>
              <a:t> отсутствие) – уклонение от политического участия, политическая апатия, нежелание голосовать на выборах</a:t>
            </a:r>
            <a:endParaRPr lang="ru-RU" dirty="0"/>
          </a:p>
        </p:txBody>
      </p:sp>
      <p:pic>
        <p:nvPicPr>
          <p:cNvPr id="19" name="Объект 18">
            <a:extLst>
              <a:ext uri="{FF2B5EF4-FFF2-40B4-BE49-F238E27FC236}">
                <a16:creationId xmlns:a16="http://schemas.microsoft.com/office/drawing/2014/main" id="{51D1CF80-0527-428D-A1BF-7D8A579055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008" y="1825625"/>
            <a:ext cx="5063984" cy="4351338"/>
          </a:xfrm>
        </p:spPr>
      </p:pic>
    </p:spTree>
    <p:extLst>
      <p:ext uri="{BB962C8B-B14F-4D97-AF65-F5344CB8AC3E}">
        <p14:creationId xmlns:p14="http://schemas.microsoft.com/office/powerpoint/2010/main" val="17659225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0C1E23-B438-495C-840C-DCCD3EC08908}"/>
              </a:ext>
            </a:extLst>
          </p:cNvPr>
          <p:cNvSpPr>
            <a:spLocks noGrp="1"/>
          </p:cNvSpPr>
          <p:nvPr>
            <p:ph type="title"/>
          </p:nvPr>
        </p:nvSpPr>
        <p:spPr>
          <a:ln cap="rnd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ПРИЧИНЫ АБСЕНТЕИЗМА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9D1487E-FD34-4630-8897-36EB0DFBE860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100" y="1926545"/>
            <a:ext cx="11017250" cy="357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7068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8BD7AA-7FF3-48B5-882B-BB3C600F3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36246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Century Gothic" panose="020B0502020202020204" pitchFamily="34" charset="0"/>
              </a:rPr>
              <a:t>Выберите верные суждения о политическом участии в демократическом государстве и запишите цифры,  под которыми они указаны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4EDA4F-24AC-47C1-90BE-5B7042223D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2000"/>
            <a:ext cx="10515600" cy="4144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+mj-lt"/>
              </a:rPr>
              <a:t>1)  </a:t>
            </a:r>
            <a:r>
              <a:rPr lang="ru-RU" dirty="0">
                <a:latin typeface="+mj-lt"/>
              </a:rPr>
              <a:t>Политическое участие в демократическом государстве создаёт условия для более полного раскрытия личностного потенциала каждого гражданина.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2)  </a:t>
            </a:r>
            <a:r>
              <a:rPr lang="ru-RU" dirty="0">
                <a:latin typeface="+mj-lt"/>
              </a:rPr>
              <a:t>Политическое участие граждан способствует реализации их права участвовать в управлении государством.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3)  </a:t>
            </a:r>
            <a:r>
              <a:rPr lang="ru-RU" dirty="0">
                <a:latin typeface="+mj-lt"/>
              </a:rPr>
              <a:t>Многообразие форм политического участия в демократическом государстве зависит только от активности и желания гражданина.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4)  </a:t>
            </a:r>
            <a:r>
              <a:rPr lang="ru-RU" dirty="0">
                <a:latin typeface="+mj-lt"/>
              </a:rPr>
              <a:t>Политический протест может выражаться как в активных формах, так и в форме невмешательства в политику  — абсентеизма.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5)  </a:t>
            </a:r>
            <a:r>
              <a:rPr lang="ru-RU" dirty="0">
                <a:latin typeface="+mj-lt"/>
              </a:rPr>
              <a:t>Одной из форм политического участия граждан является участие в парламентских выборах.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77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A39FC73C-D81C-4FD1-931C-20DBC788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981" y="365125"/>
            <a:ext cx="11417176" cy="1325563"/>
          </a:xfrm>
          <a:ln>
            <a:solidFill>
              <a:schemeClr val="bg1">
                <a:lumMod val="75000"/>
              </a:schemeClr>
            </a:solidFill>
            <a:prstDash val="dash"/>
            <a:bevel/>
          </a:ln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ЧТО ОБЪЕДИНЯЕТ ЭТИ ИЛЛЮСТРАЦИИ?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31A7EC8-2045-4EDB-804B-603BEE5DCE3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9" y="2141537"/>
            <a:ext cx="2774950" cy="435133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E483CFC-1DBB-4590-9952-5464FD6B758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11"/>
          <a:stretch/>
        </p:blipFill>
        <p:spPr>
          <a:xfrm>
            <a:off x="6341953" y="2141537"/>
            <a:ext cx="2664578" cy="43513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054DEDC-0863-46DE-8E1F-C82FC50686D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6" r="32888"/>
          <a:stretch/>
        </p:blipFill>
        <p:spPr>
          <a:xfrm>
            <a:off x="9179943" y="2141537"/>
            <a:ext cx="2713214" cy="4351338"/>
          </a:xfrm>
          <a:prstGeom prst="rect">
            <a:avLst/>
          </a:prstGeom>
          <a:ln cap="rnd">
            <a:solidFill>
              <a:schemeClr val="bg1">
                <a:lumMod val="75000"/>
              </a:schemeClr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26D9AE1-3DA0-457B-9286-9DA0B603F91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5" r="23439"/>
          <a:stretch/>
        </p:blipFill>
        <p:spPr>
          <a:xfrm>
            <a:off x="3393815" y="2141537"/>
            <a:ext cx="277472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192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8BD7AA-7FF3-48B5-882B-BB3C600F3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36246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Century Gothic" panose="020B0502020202020204" pitchFamily="34" charset="0"/>
              </a:rPr>
              <a:t>Выберите верные суждения о политическом участии в демократическом государстве и запишите цифры,  под которыми они указаны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4EDA4F-24AC-47C1-90BE-5B7042223D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2000"/>
            <a:ext cx="10515600" cy="4144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u="sng" dirty="0">
                <a:solidFill>
                  <a:srgbClr val="545454"/>
                </a:solidFill>
                <a:latin typeface="+mj-lt"/>
              </a:rPr>
              <a:t>1)  Политическое участие в демократическом государстве создаёт условия для более полного раскрытия личностного потенциала каждого гражданина.</a:t>
            </a:r>
          </a:p>
          <a:p>
            <a:pPr marL="0" indent="0">
              <a:buNone/>
            </a:pPr>
            <a:r>
              <a:rPr lang="ru-RU" u="sng" dirty="0">
                <a:solidFill>
                  <a:srgbClr val="545454"/>
                </a:solidFill>
                <a:latin typeface="+mj-lt"/>
              </a:rPr>
              <a:t>2)  Политическое участие граждан способствует реализации их права участвовать в управлении государством.</a:t>
            </a:r>
          </a:p>
          <a:p>
            <a:pPr marL="0" indent="0">
              <a:buNone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3)  Многообразие форм политического участия в демократическом государстве зависит только от активности и желания гражданина.</a:t>
            </a:r>
          </a:p>
          <a:p>
            <a:pPr marL="0" indent="0">
              <a:buNone/>
            </a:pPr>
            <a:r>
              <a:rPr lang="ru-RU" u="sng" dirty="0">
                <a:latin typeface="+mj-lt"/>
              </a:rPr>
              <a:t>4)  Политический протест может выражаться как в активных формах, так и в форме невмешательства в политику  — абсентеизма.</a:t>
            </a:r>
          </a:p>
          <a:p>
            <a:pPr marL="0" indent="0">
              <a:buNone/>
            </a:pPr>
            <a:r>
              <a:rPr lang="ru-RU" u="sng" dirty="0">
                <a:latin typeface="+mj-lt"/>
              </a:rPr>
              <a:t>5)  Одной из форм политического участия граждан является участие в парламентских выборах.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94BC8A9-7537-419D-9D2A-3E4BEFD8B308}"/>
              </a:ext>
            </a:extLst>
          </p:cNvPr>
          <p:cNvSpPr/>
          <p:nvPr/>
        </p:nvSpPr>
        <p:spPr>
          <a:xfrm>
            <a:off x="5290657" y="5908100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Century Gothic" panose="020B0502020202020204" pitchFamily="34" charset="0"/>
              </a:rPr>
              <a:t>1245</a:t>
            </a:r>
          </a:p>
        </p:txBody>
      </p:sp>
    </p:spTree>
    <p:extLst>
      <p:ext uri="{BB962C8B-B14F-4D97-AF65-F5344CB8AC3E}">
        <p14:creationId xmlns:p14="http://schemas.microsoft.com/office/powerpoint/2010/main" val="34573391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5D25E2-8352-4BF6-BAD3-DD3C717FF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10418"/>
          </a:xfrm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Выберите верные суждения о политическом участии и запишите цифры, под которыми они указаны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E2BDF6-0CFE-4169-8228-45DA335AA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78743"/>
            <a:ext cx="10515600" cy="37882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+mj-lt"/>
              </a:rPr>
              <a:t>1)  </a:t>
            </a:r>
            <a:r>
              <a:rPr lang="ru-RU" dirty="0">
                <a:latin typeface="+mj-lt"/>
              </a:rPr>
              <a:t>Политическое участие  — действия, посредством которых рядовые члены любой политической системы влияют или пытаются влиять на результаты её деятельности.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2)  </a:t>
            </a:r>
            <a:r>
              <a:rPr lang="ru-RU" dirty="0">
                <a:latin typeface="+mj-lt"/>
              </a:rPr>
              <a:t>Различают добровольное и принудительное политическое участие.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3)  </a:t>
            </a:r>
            <a:r>
              <a:rPr lang="ru-RU" dirty="0">
                <a:latin typeface="+mj-lt"/>
              </a:rPr>
              <a:t>По масштабу политическое участие проявляется на местном, региональном и национальном, мировом уровнях.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4)  </a:t>
            </a:r>
            <a:r>
              <a:rPr lang="ru-RU" dirty="0">
                <a:latin typeface="+mj-lt"/>
              </a:rPr>
              <a:t>По степени самостоятельности индивида в принятии политических решений выделяют индивидуальное и групповое политическое участие.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5)  </a:t>
            </a:r>
            <a:r>
              <a:rPr lang="ru-RU" dirty="0">
                <a:latin typeface="+mj-lt"/>
              </a:rPr>
              <a:t>Стимулами политической активности в демократическом обществе являются страх, административное принуждение и угроза применения санкций.</a:t>
            </a:r>
          </a:p>
        </p:txBody>
      </p:sp>
    </p:spTree>
    <p:extLst>
      <p:ext uri="{BB962C8B-B14F-4D97-AF65-F5344CB8AC3E}">
        <p14:creationId xmlns:p14="http://schemas.microsoft.com/office/powerpoint/2010/main" val="28016874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5D25E2-8352-4BF6-BAD3-DD3C717FF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10418"/>
          </a:xfrm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Выберите верные суждения о политическом участии и запишите цифры, под которыми они указаны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E2BDF6-0CFE-4169-8228-45DA335AA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78743"/>
            <a:ext cx="10515600" cy="37882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u="sng" dirty="0">
                <a:latin typeface="+mj-lt"/>
              </a:rPr>
              <a:t>1)  Политическое участие  — действия, посредством которых рядовые члены любой политической системы влияют или пытаются влиять на результаты её деятельности.</a:t>
            </a:r>
          </a:p>
          <a:p>
            <a:pPr marL="0" indent="0">
              <a:buNone/>
            </a:pPr>
            <a:r>
              <a:rPr lang="ru-RU" u="sng" dirty="0">
                <a:latin typeface="+mj-lt"/>
              </a:rPr>
              <a:t>2)  Различают добровольное и принудительное политическое участие.</a:t>
            </a:r>
          </a:p>
          <a:p>
            <a:pPr marL="0" indent="0">
              <a:buNone/>
            </a:pPr>
            <a:r>
              <a:rPr lang="ru-RU" u="sng" dirty="0">
                <a:latin typeface="+mj-lt"/>
              </a:rPr>
              <a:t>3)  По масштабу политическое участие проявляется на местном, региональном и национальном, мировом уровнях.</a:t>
            </a:r>
          </a:p>
          <a:p>
            <a:pPr marL="0" indent="0">
              <a:buNone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4)  По степени самостоятельности индивида в принятии политических решений выделяют индивидуальное и групповое политическое участие.</a:t>
            </a:r>
          </a:p>
          <a:p>
            <a:pPr marL="0" indent="0">
              <a:buNone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5)  Стимулами политической активности в демократическом обществе являются страх, административное принуждение и угроза применения санкций.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968CF03-077B-4894-AAB6-869E294A1DBE}"/>
              </a:ext>
            </a:extLst>
          </p:cNvPr>
          <p:cNvSpPr/>
          <p:nvPr/>
        </p:nvSpPr>
        <p:spPr>
          <a:xfrm>
            <a:off x="5290657" y="5908100"/>
            <a:ext cx="867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Century Gothic" panose="020B0502020202020204" pitchFamily="34" charset="0"/>
              </a:rPr>
              <a:t>123</a:t>
            </a:r>
          </a:p>
        </p:txBody>
      </p:sp>
    </p:spTree>
    <p:extLst>
      <p:ext uri="{BB962C8B-B14F-4D97-AF65-F5344CB8AC3E}">
        <p14:creationId xmlns:p14="http://schemas.microsoft.com/office/powerpoint/2010/main" val="17518198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7F69A1D-E803-4F4E-B2C7-A79B0F65D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ОСНОВНОЙ ВОПРОС УРОКА</a:t>
            </a:r>
          </a:p>
        </p:txBody>
      </p:sp>
      <p:sp>
        <p:nvSpPr>
          <p:cNvPr id="2" name="Объект 1">
            <a:extLst>
              <a:ext uri="{FF2B5EF4-FFF2-40B4-BE49-F238E27FC236}">
                <a16:creationId xmlns:a16="http://schemas.microsoft.com/office/drawing/2014/main" id="{4395FEBC-B9E6-490A-ADFC-238E85595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49066"/>
            <a:ext cx="4677229" cy="3017905"/>
          </a:xfrm>
        </p:spPr>
        <p:txBody>
          <a:bodyPr>
            <a:normAutofit/>
          </a:bodyPr>
          <a:lstStyle/>
          <a:p>
            <a:pPr>
              <a:buFont typeface="Konkord-Retro " panose="02000000000000000000" pitchFamily="2" charset="0"/>
              <a:buChar char="−"/>
            </a:pPr>
            <a:r>
              <a:rPr lang="ru-RU" sz="6000" b="1" dirty="0">
                <a:latin typeface="Konkord-Retro " panose="02000000000000000000" pitchFamily="2" charset="0"/>
              </a:rPr>
              <a:t>право</a:t>
            </a:r>
            <a:r>
              <a:rPr lang="ru-RU" sz="6000" dirty="0">
                <a:latin typeface="Konkord-Retro " panose="02000000000000000000" pitchFamily="2" charset="0"/>
              </a:rPr>
              <a:t>?</a:t>
            </a:r>
          </a:p>
          <a:p>
            <a:pPr>
              <a:buFont typeface="Konkord-Retro " panose="02000000000000000000" pitchFamily="2" charset="0"/>
              <a:buChar char="−"/>
            </a:pPr>
            <a:r>
              <a:rPr lang="ru-RU" sz="6000" b="1" dirty="0">
                <a:latin typeface="Konkord-Retro " panose="02000000000000000000" pitchFamily="2" charset="0"/>
              </a:rPr>
              <a:t>обязанность</a:t>
            </a:r>
            <a:r>
              <a:rPr lang="ru-RU" sz="6000" dirty="0">
                <a:latin typeface="Konkord-Retro " panose="02000000000000000000" pitchFamily="2" charset="0"/>
              </a:rPr>
              <a:t>?</a:t>
            </a:r>
          </a:p>
          <a:p>
            <a:pPr>
              <a:buFont typeface="Konkord-Retro " panose="02000000000000000000" pitchFamily="2" charset="0"/>
              <a:buChar char="−"/>
            </a:pPr>
            <a:r>
              <a:rPr lang="ru-RU" sz="6000" b="1" dirty="0">
                <a:latin typeface="Konkord-Retro " panose="02000000000000000000" pitchFamily="2" charset="0"/>
              </a:rPr>
              <a:t>необходимость</a:t>
            </a:r>
            <a:r>
              <a:rPr lang="ru-RU" sz="6000" dirty="0">
                <a:latin typeface="Konkord-Retro " panose="02000000000000000000" pitchFamily="2" charset="0"/>
              </a:rPr>
              <a:t>?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654760-DF2C-4473-B511-D614EC8E4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57643" y="3049065"/>
            <a:ext cx="5766700" cy="301790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C9D90B2-BE2A-45BD-B22F-D3985F22FD5E}"/>
              </a:ext>
            </a:extLst>
          </p:cNvPr>
          <p:cNvSpPr/>
          <p:nvPr/>
        </p:nvSpPr>
        <p:spPr>
          <a:xfrm>
            <a:off x="752928" y="1690688"/>
            <a:ext cx="10686143" cy="1015663"/>
          </a:xfrm>
          <a:prstGeom prst="rect">
            <a:avLst/>
          </a:prstGeom>
          <a:ln cap="rnd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latin typeface="Konkord-Retro " panose="02000000000000000000" pitchFamily="2" charset="0"/>
              </a:rPr>
              <a:t>Участие граждан в политической жизни – это …</a:t>
            </a:r>
          </a:p>
        </p:txBody>
      </p:sp>
    </p:spTree>
    <p:extLst>
      <p:ext uri="{BB962C8B-B14F-4D97-AF65-F5344CB8AC3E}">
        <p14:creationId xmlns:p14="http://schemas.microsoft.com/office/powerpoint/2010/main" val="1655376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B1214F-A1AB-401F-945A-55665DFD9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02304"/>
          </a:xfrm>
          <a:ln cap="rnd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Используя обществоведческие знания </a:t>
            </a:r>
            <a:br>
              <a:rPr lang="ru-RU" dirty="0">
                <a:latin typeface="Century Gothic" panose="020B0502020202020204" pitchFamily="34" charset="0"/>
              </a:rPr>
            </a:br>
            <a:r>
              <a:rPr lang="ru-RU" dirty="0">
                <a:latin typeface="Century Gothic" panose="020B0502020202020204" pitchFamily="34" charset="0"/>
              </a:rPr>
              <a:t>и факты общественной жизни, </a:t>
            </a:r>
            <a:br>
              <a:rPr lang="ru-RU" dirty="0">
                <a:latin typeface="Century Gothic" panose="020B0502020202020204" pitchFamily="34" charset="0"/>
              </a:rPr>
            </a:br>
            <a:r>
              <a:rPr lang="ru-RU" dirty="0">
                <a:latin typeface="Century Gothic" panose="020B0502020202020204" pitchFamily="34" charset="0"/>
              </a:rPr>
              <a:t>назовите и проиллюстрируйте три формы политического участия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EB21BCB6-8FA0-4EF3-8F7C-E86971E7A8C7}"/>
              </a:ext>
            </a:extLst>
          </p:cNvPr>
          <p:cNvGrpSpPr/>
          <p:nvPr/>
        </p:nvGrpSpPr>
        <p:grpSpPr>
          <a:xfrm>
            <a:off x="838994" y="2627312"/>
            <a:ext cx="10514009" cy="3549651"/>
            <a:chOff x="838994" y="2627312"/>
            <a:chExt cx="10514009" cy="3549651"/>
          </a:xfrm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960A9530-7621-4CBA-846E-4ECE122372D1}"/>
                </a:ext>
              </a:extLst>
            </p:cNvPr>
            <p:cNvSpPr/>
            <p:nvPr/>
          </p:nvSpPr>
          <p:spPr>
            <a:xfrm rot="16200000">
              <a:off x="776548" y="2689758"/>
              <a:ext cx="3549651" cy="3424759"/>
            </a:xfrm>
            <a:custGeom>
              <a:avLst/>
              <a:gdLst>
                <a:gd name="connsiteX0" fmla="*/ 0 w 3424758"/>
                <a:gd name="connsiteY0" fmla="*/ 171238 h 3549650"/>
                <a:gd name="connsiteX1" fmla="*/ 171238 w 3424758"/>
                <a:gd name="connsiteY1" fmla="*/ 0 h 3549650"/>
                <a:gd name="connsiteX2" fmla="*/ 3253520 w 3424758"/>
                <a:gd name="connsiteY2" fmla="*/ 0 h 3549650"/>
                <a:gd name="connsiteX3" fmla="*/ 3424758 w 3424758"/>
                <a:gd name="connsiteY3" fmla="*/ 171238 h 3549650"/>
                <a:gd name="connsiteX4" fmla="*/ 3424758 w 3424758"/>
                <a:gd name="connsiteY4" fmla="*/ 3378412 h 3549650"/>
                <a:gd name="connsiteX5" fmla="*/ 3253520 w 3424758"/>
                <a:gd name="connsiteY5" fmla="*/ 3549650 h 3549650"/>
                <a:gd name="connsiteX6" fmla="*/ 171238 w 3424758"/>
                <a:gd name="connsiteY6" fmla="*/ 3549650 h 3549650"/>
                <a:gd name="connsiteX7" fmla="*/ 0 w 3424758"/>
                <a:gd name="connsiteY7" fmla="*/ 3378412 h 3549650"/>
                <a:gd name="connsiteX8" fmla="*/ 0 w 3424758"/>
                <a:gd name="connsiteY8" fmla="*/ 171238 h 35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4758" h="3549650">
                  <a:moveTo>
                    <a:pt x="3259544" y="1"/>
                  </a:moveTo>
                  <a:cubicBezTo>
                    <a:pt x="3350789" y="1"/>
                    <a:pt x="3424758" y="79462"/>
                    <a:pt x="3424758" y="177483"/>
                  </a:cubicBezTo>
                  <a:lnTo>
                    <a:pt x="3424758" y="3372167"/>
                  </a:lnTo>
                  <a:cubicBezTo>
                    <a:pt x="3424758" y="3470188"/>
                    <a:pt x="3350789" y="3549649"/>
                    <a:pt x="3259544" y="3549649"/>
                  </a:cubicBezTo>
                  <a:lnTo>
                    <a:pt x="165214" y="3549649"/>
                  </a:lnTo>
                  <a:cubicBezTo>
                    <a:pt x="73969" y="3549649"/>
                    <a:pt x="0" y="3470188"/>
                    <a:pt x="0" y="3372167"/>
                  </a:cubicBezTo>
                  <a:lnTo>
                    <a:pt x="0" y="177483"/>
                  </a:lnTo>
                  <a:cubicBezTo>
                    <a:pt x="0" y="79462"/>
                    <a:pt x="73969" y="1"/>
                    <a:pt x="165214" y="1"/>
                  </a:cubicBezTo>
                  <a:lnTo>
                    <a:pt x="32595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38937" tIns="133733" rIns="173356" bIns="2739805" numCol="1" spcCol="1270" anchor="t" anchorCtr="0">
              <a:noAutofit/>
            </a:bodyPr>
            <a:lstStyle/>
            <a:p>
              <a:pPr marL="0" lvl="0" indent="0" algn="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900" kern="1200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41EC5630-8A67-4993-855D-C95C0D2CC199}"/>
                </a:ext>
              </a:extLst>
            </p:cNvPr>
            <p:cNvSpPr/>
            <p:nvPr/>
          </p:nvSpPr>
          <p:spPr>
            <a:xfrm>
              <a:off x="1523947" y="2627313"/>
              <a:ext cx="2551445" cy="3549650"/>
            </a:xfrm>
            <a:custGeom>
              <a:avLst/>
              <a:gdLst>
                <a:gd name="connsiteX0" fmla="*/ 0 w 2551445"/>
                <a:gd name="connsiteY0" fmla="*/ 0 h 3549650"/>
                <a:gd name="connsiteX1" fmla="*/ 2551445 w 2551445"/>
                <a:gd name="connsiteY1" fmla="*/ 0 h 3549650"/>
                <a:gd name="connsiteX2" fmla="*/ 2551445 w 2551445"/>
                <a:gd name="connsiteY2" fmla="*/ 3549650 h 3549650"/>
                <a:gd name="connsiteX3" fmla="*/ 0 w 2551445"/>
                <a:gd name="connsiteY3" fmla="*/ 3549650 h 3549650"/>
                <a:gd name="connsiteX4" fmla="*/ 0 w 2551445"/>
                <a:gd name="connsiteY4" fmla="*/ 0 h 35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1445" h="3549650">
                  <a:moveTo>
                    <a:pt x="0" y="0"/>
                  </a:moveTo>
                  <a:lnTo>
                    <a:pt x="2551445" y="0"/>
                  </a:lnTo>
                  <a:lnTo>
                    <a:pt x="2551445" y="3549650"/>
                  </a:lnTo>
                  <a:lnTo>
                    <a:pt x="0" y="354965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22885" rIns="0" bIns="0" numCol="1" spcCol="1270" anchor="t" anchorCtr="0">
              <a:noAutofit/>
            </a:bodyPr>
            <a:lstStyle/>
            <a:p>
              <a:pPr marL="0" lvl="0" indent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6500" kern="1200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9CFC88D2-1080-4EBD-9589-F9A4511DD728}"/>
                </a:ext>
              </a:extLst>
            </p:cNvPr>
            <p:cNvSpPr/>
            <p:nvPr/>
          </p:nvSpPr>
          <p:spPr>
            <a:xfrm rot="16200000">
              <a:off x="4321173" y="2689758"/>
              <a:ext cx="3549651" cy="3424759"/>
            </a:xfrm>
            <a:custGeom>
              <a:avLst/>
              <a:gdLst>
                <a:gd name="connsiteX0" fmla="*/ 0 w 3424758"/>
                <a:gd name="connsiteY0" fmla="*/ 171238 h 3549650"/>
                <a:gd name="connsiteX1" fmla="*/ 171238 w 3424758"/>
                <a:gd name="connsiteY1" fmla="*/ 0 h 3549650"/>
                <a:gd name="connsiteX2" fmla="*/ 3253520 w 3424758"/>
                <a:gd name="connsiteY2" fmla="*/ 0 h 3549650"/>
                <a:gd name="connsiteX3" fmla="*/ 3424758 w 3424758"/>
                <a:gd name="connsiteY3" fmla="*/ 171238 h 3549650"/>
                <a:gd name="connsiteX4" fmla="*/ 3424758 w 3424758"/>
                <a:gd name="connsiteY4" fmla="*/ 3378412 h 3549650"/>
                <a:gd name="connsiteX5" fmla="*/ 3253520 w 3424758"/>
                <a:gd name="connsiteY5" fmla="*/ 3549650 h 3549650"/>
                <a:gd name="connsiteX6" fmla="*/ 171238 w 3424758"/>
                <a:gd name="connsiteY6" fmla="*/ 3549650 h 3549650"/>
                <a:gd name="connsiteX7" fmla="*/ 0 w 3424758"/>
                <a:gd name="connsiteY7" fmla="*/ 3378412 h 3549650"/>
                <a:gd name="connsiteX8" fmla="*/ 0 w 3424758"/>
                <a:gd name="connsiteY8" fmla="*/ 171238 h 35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4758" h="3549650">
                  <a:moveTo>
                    <a:pt x="3259544" y="1"/>
                  </a:moveTo>
                  <a:cubicBezTo>
                    <a:pt x="3350789" y="1"/>
                    <a:pt x="3424758" y="79462"/>
                    <a:pt x="3424758" y="177483"/>
                  </a:cubicBezTo>
                  <a:lnTo>
                    <a:pt x="3424758" y="3372167"/>
                  </a:lnTo>
                  <a:cubicBezTo>
                    <a:pt x="3424758" y="3470188"/>
                    <a:pt x="3350789" y="3549649"/>
                    <a:pt x="3259544" y="3549649"/>
                  </a:cubicBezTo>
                  <a:lnTo>
                    <a:pt x="165214" y="3549649"/>
                  </a:lnTo>
                  <a:cubicBezTo>
                    <a:pt x="73969" y="3549649"/>
                    <a:pt x="0" y="3470188"/>
                    <a:pt x="0" y="3372167"/>
                  </a:cubicBezTo>
                  <a:lnTo>
                    <a:pt x="0" y="177483"/>
                  </a:lnTo>
                  <a:cubicBezTo>
                    <a:pt x="0" y="79462"/>
                    <a:pt x="73969" y="1"/>
                    <a:pt x="165214" y="1"/>
                  </a:cubicBezTo>
                  <a:lnTo>
                    <a:pt x="3259544" y="1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638937" tIns="133733" rIns="173356" bIns="2739806" numCol="1" spcCol="1270" anchor="t" anchorCtr="0">
              <a:noAutofit/>
            </a:bodyPr>
            <a:lstStyle/>
            <a:p>
              <a:pPr marL="0" lvl="0" indent="0" algn="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900" kern="1200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DF0B756A-D929-4F87-8FCD-BEB620358F27}"/>
                </a:ext>
              </a:extLst>
            </p:cNvPr>
            <p:cNvSpPr/>
            <p:nvPr/>
          </p:nvSpPr>
          <p:spPr>
            <a:xfrm>
              <a:off x="5068572" y="2627313"/>
              <a:ext cx="2551445" cy="3549650"/>
            </a:xfrm>
            <a:custGeom>
              <a:avLst/>
              <a:gdLst>
                <a:gd name="connsiteX0" fmla="*/ 0 w 2551445"/>
                <a:gd name="connsiteY0" fmla="*/ 0 h 3549650"/>
                <a:gd name="connsiteX1" fmla="*/ 2551445 w 2551445"/>
                <a:gd name="connsiteY1" fmla="*/ 0 h 3549650"/>
                <a:gd name="connsiteX2" fmla="*/ 2551445 w 2551445"/>
                <a:gd name="connsiteY2" fmla="*/ 3549650 h 3549650"/>
                <a:gd name="connsiteX3" fmla="*/ 0 w 2551445"/>
                <a:gd name="connsiteY3" fmla="*/ 3549650 h 3549650"/>
                <a:gd name="connsiteX4" fmla="*/ 0 w 2551445"/>
                <a:gd name="connsiteY4" fmla="*/ 0 h 35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1445" h="3549650">
                  <a:moveTo>
                    <a:pt x="0" y="0"/>
                  </a:moveTo>
                  <a:lnTo>
                    <a:pt x="2551445" y="0"/>
                  </a:lnTo>
                  <a:lnTo>
                    <a:pt x="2551445" y="3549650"/>
                  </a:lnTo>
                  <a:lnTo>
                    <a:pt x="0" y="354965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22885" rIns="0" bIns="0" numCol="1" spcCol="1270" anchor="t" anchorCtr="0">
              <a:noAutofit/>
            </a:bodyPr>
            <a:lstStyle/>
            <a:p>
              <a:pPr marL="0" lvl="0" indent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6500" kern="1200"/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3CF6326E-1B54-4909-9608-0B4B3DC57CDD}"/>
                </a:ext>
              </a:extLst>
            </p:cNvPr>
            <p:cNvSpPr/>
            <p:nvPr/>
          </p:nvSpPr>
          <p:spPr>
            <a:xfrm rot="16200000">
              <a:off x="7865799" y="2689758"/>
              <a:ext cx="3549650" cy="3424759"/>
            </a:xfrm>
            <a:custGeom>
              <a:avLst/>
              <a:gdLst>
                <a:gd name="connsiteX0" fmla="*/ 0 w 3424758"/>
                <a:gd name="connsiteY0" fmla="*/ 171238 h 3549650"/>
                <a:gd name="connsiteX1" fmla="*/ 171238 w 3424758"/>
                <a:gd name="connsiteY1" fmla="*/ 0 h 3549650"/>
                <a:gd name="connsiteX2" fmla="*/ 3253520 w 3424758"/>
                <a:gd name="connsiteY2" fmla="*/ 0 h 3549650"/>
                <a:gd name="connsiteX3" fmla="*/ 3424758 w 3424758"/>
                <a:gd name="connsiteY3" fmla="*/ 171238 h 3549650"/>
                <a:gd name="connsiteX4" fmla="*/ 3424758 w 3424758"/>
                <a:gd name="connsiteY4" fmla="*/ 3378412 h 3549650"/>
                <a:gd name="connsiteX5" fmla="*/ 3253520 w 3424758"/>
                <a:gd name="connsiteY5" fmla="*/ 3549650 h 3549650"/>
                <a:gd name="connsiteX6" fmla="*/ 171238 w 3424758"/>
                <a:gd name="connsiteY6" fmla="*/ 3549650 h 3549650"/>
                <a:gd name="connsiteX7" fmla="*/ 0 w 3424758"/>
                <a:gd name="connsiteY7" fmla="*/ 3378412 h 3549650"/>
                <a:gd name="connsiteX8" fmla="*/ 0 w 3424758"/>
                <a:gd name="connsiteY8" fmla="*/ 171238 h 35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4758" h="3549650">
                  <a:moveTo>
                    <a:pt x="3259544" y="1"/>
                  </a:moveTo>
                  <a:cubicBezTo>
                    <a:pt x="3350789" y="1"/>
                    <a:pt x="3424758" y="79462"/>
                    <a:pt x="3424758" y="177483"/>
                  </a:cubicBezTo>
                  <a:lnTo>
                    <a:pt x="3424758" y="3372167"/>
                  </a:lnTo>
                  <a:cubicBezTo>
                    <a:pt x="3424758" y="3470188"/>
                    <a:pt x="3350789" y="3549649"/>
                    <a:pt x="3259544" y="3549649"/>
                  </a:cubicBezTo>
                  <a:lnTo>
                    <a:pt x="165214" y="3549649"/>
                  </a:lnTo>
                  <a:cubicBezTo>
                    <a:pt x="73969" y="3549649"/>
                    <a:pt x="0" y="3470188"/>
                    <a:pt x="0" y="3372167"/>
                  </a:cubicBezTo>
                  <a:lnTo>
                    <a:pt x="0" y="177483"/>
                  </a:lnTo>
                  <a:cubicBezTo>
                    <a:pt x="0" y="79462"/>
                    <a:pt x="73969" y="1"/>
                    <a:pt x="165214" y="1"/>
                  </a:cubicBezTo>
                  <a:lnTo>
                    <a:pt x="3259544" y="1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638937" tIns="133732" rIns="173355" bIns="2739807" numCol="1" spcCol="1270" anchor="t" anchorCtr="0">
              <a:noAutofit/>
            </a:bodyPr>
            <a:lstStyle/>
            <a:p>
              <a:pPr marL="0" lvl="0" indent="0" algn="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900" kern="1200"/>
            </a:p>
          </p:txBody>
        </p:sp>
        <p:sp>
          <p:nvSpPr>
            <p:cNvPr id="23" name="Полилиния: фигура 22">
              <a:extLst>
                <a:ext uri="{FF2B5EF4-FFF2-40B4-BE49-F238E27FC236}">
                  <a16:creationId xmlns:a16="http://schemas.microsoft.com/office/drawing/2014/main" id="{3067992B-31BA-427F-91C3-30194C92AFF9}"/>
                </a:ext>
              </a:extLst>
            </p:cNvPr>
            <p:cNvSpPr/>
            <p:nvPr/>
          </p:nvSpPr>
          <p:spPr>
            <a:xfrm>
              <a:off x="8613197" y="2627313"/>
              <a:ext cx="2551445" cy="3549650"/>
            </a:xfrm>
            <a:custGeom>
              <a:avLst/>
              <a:gdLst>
                <a:gd name="connsiteX0" fmla="*/ 0 w 2551445"/>
                <a:gd name="connsiteY0" fmla="*/ 0 h 3549650"/>
                <a:gd name="connsiteX1" fmla="*/ 2551445 w 2551445"/>
                <a:gd name="connsiteY1" fmla="*/ 0 h 3549650"/>
                <a:gd name="connsiteX2" fmla="*/ 2551445 w 2551445"/>
                <a:gd name="connsiteY2" fmla="*/ 3549650 h 3549650"/>
                <a:gd name="connsiteX3" fmla="*/ 0 w 2551445"/>
                <a:gd name="connsiteY3" fmla="*/ 3549650 h 3549650"/>
                <a:gd name="connsiteX4" fmla="*/ 0 w 2551445"/>
                <a:gd name="connsiteY4" fmla="*/ 0 h 354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1445" h="3549650">
                  <a:moveTo>
                    <a:pt x="0" y="0"/>
                  </a:moveTo>
                  <a:lnTo>
                    <a:pt x="2551445" y="0"/>
                  </a:lnTo>
                  <a:lnTo>
                    <a:pt x="2551445" y="3549650"/>
                  </a:lnTo>
                  <a:lnTo>
                    <a:pt x="0" y="354965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22885" rIns="0" bIns="0" numCol="1" spcCol="1270" anchor="t" anchorCtr="0">
              <a:noAutofit/>
            </a:bodyPr>
            <a:lstStyle/>
            <a:p>
              <a:pPr marL="0" lvl="0" indent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6500" kern="1200" dirty="0"/>
            </a:p>
          </p:txBody>
        </p:sp>
      </p:grp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DAE13DEC-A370-40B5-949C-3481E67CAA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327" y="3069549"/>
            <a:ext cx="1264266" cy="2418596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2AD900E-474D-4019-AF78-7A875A8D1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716" y="3124199"/>
            <a:ext cx="1922568" cy="220109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CEE749A-BC30-4141-B46A-801213603C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574" y="3069549"/>
            <a:ext cx="1530099" cy="231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105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2B5E7F-FAAA-4941-9741-6192A47A76D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ПОЛИТИЧЕСКОЕ УЧАСТИЕ 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0E29B1F5-F8B8-4AE2-B6CC-D203FD3A57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825624"/>
            <a:ext cx="6013046" cy="4040765"/>
          </a:xfr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83070742-0977-4368-9986-200C9610F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82972" y="1825625"/>
            <a:ext cx="4270828" cy="4040765"/>
          </a:xfrm>
          <a:ln cap="rnd">
            <a:solidFill>
              <a:schemeClr val="bg1">
                <a:lumMod val="75000"/>
              </a:schemeClr>
            </a:solidFill>
            <a:prstDash val="dash"/>
            <a:beve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300" dirty="0">
                <a:latin typeface="Konkord-Retro " panose="02000000000000000000" pitchFamily="2" charset="0"/>
              </a:rPr>
              <a:t>– влияние граждан на функционирование политической</a:t>
            </a:r>
            <a:br>
              <a:rPr lang="ru-RU" sz="4300" dirty="0">
                <a:latin typeface="Konkord-Retro " panose="02000000000000000000" pitchFamily="2" charset="0"/>
              </a:rPr>
            </a:br>
            <a:r>
              <a:rPr lang="ru-RU" sz="4300" dirty="0">
                <a:latin typeface="Konkord-Retro " panose="02000000000000000000" pitchFamily="2" charset="0"/>
              </a:rPr>
              <a:t>системы, формирование политических институтов и процесс выработки</a:t>
            </a:r>
            <a:br>
              <a:rPr lang="ru-RU" sz="4300" dirty="0">
                <a:latin typeface="Konkord-Retro " panose="02000000000000000000" pitchFamily="2" charset="0"/>
              </a:rPr>
            </a:br>
            <a:r>
              <a:rPr lang="ru-RU" sz="4300" dirty="0">
                <a:latin typeface="Konkord-Retro " panose="02000000000000000000" pitchFamily="2" charset="0"/>
              </a:rPr>
              <a:t>политических решений</a:t>
            </a:r>
            <a:br>
              <a:rPr lang="ru-RU" sz="4400" dirty="0"/>
            </a:br>
            <a:endParaRPr lang="ru-RU" sz="4400" dirty="0">
              <a:latin typeface="Konkord-Retro 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183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2B5E7F-FAAA-4941-9741-6192A47A76D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ПОЛИТИЧЕСКОЕ УЧАСТИЕ 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0E29B1F5-F8B8-4AE2-B6CC-D203FD3A57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825624"/>
            <a:ext cx="6013046" cy="4040765"/>
          </a:xfr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83070742-0977-4368-9986-200C9610F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82972" y="1825625"/>
            <a:ext cx="4270828" cy="4040765"/>
          </a:xfrm>
          <a:ln cap="rnd">
            <a:solidFill>
              <a:schemeClr val="bg1">
                <a:lumMod val="75000"/>
              </a:schemeClr>
            </a:solidFill>
            <a:prstDash val="dash"/>
            <a:beve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300" dirty="0">
                <a:latin typeface="Konkord-Retro " panose="02000000000000000000" pitchFamily="2" charset="0"/>
              </a:rPr>
              <a:t>– </a:t>
            </a:r>
            <a:r>
              <a:rPr lang="ru-RU" sz="4300" dirty="0">
                <a:solidFill>
                  <a:schemeClr val="bg1">
                    <a:lumMod val="95000"/>
                  </a:schemeClr>
                </a:solidFill>
                <a:latin typeface="Konkord-Retro " panose="02000000000000000000" pitchFamily="2" charset="0"/>
              </a:rPr>
              <a:t>влияние граждан на </a:t>
            </a:r>
            <a:r>
              <a:rPr lang="ru-RU" sz="4300" dirty="0">
                <a:latin typeface="Konkord-Retro " panose="02000000000000000000" pitchFamily="2" charset="0"/>
              </a:rPr>
              <a:t>функционирование </a:t>
            </a:r>
            <a:r>
              <a:rPr lang="ru-RU" sz="4300" dirty="0">
                <a:solidFill>
                  <a:schemeClr val="bg1">
                    <a:lumMod val="95000"/>
                  </a:schemeClr>
                </a:solidFill>
                <a:latin typeface="Konkord-Retro " panose="02000000000000000000" pitchFamily="2" charset="0"/>
              </a:rPr>
              <a:t>политической</a:t>
            </a:r>
            <a:br>
              <a:rPr lang="ru-RU" sz="4300" dirty="0">
                <a:solidFill>
                  <a:schemeClr val="bg1">
                    <a:lumMod val="95000"/>
                  </a:schemeClr>
                </a:solidFill>
                <a:latin typeface="Konkord-Retro " panose="02000000000000000000" pitchFamily="2" charset="0"/>
              </a:rPr>
            </a:br>
            <a:r>
              <a:rPr lang="ru-RU" sz="4300" dirty="0">
                <a:solidFill>
                  <a:schemeClr val="bg1">
                    <a:lumMod val="95000"/>
                  </a:schemeClr>
                </a:solidFill>
                <a:latin typeface="Konkord-Retro " panose="02000000000000000000" pitchFamily="2" charset="0"/>
              </a:rPr>
              <a:t>системы,</a:t>
            </a:r>
            <a:r>
              <a:rPr lang="ru-RU" sz="4300" dirty="0">
                <a:latin typeface="Konkord-Retro " panose="02000000000000000000" pitchFamily="2" charset="0"/>
              </a:rPr>
              <a:t> формирование </a:t>
            </a:r>
            <a:r>
              <a:rPr lang="ru-RU" sz="4300" dirty="0">
                <a:solidFill>
                  <a:schemeClr val="bg1">
                    <a:lumMod val="95000"/>
                  </a:schemeClr>
                </a:solidFill>
                <a:latin typeface="Konkord-Retro " panose="02000000000000000000" pitchFamily="2" charset="0"/>
              </a:rPr>
              <a:t>политических институтов</a:t>
            </a:r>
            <a:r>
              <a:rPr lang="ru-RU" sz="4300" dirty="0">
                <a:latin typeface="Konkord-Retro " panose="02000000000000000000" pitchFamily="2" charset="0"/>
              </a:rPr>
              <a:t> и процесс выработки</a:t>
            </a:r>
            <a:br>
              <a:rPr lang="ru-RU" sz="4300" dirty="0">
                <a:latin typeface="Konkord-Retro " panose="02000000000000000000" pitchFamily="2" charset="0"/>
              </a:rPr>
            </a:br>
            <a:r>
              <a:rPr lang="ru-RU" sz="4300" dirty="0">
                <a:solidFill>
                  <a:schemeClr val="bg1">
                    <a:lumMod val="95000"/>
                  </a:schemeClr>
                </a:solidFill>
                <a:latin typeface="Konkord-Retro " panose="02000000000000000000" pitchFamily="2" charset="0"/>
              </a:rPr>
              <a:t>политических решений</a:t>
            </a:r>
            <a:br>
              <a:rPr lang="ru-RU" sz="4400" dirty="0"/>
            </a:br>
            <a:endParaRPr lang="ru-RU" sz="4400" dirty="0">
              <a:latin typeface="Konkord-Retro 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037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7F69A1D-E803-4F4E-B2C7-A79B0F65D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600871" cy="1325563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ОСНОВНОЙ ВОПРОС УРОКА</a:t>
            </a:r>
          </a:p>
        </p:txBody>
      </p:sp>
      <p:sp>
        <p:nvSpPr>
          <p:cNvPr id="2" name="Объект 1">
            <a:extLst>
              <a:ext uri="{FF2B5EF4-FFF2-40B4-BE49-F238E27FC236}">
                <a16:creationId xmlns:a16="http://schemas.microsoft.com/office/drawing/2014/main" id="{4395FEBC-B9E6-490A-ADFC-238E85595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49066"/>
            <a:ext cx="4677229" cy="3017905"/>
          </a:xfrm>
        </p:spPr>
        <p:txBody>
          <a:bodyPr>
            <a:normAutofit/>
          </a:bodyPr>
          <a:lstStyle/>
          <a:p>
            <a:pPr>
              <a:buFont typeface="Konkord-Retro " panose="02000000000000000000" pitchFamily="2" charset="0"/>
              <a:buChar char="−"/>
            </a:pPr>
            <a:r>
              <a:rPr lang="ru-RU" sz="6000" b="1" dirty="0">
                <a:latin typeface="Konkord-Retro " panose="02000000000000000000" pitchFamily="2" charset="0"/>
              </a:rPr>
              <a:t>право</a:t>
            </a:r>
            <a:r>
              <a:rPr lang="ru-RU" sz="6000" dirty="0">
                <a:latin typeface="Konkord-Retro " panose="02000000000000000000" pitchFamily="2" charset="0"/>
              </a:rPr>
              <a:t>?</a:t>
            </a:r>
          </a:p>
          <a:p>
            <a:pPr>
              <a:buFont typeface="Konkord-Retro " panose="02000000000000000000" pitchFamily="2" charset="0"/>
              <a:buChar char="−"/>
            </a:pPr>
            <a:r>
              <a:rPr lang="ru-RU" sz="6000" b="1" dirty="0">
                <a:latin typeface="Konkord-Retro " panose="02000000000000000000" pitchFamily="2" charset="0"/>
              </a:rPr>
              <a:t>обязанность</a:t>
            </a:r>
            <a:r>
              <a:rPr lang="ru-RU" sz="6000" dirty="0">
                <a:latin typeface="Konkord-Retro " panose="02000000000000000000" pitchFamily="2" charset="0"/>
              </a:rPr>
              <a:t>?</a:t>
            </a:r>
          </a:p>
          <a:p>
            <a:pPr>
              <a:buFont typeface="Konkord-Retro " panose="02000000000000000000" pitchFamily="2" charset="0"/>
              <a:buChar char="−"/>
            </a:pPr>
            <a:r>
              <a:rPr lang="ru-RU" sz="6000" b="1" dirty="0">
                <a:latin typeface="Konkord-Retro " panose="02000000000000000000" pitchFamily="2" charset="0"/>
              </a:rPr>
              <a:t>необходимость</a:t>
            </a:r>
            <a:r>
              <a:rPr lang="ru-RU" sz="6000" dirty="0">
                <a:latin typeface="Konkord-Retro " panose="02000000000000000000" pitchFamily="2" charset="0"/>
              </a:rPr>
              <a:t>?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654760-DF2C-4473-B511-D614EC8E4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72370" y="3049065"/>
            <a:ext cx="5766700" cy="301790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C9D90B2-BE2A-45BD-B22F-D3985F22FD5E}"/>
              </a:ext>
            </a:extLst>
          </p:cNvPr>
          <p:cNvSpPr/>
          <p:nvPr/>
        </p:nvSpPr>
        <p:spPr>
          <a:xfrm>
            <a:off x="838199" y="1862045"/>
            <a:ext cx="10600871" cy="1015663"/>
          </a:xfrm>
          <a:prstGeom prst="rect">
            <a:avLst/>
          </a:prstGeom>
          <a:ln cap="rnd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latin typeface="Konkord-Retro " panose="02000000000000000000" pitchFamily="2" charset="0"/>
              </a:rPr>
              <a:t>Участие граждан в политической жизни – это …</a:t>
            </a:r>
          </a:p>
        </p:txBody>
      </p:sp>
    </p:spTree>
    <p:extLst>
      <p:ext uri="{BB962C8B-B14F-4D97-AF65-F5344CB8AC3E}">
        <p14:creationId xmlns:p14="http://schemas.microsoft.com/office/powerpoint/2010/main" val="3490924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15EEF5-DDC3-4DCA-B406-6BD76CA966B3}"/>
              </a:ext>
            </a:extLst>
          </p:cNvPr>
          <p:cNvSpPr>
            <a:spLocks noGrp="1"/>
          </p:cNvSpPr>
          <p:nvPr>
            <p:ph type="title"/>
          </p:nvPr>
        </p:nvSpPr>
        <p:spPr>
          <a:ln cap="rnd">
            <a:solidFill>
              <a:schemeClr val="bg1">
                <a:lumMod val="85000"/>
              </a:schemeClr>
            </a:solidFill>
            <a:prstDash val="dash"/>
          </a:ln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КОНСТИТУЦИЯ РФ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ABFC2F0-07FD-4F84-ADFD-A960A95B479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669" y="1825625"/>
            <a:ext cx="4270131" cy="4351338"/>
          </a:xfr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92711E33-A71C-4324-B8CF-D9C6F4D961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099629" cy="4351338"/>
          </a:xfrm>
          <a:solidFill>
            <a:schemeClr val="bg1">
              <a:lumMod val="95000"/>
            </a:schemeClr>
          </a:solidFill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sz="3000" b="1" dirty="0">
                <a:latin typeface="Konkord-Retro " panose="02000000000000000000" pitchFamily="2" charset="0"/>
              </a:rPr>
              <a:t>Статья 32</a:t>
            </a:r>
          </a:p>
          <a:p>
            <a:pPr marL="0" indent="0" fontAlgn="base">
              <a:buNone/>
            </a:pPr>
            <a:r>
              <a:rPr lang="ru-RU" sz="3000" dirty="0">
                <a:latin typeface="Konkord-Retro " panose="02000000000000000000" pitchFamily="2" charset="0"/>
              </a:rPr>
              <a:t>1. Граждане Российской Федерации имеют право участвовать в управлении делами государства как непосредственно, так и через своих представителей.</a:t>
            </a:r>
          </a:p>
          <a:p>
            <a:pPr marL="0" indent="0" fontAlgn="base">
              <a:buNone/>
            </a:pPr>
            <a:r>
              <a:rPr lang="ru-RU" sz="3000" dirty="0">
                <a:latin typeface="Konkord-Retro " panose="02000000000000000000" pitchFamily="2" charset="0"/>
              </a:rPr>
              <a:t>2. Граждане Российской Федерации имеют право избирать и быть избранными в органы государственной власти и органы местного самоуправления, а также участвовать в референдуме.</a:t>
            </a:r>
          </a:p>
          <a:p>
            <a:pPr marL="0" indent="0" fontAlgn="base">
              <a:buNone/>
            </a:pPr>
            <a:r>
              <a:rPr lang="ru-RU" sz="3000" dirty="0">
                <a:latin typeface="Konkord-Retro " panose="02000000000000000000" pitchFamily="2" charset="0"/>
              </a:rPr>
              <a:t>3. Не имеют права избирать и быть избранными граждане, признанные судом недееспособными, а также содержащиеся в местах лишения свободы по приговору суда.</a:t>
            </a:r>
          </a:p>
          <a:p>
            <a:pPr marL="0" indent="0" fontAlgn="base">
              <a:buNone/>
            </a:pPr>
            <a:r>
              <a:rPr lang="ru-RU" sz="3000" dirty="0">
                <a:latin typeface="Konkord-Retro " panose="02000000000000000000" pitchFamily="2" charset="0"/>
              </a:rPr>
              <a:t>4. Граждане Российской Федерации имеют равный доступ к государственной службе.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260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15EEF5-DDC3-4DCA-B406-6BD76CA966B3}"/>
              </a:ext>
            </a:extLst>
          </p:cNvPr>
          <p:cNvSpPr>
            <a:spLocks noGrp="1"/>
          </p:cNvSpPr>
          <p:nvPr>
            <p:ph type="title"/>
          </p:nvPr>
        </p:nvSpPr>
        <p:spPr>
          <a:ln cap="rnd">
            <a:solidFill>
              <a:schemeClr val="bg1">
                <a:lumMod val="85000"/>
              </a:schemeClr>
            </a:solidFill>
            <a:prstDash val="dash"/>
          </a:ln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КОНСТИТУЦИЯ РФ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ABFC2F0-07FD-4F84-ADFD-A960A95B479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625"/>
            <a:ext cx="4270131" cy="4351338"/>
          </a:xfr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92711E33-A71C-4324-B8CF-D9C6F4D961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39657" y="1825626"/>
            <a:ext cx="6114143" cy="4351338"/>
          </a:xfrm>
          <a:solidFill>
            <a:schemeClr val="bg1">
              <a:lumMod val="95000"/>
            </a:schemeClr>
          </a:solidFill>
        </p:spPr>
        <p:txBody>
          <a:bodyPr>
            <a:normAutofit lnSpcReduction="10000"/>
          </a:bodyPr>
          <a:lstStyle/>
          <a:p>
            <a:pPr fontAlgn="base"/>
            <a:r>
              <a:rPr lang="ru-RU" sz="4400" b="1" dirty="0">
                <a:latin typeface="Konkord-Retro " panose="02000000000000000000" pitchFamily="2" charset="0"/>
              </a:rPr>
              <a:t>Статья 33</a:t>
            </a:r>
          </a:p>
          <a:p>
            <a:pPr marL="0" indent="0" fontAlgn="base">
              <a:buNone/>
            </a:pPr>
            <a:r>
              <a:rPr lang="ru-RU" sz="4400" dirty="0">
                <a:latin typeface="Konkord-Retro " panose="02000000000000000000" pitchFamily="2" charset="0"/>
              </a:rPr>
              <a:t>Граждане Российской Федерации имеют право обращаться лично, а также направлять индивидуальные и коллективные обращения в государственные органы и органы местного самоуправления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224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5A3218-9D64-4A7F-B995-780BA7BEF906}"/>
              </a:ext>
            </a:extLst>
          </p:cNvPr>
          <p:cNvSpPr>
            <a:spLocks noGrp="1"/>
          </p:cNvSpPr>
          <p:nvPr>
            <p:ph type="title"/>
          </p:nvPr>
        </p:nvSpPr>
        <p:spPr>
          <a:ln cap="rnd">
            <a:solidFill>
              <a:schemeClr val="bg1">
                <a:lumMod val="85000"/>
              </a:schemeClr>
            </a:solidFill>
            <a:prstDash val="dash"/>
            <a:bevel/>
          </a:ln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Перечислите </a:t>
            </a:r>
            <a:r>
              <a:rPr lang="ru-RU">
                <a:latin typeface="Century Gothic" panose="020B0502020202020204" pitchFamily="34" charset="0"/>
              </a:rPr>
              <a:t>примеры форм </a:t>
            </a:r>
            <a:br>
              <a:rPr lang="ru-RU" dirty="0">
                <a:latin typeface="Century Gothic" panose="020B0502020202020204" pitchFamily="34" charset="0"/>
              </a:rPr>
            </a:br>
            <a:r>
              <a:rPr lang="ru-RU" dirty="0">
                <a:latin typeface="Century Gothic" panose="020B0502020202020204" pitchFamily="34" charset="0"/>
              </a:rPr>
              <a:t>прямого политического участия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919EEA-142F-48F9-B418-95B0D8177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pbs.twimg.com/profile_banners/769130387805175812/1536320126/1500x500">
            <a:extLst>
              <a:ext uri="{FF2B5EF4-FFF2-40B4-BE49-F238E27FC236}">
                <a16:creationId xmlns:a16="http://schemas.microsoft.com/office/drawing/2014/main" id="{89D1737F-36AB-4E51-947F-B1C7CF86D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45" y="3082905"/>
            <a:ext cx="10229909" cy="340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9464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746</TotalTime>
  <Words>1069</Words>
  <Application>Microsoft Office PowerPoint</Application>
  <PresentationFormat>Широкоэкранный</PresentationFormat>
  <Paragraphs>121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Calibri</vt:lpstr>
      <vt:lpstr>Calibri Light</vt:lpstr>
      <vt:lpstr>Century Gothic</vt:lpstr>
      <vt:lpstr>Konkord-Retro </vt:lpstr>
      <vt:lpstr>Тема Office</vt:lpstr>
      <vt:lpstr>Презентация PowerPoint</vt:lpstr>
      <vt:lpstr>?</vt:lpstr>
      <vt:lpstr>ЧТО ОБЪЕДИНЯЕТ ЭТИ ИЛЛЮСТРАЦИИ?</vt:lpstr>
      <vt:lpstr>ПОЛИТИЧЕСКОЕ УЧАСТИЕ </vt:lpstr>
      <vt:lpstr>ПОЛИТИЧЕСКОЕ УЧАСТИЕ </vt:lpstr>
      <vt:lpstr>ОСНОВНОЙ ВОПРОС УРОКА</vt:lpstr>
      <vt:lpstr>КОНСТИТУЦИЯ РФ</vt:lpstr>
      <vt:lpstr>КОНСТИТУЦИЯ РФ</vt:lpstr>
      <vt:lpstr>Перечислите примеры форм  прямого политического участия </vt:lpstr>
      <vt:lpstr>Презентация PowerPoint</vt:lpstr>
      <vt:lpstr>https://letters.gov.spb.ru/</vt:lpstr>
      <vt:lpstr>https://gorod.gov.spb.ru/</vt:lpstr>
      <vt:lpstr>Презентация PowerPoint</vt:lpstr>
      <vt:lpstr>Приведите примеры опосредованного политического участия </vt:lpstr>
      <vt:lpstr>ПОЛИТИЧЕСКОЕ УЧАСТИЕ</vt:lpstr>
      <vt:lpstr>Презентация PowerPoint</vt:lpstr>
      <vt:lpstr>Ниже приведён перечень терминов. Все они, за исключением двух, обозначают формы политического участия граждан</vt:lpstr>
      <vt:lpstr>Виды прямого (непосредственного) политического участия </vt:lpstr>
      <vt:lpstr>Формы прямого (непосредственного) политического участия </vt:lpstr>
      <vt:lpstr>Формы прямого (непосредственного) политического участия </vt:lpstr>
      <vt:lpstr>Формы прямого (непосредственного) политического участия </vt:lpstr>
      <vt:lpstr>Формы прямого (непосредственного) политического участия </vt:lpstr>
      <vt:lpstr>Формы прямого (непосредственного) политического участия </vt:lpstr>
      <vt:lpstr>Презентация PowerPoint</vt:lpstr>
      <vt:lpstr>ФУНКЦИИ  ПОЛИТИЧЕСКОГО УЧАСТИЯ</vt:lpstr>
      <vt:lpstr>Презентация PowerPoint</vt:lpstr>
      <vt:lpstr>АБСЕНТЕИЗМ</vt:lpstr>
      <vt:lpstr>ПРИЧИНЫ АБСЕНТЕИЗМА </vt:lpstr>
      <vt:lpstr>Выберите верные суждения о политическом участии в демократическом государстве и запишите цифры,  под которыми они указаны</vt:lpstr>
      <vt:lpstr>Выберите верные суждения о политическом участии в демократическом государстве и запишите цифры,  под которыми они указаны</vt:lpstr>
      <vt:lpstr>Выберите верные суждения о политическом участии и запишите цифры, под которыми они указаны</vt:lpstr>
      <vt:lpstr>Выберите верные суждения о политическом участии и запишите цифры, под которыми они указаны</vt:lpstr>
      <vt:lpstr>ОСНОВНОЙ ВОПРОС УРОКА</vt:lpstr>
      <vt:lpstr>Используя обществоведческие знания  и факты общественной жизни,  назовите и проиллюстрируйте три формы политического участия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49</cp:revision>
  <dcterms:created xsi:type="dcterms:W3CDTF">2023-03-19T03:55:48Z</dcterms:created>
  <dcterms:modified xsi:type="dcterms:W3CDTF">2024-01-06T17:51:35Z</dcterms:modified>
</cp:coreProperties>
</file>