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8" r:id="rId1"/>
  </p:sldMasterIdLst>
  <p:sldIdLst>
    <p:sldId id="256" r:id="rId2"/>
    <p:sldId id="260" r:id="rId3"/>
    <p:sldId id="268" r:id="rId4"/>
    <p:sldId id="262" r:id="rId5"/>
    <p:sldId id="257" r:id="rId6"/>
    <p:sldId id="276" r:id="rId7"/>
    <p:sldId id="259" r:id="rId8"/>
    <p:sldId id="264" r:id="rId9"/>
    <p:sldId id="263" r:id="rId10"/>
    <p:sldId id="267" r:id="rId11"/>
    <p:sldId id="265" r:id="rId12"/>
    <p:sldId id="269" r:id="rId13"/>
    <p:sldId id="270" r:id="rId14"/>
    <p:sldId id="275" r:id="rId15"/>
    <p:sldId id="273" r:id="rId16"/>
    <p:sldId id="272" r:id="rId17"/>
    <p:sldId id="274" r:id="rId18"/>
    <p:sldId id="271" r:id="rId19"/>
    <p:sldId id="258" r:id="rId20"/>
    <p:sldId id="266" r:id="rId21"/>
    <p:sldId id="261" r:id="rId2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68" autoAdjust="0"/>
    <p:restoredTop sz="94671" autoAdjust="0"/>
  </p:normalViewPr>
  <p:slideViewPr>
    <p:cSldViewPr>
      <p:cViewPr>
        <p:scale>
          <a:sx n="66" d="100"/>
          <a:sy n="66" d="100"/>
        </p:scale>
        <p:origin x="-636" y="-16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0D44A8-C9D8-40D6-AB4B-CD323A1D78C1}" type="datetimeFigureOut">
              <a:rPr lang="ru-RU"/>
              <a:pPr>
                <a:defRPr/>
              </a:pPr>
              <a:t>08.11.2023</a:t>
            </a:fld>
            <a:endParaRPr lang="ru-RU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C2F049-E6E7-4CC4-91E0-575143D0B6C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738E25-715F-42C4-B2C9-A849E57EC7BE}" type="datetimeFigureOut">
              <a:rPr lang="ru-RU"/>
              <a:pPr>
                <a:defRPr/>
              </a:pPr>
              <a:t>08.11.2023</a:t>
            </a:fld>
            <a:endParaRPr lang="ru-RU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129C27-9E26-414B-87F1-3A16925129E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42F747-A673-4A87-97A3-6F6F252DB0FC}" type="datetimeFigureOut">
              <a:rPr lang="ru-RU"/>
              <a:pPr>
                <a:defRPr/>
              </a:pPr>
              <a:t>08.11.2023</a:t>
            </a:fld>
            <a:endParaRPr lang="ru-RU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DFFB23-0C9C-4D36-B2D5-F58BC582580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4435FE-522E-4B62-9031-1B8D99AA5F7D}" type="datetimeFigureOut">
              <a:rPr lang="ru-RU"/>
              <a:pPr>
                <a:defRPr/>
              </a:pPr>
              <a:t>08.11.2023</a:t>
            </a:fld>
            <a:endParaRPr lang="ru-RU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4A424E-F5FB-4077-B6EF-198C9631220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F41122-3617-44DE-A4F4-A13BB442CFA8}" type="datetimeFigureOut">
              <a:rPr lang="ru-RU"/>
              <a:pPr>
                <a:defRPr/>
              </a:pPr>
              <a:t>08.11.2023</a:t>
            </a:fld>
            <a:endParaRPr lang="ru-RU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1610CA-75C9-44D4-8B9B-FDD4951F46C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9225F9-8770-4D46-96ED-4A2F62E7E6AA}" type="datetimeFigureOut">
              <a:rPr lang="ru-RU"/>
              <a:pPr>
                <a:defRPr/>
              </a:pPr>
              <a:t>08.11.2023</a:t>
            </a:fld>
            <a:endParaRPr lang="ru-RU"/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8FE428-E58C-49D9-9E57-A6AF79D9F81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800C65-A36E-4B95-87B1-83FC3228CF66}" type="datetimeFigureOut">
              <a:rPr lang="ru-RU"/>
              <a:pPr>
                <a:defRPr/>
              </a:pPr>
              <a:t>08.11.2023</a:t>
            </a:fld>
            <a:endParaRPr lang="ru-RU"/>
          </a:p>
        </p:txBody>
      </p:sp>
      <p:sp>
        <p:nvSpPr>
          <p:cNvPr id="8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DC88E0-C1BF-4EE9-91F9-251B7559783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AF2CA4-8263-40B9-8923-80722259D09E}" type="datetimeFigureOut">
              <a:rPr lang="ru-RU"/>
              <a:pPr>
                <a:defRPr/>
              </a:pPr>
              <a:t>08.11.2023</a:t>
            </a:fld>
            <a:endParaRPr lang="ru-RU"/>
          </a:p>
        </p:txBody>
      </p:sp>
      <p:sp>
        <p:nvSpPr>
          <p:cNvPr id="4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0B88EA-B984-4F48-A6C7-815009C1972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68BB80-3E6A-496F-8A38-C6D09856A127}" type="datetimeFigureOut">
              <a:rPr lang="ru-RU"/>
              <a:pPr>
                <a:defRPr/>
              </a:pPr>
              <a:t>08.11.2023</a:t>
            </a:fld>
            <a:endParaRPr lang="ru-RU"/>
          </a:p>
        </p:txBody>
      </p:sp>
      <p:sp>
        <p:nvSpPr>
          <p:cNvPr id="3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72093E-D942-4F0A-BA37-5F0EF1AD1AD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7C355E-CEB1-4CCB-A559-53335B3FD6F5}" type="datetimeFigureOut">
              <a:rPr lang="ru-RU"/>
              <a:pPr>
                <a:defRPr/>
              </a:pPr>
              <a:t>08.11.2023</a:t>
            </a:fld>
            <a:endParaRPr lang="ru-RU"/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9B64DB-424F-4EA4-928B-B47EAB8542C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nip and Round Single Corner Rectangle 8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Right Triangle 11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8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0C2898-D71B-4982-BAC9-C5D043B3D9B3}" type="datetimeFigureOut">
              <a:rPr lang="ru-RU"/>
              <a:pPr>
                <a:defRPr/>
              </a:pPr>
              <a:t>08.11.2023</a:t>
            </a:fld>
            <a:endParaRPr lang="ru-RU"/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8589F6-28F0-483C-A208-E7E0F3A1247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28" name="Title Placeholder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9" name="Text Placeholder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E1F85C2A-7656-48AE-8DC8-E0E7CDA149BF}" type="datetimeFigureOut">
              <a:rPr lang="ru-RU"/>
              <a:pPr>
                <a:defRPr/>
              </a:pPr>
              <a:t>08.11.2023</a:t>
            </a:fld>
            <a:endParaRPr lang="ru-RU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41F5041-DA72-4CC2-9D06-EC6ED5DC0BA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grpSp>
        <p:nvGrpSpPr>
          <p:cNvPr id="1033" name="Group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grpSp>
          <p:nvGrpSpPr>
            <p:cNvPr id="12" name="Freeform 11"/>
            <p:cNvGrpSpPr>
              <a:grpSpLocks/>
            </p:cNvGrpSpPr>
            <p:nvPr/>
          </p:nvGrpSpPr>
          <p:grpSpPr bwMode="auto">
            <a:xfrm>
              <a:off x="-6124" y="-10242"/>
              <a:ext cx="9137904" cy="1048512"/>
              <a:chOff x="-6096" y="-24384"/>
              <a:chExt cx="9137904" cy="1048512"/>
            </a:xfrm>
          </p:grpSpPr>
          <p:pic>
            <p:nvPicPr>
              <p:cNvPr id="1034" name="Freeform 11"/>
              <p:cNvPicPr>
                <a:picLocks noChangeArrowheads="1"/>
              </p:cNvPicPr>
              <p:nvPr/>
            </p:nvPicPr>
            <p:blipFill>
              <a:blip r:embed="rId13" cstate="print"/>
              <a:srcRect/>
              <a:stretch>
                <a:fillRect/>
              </a:stretch>
            </p:blipFill>
            <p:spPr bwMode="auto">
              <a:xfrm>
                <a:off x="-6096" y="-24384"/>
                <a:ext cx="9137904" cy="1048512"/>
              </a:xfrm>
              <a:prstGeom prst="rect">
                <a:avLst/>
              </a:prstGeom>
              <a:noFill/>
            </p:spPr>
          </p:pic>
          <p:sp>
            <p:nvSpPr>
              <p:cNvPr id="1035" name="Text Box 11"/>
              <p:cNvSpPr txBox="1">
                <a:spLocks noChangeArrowheads="1"/>
              </p:cNvSpPr>
              <p:nvPr/>
            </p:nvSpPr>
            <p:spPr bwMode="auto">
              <a:xfrm rot="21435692">
                <a:off x="-29294" y="421671"/>
                <a:ext cx="0" cy="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Constantia" pitchFamily="18" charset="0"/>
                </a:endParaRPr>
              </a:p>
            </p:txBody>
          </p:sp>
        </p:grpSp>
        <p:grpSp>
          <p:nvGrpSpPr>
            <p:cNvPr id="13" name="Freeform 12"/>
            <p:cNvGrpSpPr>
              <a:grpSpLocks/>
            </p:cNvGrpSpPr>
            <p:nvPr/>
          </p:nvGrpSpPr>
          <p:grpSpPr bwMode="auto">
            <a:xfrm>
              <a:off x="-6124" y="62910"/>
              <a:ext cx="9156192" cy="914400"/>
              <a:chOff x="-6096" y="48768"/>
              <a:chExt cx="9156192" cy="914400"/>
            </a:xfrm>
          </p:grpSpPr>
          <p:pic>
            <p:nvPicPr>
              <p:cNvPr id="1037" name="Freeform 12"/>
              <p:cNvPicPr>
                <a:picLocks noChangeArrowheads="1"/>
              </p:cNvPicPr>
              <p:nvPr/>
            </p:nvPicPr>
            <p:blipFill>
              <a:blip r:embed="rId14" cstate="print"/>
              <a:srcRect/>
              <a:stretch>
                <a:fillRect/>
              </a:stretch>
            </p:blipFill>
            <p:spPr bwMode="auto">
              <a:xfrm>
                <a:off x="-6096" y="48768"/>
                <a:ext cx="9156192" cy="914400"/>
              </a:xfrm>
              <a:prstGeom prst="rect">
                <a:avLst/>
              </a:prstGeom>
              <a:noFill/>
            </p:spPr>
          </p:pic>
          <p:sp>
            <p:nvSpPr>
              <p:cNvPr id="1038" name="Text Box 14"/>
              <p:cNvSpPr txBox="1">
                <a:spLocks noChangeArrowheads="1"/>
              </p:cNvSpPr>
              <p:nvPr/>
            </p:nvSpPr>
            <p:spPr bwMode="auto">
              <a:xfrm rot="21435692">
                <a:off x="-21711" y="495361"/>
                <a:ext cx="0" cy="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Constantia" pitchFamily="18" charset="0"/>
                </a:endParaRPr>
              </a:p>
            </p:txBody>
          </p:sp>
        </p:grpSp>
      </p:grp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39" r:id="rId1"/>
    <p:sldLayoutId id="2147483838" r:id="rId2"/>
    <p:sldLayoutId id="2147483837" r:id="rId3"/>
    <p:sldLayoutId id="2147483836" r:id="rId4"/>
    <p:sldLayoutId id="2147483835" r:id="rId5"/>
    <p:sldLayoutId id="2147483834" r:id="rId6"/>
    <p:sldLayoutId id="2147483833" r:id="rId7"/>
    <p:sldLayoutId id="2147483832" r:id="rId8"/>
    <p:sldLayoutId id="2147483840" r:id="rId9"/>
    <p:sldLayoutId id="2147483831" r:id="rId10"/>
    <p:sldLayoutId id="2147483830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fontAlgn="base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fontAlgn="base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fontAlgn="base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fontAlgn="base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fontAlgn="base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7" Type="http://schemas.openxmlformats.org/officeDocument/2006/relationships/image" Target="../media/image33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5" Type="http://schemas.openxmlformats.org/officeDocument/2006/relationships/image" Target="../media/image31.jpeg"/><Relationship Id="rId4" Type="http://schemas.openxmlformats.org/officeDocument/2006/relationships/image" Target="../media/image30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5.jpeg"/><Relationship Id="rId7" Type="http://schemas.openxmlformats.org/officeDocument/2006/relationships/image" Target="../media/image11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188640"/>
            <a:ext cx="7851648" cy="2044824"/>
          </a:xfrm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2400" b="0" dirty="0"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>Муниципальное бюджетное общеобразовательное учреждение </a:t>
            </a:r>
            <a:br>
              <a:rPr lang="ru-RU" sz="2400" b="0" dirty="0"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400" b="0" dirty="0" smtClean="0"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400" b="0" dirty="0" err="1" smtClean="0"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>Ардинская</a:t>
            </a:r>
            <a:r>
              <a:rPr lang="ru-RU" sz="2400" b="0" dirty="0" smtClean="0"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> средняя общеобразовательная </a:t>
            </a:r>
            <a:r>
              <a:rPr lang="ru-RU" sz="2400" b="0" dirty="0"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>школа»</a:t>
            </a:r>
            <a:br>
              <a:rPr lang="ru-RU" sz="2400" b="0" dirty="0"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400" b="0" dirty="0" err="1"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ru-RU" sz="2400" b="0" dirty="0" err="1" smtClean="0"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>илемарский</a:t>
            </a:r>
            <a:r>
              <a:rPr lang="ru-RU" sz="2400" b="0" dirty="0" smtClean="0"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> муниципальный район</a:t>
            </a:r>
            <a:br>
              <a:rPr lang="ru-RU" sz="2400" b="0" dirty="0" smtClean="0"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400" b="0" dirty="0" smtClean="0"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0" dirty="0"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>Республики </a:t>
            </a:r>
            <a:r>
              <a:rPr lang="ru-RU" sz="2400" b="0" dirty="0" smtClean="0"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>Марий Эл</a:t>
            </a:r>
            <a:r>
              <a:rPr lang="ru-RU" dirty="0"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>
                <a:effectLst/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314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3400" y="1988840"/>
            <a:ext cx="7926388" cy="4608512"/>
          </a:xfrm>
        </p:spPr>
        <p:txBody>
          <a:bodyPr/>
          <a:lstStyle/>
          <a:p>
            <a:pPr marR="0" algn="ctr"/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Урок по окружающему миру </a:t>
            </a:r>
          </a:p>
          <a:p>
            <a:pPr marR="0" algn="ctr"/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 класс </a:t>
            </a:r>
          </a:p>
          <a:p>
            <a:pPr marR="0" algn="ctr"/>
            <a:r>
              <a:rPr lang="ru-RU" sz="36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«Дикорастущие и культурные растения»</a:t>
            </a:r>
          </a:p>
          <a:p>
            <a:pPr marR="0" algn="ctr"/>
            <a:endParaRPr lang="ru-RU" sz="24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R="0"/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Автор: Кудрявцева Л.Ю.</a:t>
            </a:r>
          </a:p>
          <a:p>
            <a:pPr marR="0"/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учитель начальных классов </a:t>
            </a:r>
          </a:p>
          <a:p>
            <a:pPr marR="0" algn="ctr"/>
            <a:endParaRPr lang="ru-RU" sz="24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R="0" algn="ctr"/>
            <a:r>
              <a:rPr lang="ru-RU" sz="2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4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Арда</a:t>
            </a:r>
            <a:endParaRPr lang="ru-RU" sz="24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R="0" algn="ctr"/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2023 г.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908720"/>
            <a:ext cx="7851648" cy="1468760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2000" dirty="0" smtClean="0"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>
                <a:effectLst/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1506" name="Рисунок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709576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7" name="Рисунок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90927" y="3429000"/>
            <a:ext cx="3553073" cy="33906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8" name="Рисунок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23210" y="-34550"/>
            <a:ext cx="4620626" cy="3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9" name="Рисунок 9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9163" y="3463550"/>
            <a:ext cx="2588092" cy="33560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10" name="TextBox 10"/>
          <p:cNvSpPr txBox="1">
            <a:spLocks noChangeArrowheads="1"/>
          </p:cNvSpPr>
          <p:nvPr/>
        </p:nvSpPr>
        <p:spPr bwMode="auto">
          <a:xfrm>
            <a:off x="2743718" y="3676000"/>
            <a:ext cx="2669449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4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Изделия </a:t>
            </a:r>
            <a:endParaRPr lang="ru-RU" sz="4800" b="1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4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из </a:t>
            </a:r>
            <a:r>
              <a:rPr lang="ru-RU" sz="4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льна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Заголовок 1"/>
          <p:cNvPicPr>
            <a:picLocks noGrp="1" noChangeArrowheads="1"/>
          </p:cNvPicPr>
          <p:nvPr>
            <p:ph type="ctrTitle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63550" y="-6350"/>
            <a:ext cx="7937500" cy="1092200"/>
          </a:xfrm>
        </p:spPr>
      </p:pic>
      <p:sp>
        <p:nvSpPr>
          <p:cNvPr id="22530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4344" y="304800"/>
            <a:ext cx="7926387" cy="3511550"/>
          </a:xfrm>
        </p:spPr>
        <p:txBody>
          <a:bodyPr/>
          <a:lstStyle/>
          <a:p>
            <a:pPr marR="0" algn="ctr"/>
            <a:r>
              <a:rPr lang="ru-RU" sz="4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Культурные растения</a:t>
            </a:r>
          </a:p>
          <a:p>
            <a:pPr marR="0" algn="ctr"/>
            <a:endParaRPr lang="ru-RU" sz="24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531" name="AutoShape 7"/>
          <p:cNvSpPr>
            <a:spLocks noChangeArrowheads="1"/>
          </p:cNvSpPr>
          <p:nvPr/>
        </p:nvSpPr>
        <p:spPr bwMode="auto">
          <a:xfrm>
            <a:off x="611188" y="2060575"/>
            <a:ext cx="2016125" cy="647700"/>
          </a:xfrm>
          <a:prstGeom prst="flowChartAlternateProcess">
            <a:avLst/>
          </a:prstGeom>
          <a:solidFill>
            <a:srgbClr val="99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овощные</a:t>
            </a:r>
          </a:p>
        </p:txBody>
      </p:sp>
      <p:sp>
        <p:nvSpPr>
          <p:cNvPr id="22532" name="AutoShape 11"/>
          <p:cNvSpPr>
            <a:spLocks noChangeArrowheads="1"/>
          </p:cNvSpPr>
          <p:nvPr/>
        </p:nvSpPr>
        <p:spPr bwMode="auto">
          <a:xfrm>
            <a:off x="6227763" y="2060575"/>
            <a:ext cx="2451893" cy="754062"/>
          </a:xfrm>
          <a:prstGeom prst="flowChartAlternateProcess">
            <a:avLst/>
          </a:prstGeom>
          <a:solidFill>
            <a:srgbClr val="99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декоративные</a:t>
            </a:r>
          </a:p>
        </p:txBody>
      </p:sp>
      <p:sp>
        <p:nvSpPr>
          <p:cNvPr id="22533" name="AutoShape 8"/>
          <p:cNvSpPr>
            <a:spLocks noChangeArrowheads="1"/>
          </p:cNvSpPr>
          <p:nvPr/>
        </p:nvSpPr>
        <p:spPr bwMode="auto">
          <a:xfrm>
            <a:off x="1871663" y="3644900"/>
            <a:ext cx="2016125" cy="647700"/>
          </a:xfrm>
          <a:prstGeom prst="flowChartAlternateProcess">
            <a:avLst/>
          </a:prstGeom>
          <a:solidFill>
            <a:srgbClr val="99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плодовые</a:t>
            </a:r>
          </a:p>
        </p:txBody>
      </p:sp>
      <p:sp>
        <p:nvSpPr>
          <p:cNvPr id="22534" name="AutoShape 10"/>
          <p:cNvSpPr>
            <a:spLocks noChangeArrowheads="1"/>
          </p:cNvSpPr>
          <p:nvPr/>
        </p:nvSpPr>
        <p:spPr bwMode="auto">
          <a:xfrm>
            <a:off x="5468938" y="3644900"/>
            <a:ext cx="2271414" cy="647700"/>
          </a:xfrm>
          <a:prstGeom prst="flowChartAlternateProcess">
            <a:avLst/>
          </a:prstGeom>
          <a:solidFill>
            <a:srgbClr val="99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прядильные</a:t>
            </a:r>
          </a:p>
        </p:txBody>
      </p:sp>
      <p:sp>
        <p:nvSpPr>
          <p:cNvPr id="22535" name="AutoShape 9"/>
          <p:cNvSpPr>
            <a:spLocks noChangeArrowheads="1"/>
          </p:cNvSpPr>
          <p:nvPr/>
        </p:nvSpPr>
        <p:spPr bwMode="auto">
          <a:xfrm>
            <a:off x="3635375" y="5153025"/>
            <a:ext cx="2016125" cy="647700"/>
          </a:xfrm>
          <a:prstGeom prst="flowChartAlternateProcess">
            <a:avLst/>
          </a:prstGeom>
          <a:solidFill>
            <a:srgbClr val="99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зерновые</a:t>
            </a:r>
          </a:p>
        </p:txBody>
      </p:sp>
      <p:cxnSp>
        <p:nvCxnSpPr>
          <p:cNvPr id="20" name="Прямая со стрелкой 19"/>
          <p:cNvCxnSpPr/>
          <p:nvPr/>
        </p:nvCxnSpPr>
        <p:spPr>
          <a:xfrm flipH="1">
            <a:off x="1835150" y="1125538"/>
            <a:ext cx="1081088" cy="79057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 flipH="1">
            <a:off x="2916238" y="1125538"/>
            <a:ext cx="431800" cy="23749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>
            <a:off x="5826125" y="1076325"/>
            <a:ext cx="1122363" cy="8397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/>
          <p:nvPr/>
        </p:nvCxnSpPr>
        <p:spPr>
          <a:xfrm>
            <a:off x="5468938" y="1125538"/>
            <a:ext cx="758825" cy="23749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 стрелкой 30"/>
          <p:cNvCxnSpPr/>
          <p:nvPr/>
        </p:nvCxnSpPr>
        <p:spPr>
          <a:xfrm>
            <a:off x="4427538" y="1125538"/>
            <a:ext cx="73025" cy="388778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44" y="-181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752216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" y="2345"/>
            <a:ext cx="9144000" cy="686269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018833" y="6119525"/>
            <a:ext cx="514961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</a:rPr>
              <a:t>Шишкин </a:t>
            </a:r>
            <a:r>
              <a:rPr lang="ru-RU" sz="3200" b="1" dirty="0">
                <a:solidFill>
                  <a:schemeClr val="bg1"/>
                </a:solidFill>
              </a:rPr>
              <a:t>И</a:t>
            </a:r>
            <a:r>
              <a:rPr lang="ru-RU" sz="3200" b="1" dirty="0" smtClean="0">
                <a:solidFill>
                  <a:schemeClr val="bg1"/>
                </a:solidFill>
              </a:rPr>
              <a:t>ван Иванович</a:t>
            </a:r>
            <a:endParaRPr lang="ru-RU" sz="32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0645253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76672"/>
            <a:ext cx="8229600" cy="1143000"/>
          </a:xfrm>
        </p:spPr>
        <p:txBody>
          <a:bodyPr/>
          <a:lstStyle/>
          <a:p>
            <a:pPr algn="ctr"/>
            <a:r>
              <a:rPr lang="ru-RU" dirty="0" smtClean="0"/>
              <a:t>Утро в сосновом лесу</a:t>
            </a:r>
            <a:endParaRPr lang="ru-RU" dirty="0"/>
          </a:p>
        </p:txBody>
      </p:sp>
      <p:pic>
        <p:nvPicPr>
          <p:cNvPr id="4" name="Содержимое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043608" y="1844824"/>
            <a:ext cx="6785434" cy="47511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/>
          <a:srcRect t="13156"/>
          <a:stretch/>
        </p:blipFill>
        <p:spPr>
          <a:xfrm>
            <a:off x="293517" y="692696"/>
            <a:ext cx="8850483" cy="57606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627784" y="476672"/>
            <a:ext cx="4378963" cy="611885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332656"/>
            <a:ext cx="8229600" cy="1143000"/>
          </a:xfrm>
        </p:spPr>
        <p:txBody>
          <a:bodyPr/>
          <a:lstStyle/>
          <a:p>
            <a:pPr algn="ctr"/>
            <a:r>
              <a:rPr lang="ru-RU" dirty="0" smtClean="0"/>
              <a:t>Рожь</a:t>
            </a:r>
            <a:endParaRPr lang="ru-RU" dirty="0"/>
          </a:p>
        </p:txBody>
      </p:sp>
      <p:pic>
        <p:nvPicPr>
          <p:cNvPr id="4" name="Содержимое 3" descr="http://static.tildacdn.com/tild6539-6562-4131-a563-336533663938/206ebdd66039705834f4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700808"/>
            <a:ext cx="6766718" cy="498383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91680" y="0"/>
            <a:ext cx="5515292" cy="6957392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879360" y="5827138"/>
            <a:ext cx="532761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solidFill>
                  <a:srgbClr val="FFFF00"/>
                </a:solidFill>
              </a:rPr>
              <a:t>Бутов Алексей Иванович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39811" y="0"/>
            <a:ext cx="8464376" cy="6952260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1131538" y="6115210"/>
            <a:ext cx="688092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>
                <a:solidFill>
                  <a:srgbClr val="FFFF00"/>
                </a:solidFill>
              </a:rPr>
              <a:t>Григорьев Александр Владимирович</a:t>
            </a: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4" cstate="print"/>
          <a:srcRect t="16057"/>
          <a:stretch/>
        </p:blipFill>
        <p:spPr>
          <a:xfrm>
            <a:off x="304439" y="0"/>
            <a:ext cx="8382361" cy="7036460"/>
          </a:xfrm>
          <a:prstGeom prst="rect">
            <a:avLst/>
          </a:prstGeom>
        </p:spPr>
      </p:pic>
      <p:pic>
        <p:nvPicPr>
          <p:cNvPr id="11" name="Рисунок 10" descr="https://www.rmii.ru/sites/default/files/pic_news/2021/04/z-f-lavrentv-natyurmort-s-gribami-pautinka.jpg"/>
          <p:cNvPicPr/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92" y="-5132"/>
            <a:ext cx="8805179" cy="6957392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Прямоугольник 12"/>
          <p:cNvSpPr/>
          <p:nvPr/>
        </p:nvSpPr>
        <p:spPr>
          <a:xfrm>
            <a:off x="1331640" y="213464"/>
            <a:ext cx="569194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/>
              <a:t>Лаврентьев Зосим Фёдорович</a:t>
            </a: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0" y="0"/>
            <a:ext cx="9150263" cy="6858000"/>
          </a:xfrm>
          <a:prstGeom prst="rect">
            <a:avLst/>
          </a:prstGeom>
        </p:spPr>
      </p:pic>
      <p:sp>
        <p:nvSpPr>
          <p:cNvPr id="15" name="Прямоугольник 14"/>
          <p:cNvSpPr/>
          <p:nvPr/>
        </p:nvSpPr>
        <p:spPr>
          <a:xfrm>
            <a:off x="1879359" y="169714"/>
            <a:ext cx="588775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err="1">
                <a:solidFill>
                  <a:srgbClr val="FFFF00"/>
                </a:solidFill>
              </a:rPr>
              <a:t>Ямбердов</a:t>
            </a:r>
            <a:r>
              <a:rPr lang="ru-RU" sz="2800" b="1" dirty="0">
                <a:solidFill>
                  <a:srgbClr val="FFFF00"/>
                </a:solidFill>
              </a:rPr>
              <a:t> Иван Михайлович</a:t>
            </a: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0" y="107386"/>
            <a:ext cx="9034368" cy="5964167"/>
          </a:xfrm>
          <a:prstGeom prst="rect">
            <a:avLst/>
          </a:prstGeom>
        </p:spPr>
      </p:pic>
      <p:sp>
        <p:nvSpPr>
          <p:cNvPr id="17" name="Прямоугольник 16"/>
          <p:cNvSpPr/>
          <p:nvPr/>
        </p:nvSpPr>
        <p:spPr>
          <a:xfrm>
            <a:off x="-41637" y="5320200"/>
            <a:ext cx="54950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err="1">
                <a:solidFill>
                  <a:srgbClr val="FFFF00"/>
                </a:solidFill>
              </a:rPr>
              <a:t>Яранов</a:t>
            </a:r>
            <a:r>
              <a:rPr lang="ru-RU" sz="2800" b="1" dirty="0">
                <a:solidFill>
                  <a:srgbClr val="FFFF00"/>
                </a:solidFill>
              </a:rPr>
              <a:t> Евгений Герасимович</a:t>
            </a:r>
          </a:p>
        </p:txBody>
      </p:sp>
    </p:spTree>
    <p:extLst>
      <p:ext uri="{BB962C8B-B14F-4D97-AF65-F5344CB8AC3E}">
        <p14:creationId xmlns="" xmlns:p14="http://schemas.microsoft.com/office/powerpoint/2010/main" val="989787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908720"/>
            <a:ext cx="7851648" cy="1468760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2000" dirty="0" smtClean="0"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>
                <a:effectLst/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6820" y="0"/>
            <a:ext cx="7926388" cy="3511550"/>
          </a:xfrm>
        </p:spPr>
        <p:txBody>
          <a:bodyPr/>
          <a:lstStyle/>
          <a:p>
            <a:pPr marR="0" algn="ctr"/>
            <a:r>
              <a:rPr lang="ru-RU" sz="4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Что здесь лишнее?</a:t>
            </a:r>
          </a:p>
          <a:p>
            <a:pPr marR="0" algn="l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36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клевер, астра, роза, гладиолус</a:t>
            </a:r>
          </a:p>
          <a:p>
            <a:pPr marR="0" algn="l"/>
            <a:endParaRPr lang="ru-RU" sz="3600" i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R="0" algn="l"/>
            <a:r>
              <a:rPr lang="ru-RU" sz="36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- береза, василек, репа, осина</a:t>
            </a:r>
          </a:p>
          <a:p>
            <a:pPr marR="0" algn="l"/>
            <a:endParaRPr lang="ru-RU" sz="3600" i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R="0" algn="l"/>
            <a:r>
              <a:rPr lang="ru-RU" sz="36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- огурец, лук, лен, чеснок</a:t>
            </a:r>
          </a:p>
          <a:p>
            <a:pPr marR="0" algn="l"/>
            <a:endParaRPr lang="ru-RU" sz="3600" i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R="0" algn="l"/>
            <a:r>
              <a:rPr lang="ru-RU" sz="36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- груша, слива, малина, яблоня</a:t>
            </a:r>
          </a:p>
          <a:p>
            <a:pPr marR="0" algn="l"/>
            <a:endParaRPr lang="ru-RU" sz="3600" i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R="0" algn="l"/>
            <a:r>
              <a:rPr lang="ru-RU" sz="36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- пшеница, рожь, ячмень, картофель</a:t>
            </a:r>
          </a:p>
          <a:p>
            <a:pPr marR="0" algn="l"/>
            <a:endParaRPr lang="ru-RU" sz="3600" i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Заголовок 1"/>
          <p:cNvPicPr>
            <a:picLocks noGrp="1" noChangeArrowheads="1"/>
          </p:cNvPicPr>
          <p:nvPr>
            <p:ph type="ctrTitle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03250" y="901700"/>
            <a:ext cx="7864475" cy="1481138"/>
          </a:xfrm>
        </p:spPr>
      </p:pic>
      <p:sp>
        <p:nvSpPr>
          <p:cNvPr id="14338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3528" y="2708920"/>
            <a:ext cx="7926388" cy="3513138"/>
          </a:xfrm>
        </p:spPr>
        <p:txBody>
          <a:bodyPr/>
          <a:lstStyle/>
          <a:p>
            <a:pPr marR="0" algn="l"/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Тополь                                </a:t>
            </a: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деревья </a:t>
            </a:r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                  Калина             </a:t>
            </a:r>
          </a:p>
          <a:p>
            <a:pPr marR="0" algn="l"/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Колокольчик                                                             Клен            </a:t>
            </a:r>
          </a:p>
          <a:p>
            <a:pPr marR="0" algn="l"/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Клевер                                </a:t>
            </a: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кустарники</a:t>
            </a:r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            Ромашка </a:t>
            </a:r>
          </a:p>
          <a:p>
            <a:pPr marR="0" algn="l"/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Ель                                      </a:t>
            </a: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травы</a:t>
            </a:r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                      Смородина         </a:t>
            </a:r>
          </a:p>
          <a:p>
            <a:pPr marR="0" algn="l"/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cxnSp>
        <p:nvCxnSpPr>
          <p:cNvPr id="5" name="Прямая со стрелкой 4"/>
          <p:cNvCxnSpPr/>
          <p:nvPr/>
        </p:nvCxnSpPr>
        <p:spPr>
          <a:xfrm>
            <a:off x="1763713" y="2997200"/>
            <a:ext cx="1800225" cy="0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>
            <a:off x="2484438" y="3500438"/>
            <a:ext cx="1079500" cy="649287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>
            <a:off x="1692275" y="4005263"/>
            <a:ext cx="1871663" cy="360362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 flipV="1">
            <a:off x="1692275" y="3213100"/>
            <a:ext cx="1871663" cy="1152525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flipH="1">
            <a:off x="5651500" y="2997200"/>
            <a:ext cx="1081088" cy="827088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 flipH="1" flipV="1">
            <a:off x="5076825" y="3068638"/>
            <a:ext cx="1655763" cy="431800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 flipH="1">
            <a:off x="5364163" y="4005263"/>
            <a:ext cx="1439862" cy="360362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 flipH="1" flipV="1">
            <a:off x="5651500" y="4005263"/>
            <a:ext cx="1152525" cy="360362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1196752"/>
            <a:ext cx="7851648" cy="5400600"/>
          </a:xfrm>
        </p:spPr>
        <p:txBody>
          <a:bodyPr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2800" b="0" dirty="0"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>Рады, рады, рады</a:t>
            </a:r>
            <a:br>
              <a:rPr lang="ru-RU" sz="2800" b="0" dirty="0"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800" b="0" dirty="0"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>Светлые березы,</a:t>
            </a:r>
            <a:br>
              <a:rPr lang="ru-RU" sz="2800" b="0" dirty="0"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800" b="0" dirty="0"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>И на них от радости </a:t>
            </a:r>
            <a:r>
              <a:rPr lang="ru-RU" sz="2800" b="0" dirty="0" smtClean="0"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0" dirty="0" smtClean="0"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800" b="0" dirty="0"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>Вырастают розы.</a:t>
            </a:r>
            <a:br>
              <a:rPr lang="ru-RU" sz="2800" b="0" dirty="0"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800" b="0" dirty="0"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>Рады, рады, рады</a:t>
            </a:r>
            <a:br>
              <a:rPr lang="ru-RU" sz="2800" b="0" dirty="0"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800" b="0" dirty="0"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>Темные осины</a:t>
            </a:r>
            <a:r>
              <a:rPr lang="ru-RU" sz="2800" b="0" dirty="0" smtClean="0"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>,</a:t>
            </a:r>
            <a:br>
              <a:rPr lang="ru-RU" sz="2800" b="0" dirty="0" smtClean="0"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800" b="0" dirty="0"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>И на них от радости </a:t>
            </a:r>
            <a:br>
              <a:rPr lang="ru-RU" sz="2800" b="0" dirty="0"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800" b="0" dirty="0"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>Растут апельсины.</a:t>
            </a:r>
            <a:br>
              <a:rPr lang="ru-RU" sz="2800" b="0" dirty="0"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800" b="0" dirty="0"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>То не дождь пошел из облака</a:t>
            </a:r>
            <a:br>
              <a:rPr lang="ru-RU" sz="2800" b="0" dirty="0"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800" b="0" dirty="0"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>И не град, </a:t>
            </a:r>
            <a:br>
              <a:rPr lang="ru-RU" sz="2800" b="0" dirty="0"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800" b="0" dirty="0"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>То посыпался из облака </a:t>
            </a:r>
            <a:br>
              <a:rPr lang="ru-RU" sz="2800" b="0" dirty="0"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800" b="0" dirty="0" smtClean="0"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>Виноград.</a:t>
            </a:r>
            <a:r>
              <a:rPr lang="ru-RU" sz="2800" b="0" dirty="0"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0" dirty="0"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endParaRPr lang="ru-RU" sz="2800" b="0" dirty="0"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578" name="TextBox 3"/>
          <p:cNvSpPr txBox="1">
            <a:spLocks noChangeArrowheads="1"/>
          </p:cNvSpPr>
          <p:nvPr/>
        </p:nvSpPr>
        <p:spPr bwMode="auto">
          <a:xfrm>
            <a:off x="2195513" y="188913"/>
            <a:ext cx="6161559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0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Может так быть или нет?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 descr="15_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6375" y="2133600"/>
            <a:ext cx="6119813" cy="4338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755650" y="576263"/>
            <a:ext cx="3260725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6600" dirty="0">
                <a:latin typeface="Times New Roman" pitchFamily="18" charset="0"/>
                <a:cs typeface="Times New Roman" pitchFamily="18" charset="0"/>
              </a:rPr>
              <a:t>Спасибо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4268788" y="554038"/>
            <a:ext cx="895350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6600" dirty="0">
                <a:latin typeface="Times New Roman" pitchFamily="18" charset="0"/>
                <a:cs typeface="Times New Roman" pitchFamily="18" charset="0"/>
              </a:rPr>
              <a:t>за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5448300" y="546100"/>
            <a:ext cx="2147888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6600">
                <a:latin typeface="Times New Roman" pitchFamily="18" charset="0"/>
                <a:cs typeface="Times New Roman" pitchFamily="18" charset="0"/>
              </a:rPr>
              <a:t>урок!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88719" y="15875"/>
            <a:ext cx="3088819" cy="2316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-18752" y="980728"/>
            <a:ext cx="2829833" cy="2228006"/>
          </a:xfr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96467" y="656268"/>
            <a:ext cx="3181520" cy="26134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-18752" y="3717032"/>
            <a:ext cx="2973090" cy="278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907078" y="4059408"/>
            <a:ext cx="3256133" cy="2442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788719" y="2355222"/>
            <a:ext cx="3118359" cy="22697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788719" y="4648201"/>
            <a:ext cx="3069443" cy="22097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Заголовок 1"/>
          <p:cNvPicPr>
            <a:picLocks noGrp="1" noChangeArrowheads="1"/>
          </p:cNvPicPr>
          <p:nvPr>
            <p:ph type="ctrTitle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86667" y="550611"/>
            <a:ext cx="7864475" cy="1749425"/>
          </a:xfrm>
          <a:ln>
            <a:noFill/>
          </a:ln>
        </p:spPr>
      </p:pic>
      <p:sp>
        <p:nvSpPr>
          <p:cNvPr id="16386" name="AutoShape 9"/>
          <p:cNvSpPr>
            <a:spLocks noChangeArrowheads="1"/>
          </p:cNvSpPr>
          <p:nvPr/>
        </p:nvSpPr>
        <p:spPr bwMode="auto">
          <a:xfrm rot="2666899">
            <a:off x="2781300" y="1647825"/>
            <a:ext cx="360363" cy="1754188"/>
          </a:xfrm>
          <a:prstGeom prst="downArrow">
            <a:avLst>
              <a:gd name="adj1" fmla="val 50000"/>
              <a:gd name="adj2" fmla="val 13488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solidFill>
                <a:schemeClr val="bg2">
                  <a:lumMod val="60000"/>
                  <a:lumOff val="40000"/>
                </a:schemeClr>
              </a:solidFill>
              <a:latin typeface="Constantia" pitchFamily="18" charset="0"/>
            </a:endParaRPr>
          </a:p>
        </p:txBody>
      </p:sp>
      <p:sp>
        <p:nvSpPr>
          <p:cNvPr id="16387" name="AutoShape 10"/>
          <p:cNvSpPr>
            <a:spLocks noChangeArrowheads="1"/>
          </p:cNvSpPr>
          <p:nvPr/>
        </p:nvSpPr>
        <p:spPr bwMode="auto">
          <a:xfrm rot="-2589508">
            <a:off x="5784850" y="1668463"/>
            <a:ext cx="360363" cy="1795462"/>
          </a:xfrm>
          <a:prstGeom prst="downArrow">
            <a:avLst>
              <a:gd name="adj1" fmla="val 50000"/>
              <a:gd name="adj2" fmla="val 134916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Constantia" pitchFamily="18" charset="0"/>
            </a:endParaRPr>
          </a:p>
        </p:txBody>
      </p:sp>
      <p:pic>
        <p:nvPicPr>
          <p:cNvPr id="8" name="Picture 11" descr="можжевельник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188" y="3703638"/>
            <a:ext cx="2808684" cy="30425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19531" y="3703638"/>
            <a:ext cx="2921170" cy="31058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90" name="Прямоугольник 9"/>
          <p:cNvSpPr>
            <a:spLocks noChangeArrowheads="1"/>
          </p:cNvSpPr>
          <p:nvPr/>
        </p:nvSpPr>
        <p:spPr bwMode="auto">
          <a:xfrm>
            <a:off x="611188" y="3051917"/>
            <a:ext cx="308451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дикорастущие</a:t>
            </a:r>
            <a:r>
              <a:rPr lang="ru-RU" sz="2400" b="1" dirty="0">
                <a:solidFill>
                  <a:srgbClr val="FFFF00"/>
                </a:solidFill>
                <a:latin typeface="Constantia" pitchFamily="18" charset="0"/>
              </a:rPr>
              <a:t> </a:t>
            </a:r>
          </a:p>
        </p:txBody>
      </p:sp>
      <p:sp>
        <p:nvSpPr>
          <p:cNvPr id="16391" name="Прямоугольник 10"/>
          <p:cNvSpPr>
            <a:spLocks noChangeArrowheads="1"/>
          </p:cNvSpPr>
          <p:nvPr/>
        </p:nvSpPr>
        <p:spPr bwMode="auto">
          <a:xfrm>
            <a:off x="5580063" y="3101356"/>
            <a:ext cx="2710631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культурные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455613"/>
            <a:ext cx="3168650" cy="2494766"/>
          </a:xfrm>
        </p:spPr>
      </p:pic>
      <p:pic>
        <p:nvPicPr>
          <p:cNvPr id="17410" name="Рисунок 4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92044" y="486151"/>
            <a:ext cx="2716213" cy="203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1" name="Рисунок 5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84863" y="578252"/>
            <a:ext cx="3259137" cy="2677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2" name="Рисунок 6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3860329"/>
            <a:ext cx="2946400" cy="29976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3" name="Рисунок 7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946400" y="2332038"/>
            <a:ext cx="3319463" cy="241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4" name="Рисунок 8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954338" y="4748213"/>
            <a:ext cx="3179321" cy="2109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5" name="Рисунок 9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133659" y="4649061"/>
            <a:ext cx="2945254" cy="22089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6" name="TextBox 1"/>
          <p:cNvSpPr txBox="1">
            <a:spLocks noChangeArrowheads="1"/>
          </p:cNvSpPr>
          <p:nvPr/>
        </p:nvSpPr>
        <p:spPr bwMode="auto">
          <a:xfrm>
            <a:off x="1572064" y="-149163"/>
            <a:ext cx="7001147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Культурные или дикорастущие?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" y="0"/>
            <a:ext cx="9144004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043608" y="3068960"/>
            <a:ext cx="6851104" cy="3300976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Спал цветок и вдруг проснулся.</a:t>
            </a:r>
            <a:br>
              <a:rPr lang="ru-RU" sz="3600" b="1" dirty="0" smtClean="0">
                <a:solidFill>
                  <a:srgbClr val="FF0000"/>
                </a:solidFill>
              </a:rPr>
            </a:br>
            <a:r>
              <a:rPr lang="ru-RU" sz="3600" b="1" dirty="0" smtClean="0">
                <a:solidFill>
                  <a:srgbClr val="FF0000"/>
                </a:solidFill>
              </a:rPr>
              <a:t>(Туловище влево, вправо)</a:t>
            </a:r>
            <a:br>
              <a:rPr lang="ru-RU" sz="3600" b="1" dirty="0" smtClean="0">
                <a:solidFill>
                  <a:srgbClr val="FF0000"/>
                </a:solidFill>
              </a:rPr>
            </a:br>
            <a:r>
              <a:rPr lang="ru-RU" sz="3600" b="1" dirty="0" smtClean="0">
                <a:solidFill>
                  <a:srgbClr val="FF0000"/>
                </a:solidFill>
              </a:rPr>
              <a:t>Больше спать не захотел.</a:t>
            </a:r>
            <a:br>
              <a:rPr lang="ru-RU" sz="3600" b="1" dirty="0" smtClean="0">
                <a:solidFill>
                  <a:srgbClr val="FF0000"/>
                </a:solidFill>
              </a:rPr>
            </a:br>
            <a:r>
              <a:rPr lang="ru-RU" sz="3600" b="1" dirty="0" smtClean="0">
                <a:solidFill>
                  <a:srgbClr val="FF0000"/>
                </a:solidFill>
              </a:rPr>
              <a:t>(Туловище вперёд, назад.)</a:t>
            </a:r>
            <a:br>
              <a:rPr lang="ru-RU" sz="3600" b="1" dirty="0" smtClean="0">
                <a:solidFill>
                  <a:srgbClr val="FF0000"/>
                </a:solidFill>
              </a:rPr>
            </a:br>
            <a:r>
              <a:rPr lang="ru-RU" sz="3600" b="1" dirty="0" smtClean="0">
                <a:solidFill>
                  <a:srgbClr val="FF0000"/>
                </a:solidFill>
              </a:rPr>
              <a:t>Шевельнулся, потянулся,</a:t>
            </a:r>
            <a:br>
              <a:rPr lang="ru-RU" sz="3600" b="1" dirty="0" smtClean="0">
                <a:solidFill>
                  <a:srgbClr val="FF0000"/>
                </a:solidFill>
              </a:rPr>
            </a:br>
            <a:r>
              <a:rPr lang="ru-RU" sz="3600" b="1" dirty="0" smtClean="0">
                <a:solidFill>
                  <a:srgbClr val="FF0000"/>
                </a:solidFill>
              </a:rPr>
              <a:t>(Руки вверх, потянуться)</a:t>
            </a:r>
            <a:br>
              <a:rPr lang="ru-RU" sz="3600" b="1" dirty="0" smtClean="0">
                <a:solidFill>
                  <a:srgbClr val="FF0000"/>
                </a:solidFill>
              </a:rPr>
            </a:br>
            <a:r>
              <a:rPr lang="ru-RU" sz="3600" b="1" dirty="0" smtClean="0">
                <a:solidFill>
                  <a:srgbClr val="FF0000"/>
                </a:solidFill>
              </a:rPr>
              <a:t>Взвился вверх и полетел.</a:t>
            </a:r>
            <a:br>
              <a:rPr lang="ru-RU" sz="3600" b="1" dirty="0" smtClean="0">
                <a:solidFill>
                  <a:srgbClr val="FF0000"/>
                </a:solidFill>
              </a:rPr>
            </a:br>
            <a:r>
              <a:rPr lang="ru-RU" sz="3600" b="1" dirty="0" smtClean="0">
                <a:solidFill>
                  <a:srgbClr val="FF0000"/>
                </a:solidFill>
              </a:rPr>
              <a:t>(Руки вверх, влево, вправо.)</a:t>
            </a:r>
            <a:br>
              <a:rPr lang="ru-RU" sz="3600" b="1" dirty="0" smtClean="0">
                <a:solidFill>
                  <a:srgbClr val="FF0000"/>
                </a:solidFill>
              </a:rPr>
            </a:br>
            <a:r>
              <a:rPr lang="ru-RU" sz="3600" b="1" dirty="0" smtClean="0">
                <a:solidFill>
                  <a:srgbClr val="FF0000"/>
                </a:solidFill>
              </a:rPr>
              <a:t>Солнце утром лишь проснётся,</a:t>
            </a:r>
            <a:br>
              <a:rPr lang="ru-RU" sz="3600" b="1" dirty="0" smtClean="0">
                <a:solidFill>
                  <a:srgbClr val="FF0000"/>
                </a:solidFill>
              </a:rPr>
            </a:br>
            <a:r>
              <a:rPr lang="ru-RU" sz="3600" b="1" dirty="0" smtClean="0">
                <a:solidFill>
                  <a:srgbClr val="FF0000"/>
                </a:solidFill>
              </a:rPr>
              <a:t>Бабочка кружит и вьётся.</a:t>
            </a:r>
            <a:br>
              <a:rPr lang="ru-RU" sz="3600" b="1" dirty="0" smtClean="0">
                <a:solidFill>
                  <a:srgbClr val="FF0000"/>
                </a:solidFill>
              </a:rPr>
            </a:br>
            <a:r>
              <a:rPr lang="ru-RU" sz="3600" b="1" dirty="0" smtClean="0">
                <a:solidFill>
                  <a:srgbClr val="FF0000"/>
                </a:solidFill>
              </a:rPr>
              <a:t>(Покружиться)</a:t>
            </a:r>
            <a:endParaRPr lang="ru-RU" sz="3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77901" y="332656"/>
            <a:ext cx="8588198" cy="792088"/>
          </a:xfrm>
          <a:ln>
            <a:noFill/>
          </a:ln>
        </p:spPr>
        <p:txBody>
          <a:bodyPr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400" dirty="0" smtClean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Что такое культурные растения?</a:t>
            </a:r>
            <a:endParaRPr lang="ru-RU" sz="4400" dirty="0">
              <a:solidFill>
                <a:srgbClr val="FFFF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434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77901" y="1556792"/>
            <a:ext cx="8588198" cy="3513138"/>
          </a:xfrm>
        </p:spPr>
        <p:txBody>
          <a:bodyPr/>
          <a:lstStyle/>
          <a:p>
            <a:pPr marR="0" algn="l"/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а) растения, которые человек использует для питания;</a:t>
            </a:r>
          </a:p>
          <a:p>
            <a:pPr marR="0" algn="l"/>
            <a:endParaRPr lang="ru-RU" sz="3200" b="1" i="1" dirty="0" smtClean="0">
              <a:latin typeface="Times New Roman" pitchFamily="18" charset="0"/>
              <a:cs typeface="Times New Roman" pitchFamily="18" charset="0"/>
            </a:endParaRPr>
          </a:p>
          <a:p>
            <a:pPr marR="0" algn="l"/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б) растения, которые растут на полях, в садах и огородах;</a:t>
            </a:r>
          </a:p>
          <a:p>
            <a:pPr marR="0" algn="l"/>
            <a:endParaRPr lang="ru-RU" sz="3200" b="1" i="1" dirty="0" smtClean="0">
              <a:latin typeface="Times New Roman" pitchFamily="18" charset="0"/>
              <a:cs typeface="Times New Roman" pitchFamily="18" charset="0"/>
            </a:endParaRPr>
          </a:p>
          <a:p>
            <a:pPr marR="0" algn="l"/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в) растения, которые человек специально выращивает для своих целей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Рисунок 4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44" y="0"/>
            <a:ext cx="5648176" cy="680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8" name="TextBox 5"/>
          <p:cNvSpPr txBox="1">
            <a:spLocks noChangeArrowheads="1"/>
          </p:cNvSpPr>
          <p:nvPr/>
        </p:nvSpPr>
        <p:spPr bwMode="auto">
          <a:xfrm>
            <a:off x="5796136" y="764704"/>
            <a:ext cx="3217869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Цветущий лен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Рисунок 4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2576"/>
            <a:ext cx="9141160" cy="6870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2" name="TextBox 6"/>
          <p:cNvSpPr txBox="1">
            <a:spLocks noChangeArrowheads="1"/>
          </p:cNvSpPr>
          <p:nvPr/>
        </p:nvSpPr>
        <p:spPr bwMode="auto">
          <a:xfrm>
            <a:off x="179512" y="5805264"/>
            <a:ext cx="4141455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54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Уборка льна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385</TotalTime>
  <Words>197</Words>
  <Application>Microsoft Office PowerPoint</Application>
  <PresentationFormat>Экран (4:3)</PresentationFormat>
  <Paragraphs>60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Поток</vt:lpstr>
      <vt:lpstr>Муниципальное бюджетное общеобразовательное учреждение  «Ардинская средняя общеобразовательная школа» Килемарский муниципальный район  Республики Марий Эл </vt:lpstr>
      <vt:lpstr>Слайд 2</vt:lpstr>
      <vt:lpstr>Слайд 3</vt:lpstr>
      <vt:lpstr>Слайд 4</vt:lpstr>
      <vt:lpstr>Слайд 5</vt:lpstr>
      <vt:lpstr>Спал цветок и вдруг проснулся. (Туловище влево, вправо) Больше спать не захотел. (Туловище вперёд, назад.) Шевельнулся, потянулся, (Руки вверх, потянуться) Взвился вверх и полетел. (Руки вверх, влево, вправо.) Солнце утром лишь проснётся, Бабочка кружит и вьётся. (Покружиться)</vt:lpstr>
      <vt:lpstr>Что такое культурные растения?</vt:lpstr>
      <vt:lpstr>Слайд 8</vt:lpstr>
      <vt:lpstr>Слайд 9</vt:lpstr>
      <vt:lpstr>  </vt:lpstr>
      <vt:lpstr>Слайд 11</vt:lpstr>
      <vt:lpstr>Слайд 12</vt:lpstr>
      <vt:lpstr>Слайд 13</vt:lpstr>
      <vt:lpstr>Утро в сосновом лесу</vt:lpstr>
      <vt:lpstr>Слайд 15</vt:lpstr>
      <vt:lpstr>Слайд 16</vt:lpstr>
      <vt:lpstr>Рожь</vt:lpstr>
      <vt:lpstr>Слайд 18</vt:lpstr>
      <vt:lpstr>  </vt:lpstr>
      <vt:lpstr>Рады, рады, рады Светлые березы, И на них от радости  Вырастают розы. Рады, рады, рады Темные осины, И на них от радости  Растут апельсины. То не дождь пошел из облака И не град,  То посыпался из облака  Виноград. </vt:lpstr>
      <vt:lpstr>Слайд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Светлана</dc:creator>
  <cp:lastModifiedBy>школа</cp:lastModifiedBy>
  <cp:revision>30</cp:revision>
  <dcterms:created xsi:type="dcterms:W3CDTF">2012-01-27T16:03:26Z</dcterms:created>
  <dcterms:modified xsi:type="dcterms:W3CDTF">2023-11-08T05:52:32Z</dcterms:modified>
</cp:coreProperties>
</file>