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0" b="10"/>
          <a:stretch/>
        </p:blipFill>
        <p:spPr>
          <a:xfrm>
            <a:off x="0" y="0"/>
            <a:ext cx="12262104" cy="6894576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5084064"/>
            <a:ext cx="5555699" cy="78679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2079"/>
              </a:lnSpc>
              <a:buNone/>
            </a:pPr>
            <a:r>
              <a:rPr lang="en-US" sz="180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Климат России зависит от географической широты, близости океанов и гор - основных климатообразующих факторов.</a:t>
            </a:r>
            <a:endParaRPr lang="en-US" sz="1802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2962656"/>
            <a:ext cx="5555699" cy="176147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415"/>
              </a:lnSpc>
              <a:buNone/>
            </a:pPr>
            <a:r>
              <a:rPr lang="en-US" sz="3321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КЛИМАТ И КЛИМАТООБРАЗУЮЩИЕ ФАКТОРЫ 6 КЛАСС ГЕОГРАФИЯ</a:t>
            </a:r>
            <a:endParaRPr lang="en-US" sz="332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EC11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14464" r="14464" t="0" b="0"/>
          <a:stretch/>
        </p:blipFill>
        <p:spPr>
          <a:xfrm>
            <a:off x="7360920" y="0"/>
            <a:ext cx="4901184" cy="6894576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612648"/>
            <a:ext cx="6096000" cy="93945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АНТРОПОГЕННОЕ ВОЗДЕЙСТВИЕ</a:t>
            </a:r>
            <a:endParaRPr lang="en-US" sz="3245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2423160"/>
            <a:ext cx="6096000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Парниковые газы, выбрасываемые в атмосферу промышленностью и транспортом, задерживают тепло Земли, усиливая парниковый эффект.</a:t>
            </a:r>
            <a:endParaRPr lang="en-US" sz="1512" dirty="0"/>
          </a:p>
        </p:txBody>
      </p:sp>
      <p:sp>
        <p:nvSpPr>
          <p:cNvPr id="5" name="Text 2"/>
          <p:cNvSpPr txBox="1"/>
          <p:nvPr/>
        </p:nvSpPr>
        <p:spPr>
          <a:xfrm>
            <a:off x="612648" y="3913632"/>
            <a:ext cx="6096000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Таяние ледников Арктики и Гималаев в результате потепления климата приводит к повышению уровня Мирового океана, угрожая прибрежным городам и низколежащим землям.</a:t>
            </a:r>
            <a:endParaRPr lang="en-US" sz="1512" dirty="0"/>
          </a:p>
        </p:txBody>
      </p:sp>
      <p:sp>
        <p:nvSpPr>
          <p:cNvPr id="6" name="Text 3"/>
          <p:cNvSpPr txBox="1"/>
          <p:nvPr/>
        </p:nvSpPr>
        <p:spPr>
          <a:xfrm>
            <a:off x="612648" y="5413248"/>
            <a:ext cx="6096000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Рост концентрации парниковых газов в атмосфере способствует учащению и усилению экстремальных явлений погоды - засух, наводнений, ураганов и тайфунов.</a:t>
            </a:r>
            <a:endParaRPr lang="en-US" sz="1512" dirty="0"/>
          </a:p>
        </p:txBody>
      </p:sp>
      <p:sp>
        <p:nvSpPr>
          <p:cNvPr id="7" name="Text 4"/>
          <p:cNvSpPr/>
          <p:nvPr/>
        </p:nvSpPr>
        <p:spPr>
          <a:xfrm>
            <a:off x="612648" y="2084832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Парниковый эффект усиливается</a:t>
            </a:r>
            <a:endParaRPr lang="en-US" sz="1794" dirty="0"/>
          </a:p>
        </p:txBody>
      </p:sp>
      <p:sp>
        <p:nvSpPr>
          <p:cNvPr id="8" name="Text 5"/>
          <p:cNvSpPr/>
          <p:nvPr/>
        </p:nvSpPr>
        <p:spPr>
          <a:xfrm>
            <a:off x="612648" y="3584448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Таяние ледников и повышение уровня моря</a:t>
            </a:r>
            <a:endParaRPr lang="en-US" sz="1794" dirty="0"/>
          </a:p>
        </p:txBody>
      </p:sp>
      <p:sp>
        <p:nvSpPr>
          <p:cNvPr id="9" name="Text 6"/>
          <p:cNvSpPr/>
          <p:nvPr/>
        </p:nvSpPr>
        <p:spPr>
          <a:xfrm>
            <a:off x="612648" y="5074920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Увеличение числа опасных природных явлений</a:t>
            </a:r>
            <a:endParaRPr lang="en-US" sz="1794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10" b="10"/>
          <a:stretch/>
        </p:blipFill>
        <p:spPr>
          <a:xfrm>
            <a:off x="0" y="0"/>
            <a:ext cx="12262104" cy="6894576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513832" y="612648"/>
            <a:ext cx="6096000" cy="4697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algn="r"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СПАСИБО ЗА ВНИМАНИЕ</a:t>
            </a:r>
            <a:endParaRPr lang="en-US" sz="3245" dirty="0"/>
          </a:p>
        </p:txBody>
      </p:sp>
      <p:sp>
        <p:nvSpPr>
          <p:cNvPr id="4" name="Text 1"/>
          <p:cNvSpPr txBox="1"/>
          <p:nvPr/>
        </p:nvSpPr>
        <p:spPr>
          <a:xfrm>
            <a:off x="5513832" y="1618488"/>
            <a:ext cx="6096000" cy="18789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algn="r"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Аметова Ирина</a:t>
            </a:r>
            <a:endParaRPr lang="en-US" sz="1512" dirty="0"/>
          </a:p>
        </p:txBody>
      </p:sp>
      <p:sp>
        <p:nvSpPr>
          <p:cNvPr id="5" name="Text 2"/>
          <p:cNvSpPr txBox="1"/>
          <p:nvPr/>
        </p:nvSpPr>
        <p:spPr>
          <a:xfrm>
            <a:off x="5513832" y="1892808"/>
            <a:ext cx="6096000" cy="18789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algn="r"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irina.antiptseva@gmail.com</a:t>
            </a:r>
            <a:endParaRPr lang="en-US" sz="1512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EC11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14464" r="14464" t="0" b="0"/>
          <a:stretch/>
        </p:blipFill>
        <p:spPr>
          <a:xfrm>
            <a:off x="7360920" y="0"/>
            <a:ext cx="4901184" cy="6894576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1947672"/>
            <a:ext cx="6096000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Поступление солнечной радиации зависит от географической широты: чем выше широта, тем меньше радиации поступает в единицу площади.</a:t>
            </a:r>
            <a:endParaRPr lang="en-US" sz="1512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3438144"/>
            <a:ext cx="6096000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Поглощение солнечной радиации атмосферой зависит от наличия и количества парниковых газов: в большем количестве они содержатся в тропических широтах.</a:t>
            </a:r>
            <a:endParaRPr lang="en-US" sz="1512" dirty="0"/>
          </a:p>
        </p:txBody>
      </p:sp>
      <p:sp>
        <p:nvSpPr>
          <p:cNvPr id="5" name="Text 2"/>
          <p:cNvSpPr txBox="1"/>
          <p:nvPr/>
        </p:nvSpPr>
        <p:spPr>
          <a:xfrm>
            <a:off x="612648" y="4937760"/>
            <a:ext cx="6096000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Рассеивание солнечной радиации в атмосфере зависит от наличия облаков и аэрозолей: в умеренных широтах они чаще присутствуют, чем в субтропиках.</a:t>
            </a:r>
            <a:endParaRPr lang="en-US" sz="1512" dirty="0"/>
          </a:p>
        </p:txBody>
      </p:sp>
      <p:sp>
        <p:nvSpPr>
          <p:cNvPr id="6" name="Text 3"/>
          <p:cNvSpPr/>
          <p:nvPr/>
        </p:nvSpPr>
        <p:spPr>
          <a:xfrm>
            <a:off x="612648" y="1618488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Поступление солнечной радиации</a:t>
            </a:r>
            <a:endParaRPr lang="en-US" sz="1794" dirty="0"/>
          </a:p>
        </p:txBody>
      </p:sp>
      <p:sp>
        <p:nvSpPr>
          <p:cNvPr id="7" name="Text 4"/>
          <p:cNvSpPr/>
          <p:nvPr/>
        </p:nvSpPr>
        <p:spPr>
          <a:xfrm>
            <a:off x="612648" y="3108960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Поглощение солнечной радиации атмосферой</a:t>
            </a:r>
            <a:endParaRPr lang="en-US" sz="1794" dirty="0"/>
          </a:p>
        </p:txBody>
      </p:sp>
      <p:sp>
        <p:nvSpPr>
          <p:cNvPr id="8" name="Text 5"/>
          <p:cNvSpPr/>
          <p:nvPr/>
        </p:nvSpPr>
        <p:spPr>
          <a:xfrm>
            <a:off x="612648" y="4599432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Рассеивание солнечной радиации в атмосфере</a:t>
            </a:r>
            <a:endParaRPr lang="en-US" sz="1794" dirty="0"/>
          </a:p>
        </p:txBody>
      </p:sp>
      <p:sp>
        <p:nvSpPr>
          <p:cNvPr id="9" name="Text 6"/>
          <p:cNvSpPr txBox="1"/>
          <p:nvPr/>
        </p:nvSpPr>
        <p:spPr>
          <a:xfrm>
            <a:off x="612648" y="612648"/>
            <a:ext cx="6096000" cy="4697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СОЛНЕЧНАЯ РАДИАЦИЯ</a:t>
            </a:r>
            <a:endParaRPr lang="en-US" sz="324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" y="1618488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3" name="Shape 1"/>
          <p:cNvSpPr/>
          <p:nvPr/>
        </p:nvSpPr>
        <p:spPr>
          <a:xfrm>
            <a:off x="6409944" y="1618488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4" name="Shape 2"/>
          <p:cNvSpPr/>
          <p:nvPr/>
        </p:nvSpPr>
        <p:spPr>
          <a:xfrm>
            <a:off x="612648" y="3749040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5" name="Shape 3"/>
          <p:cNvSpPr/>
          <p:nvPr/>
        </p:nvSpPr>
        <p:spPr>
          <a:xfrm>
            <a:off x="6409944" y="3749040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612648" y="612648"/>
            <a:ext cx="7129618" cy="4697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ЦИРКУЛЯЦИЯ АТМОСФЕРЫ</a:t>
            </a:r>
            <a:endParaRPr lang="en-US" sz="3245" dirty="0"/>
          </a:p>
        </p:txBody>
      </p:sp>
      <p:sp>
        <p:nvSpPr>
          <p:cNvPr id="7" name="Text 5"/>
          <p:cNvSpPr txBox="1"/>
          <p:nvPr/>
        </p:nvSpPr>
        <p:spPr>
          <a:xfrm>
            <a:off x="1280160" y="2194560"/>
            <a:ext cx="4028763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Воздушные массы формируются над океанами и материками, несут с собой определенные характеристики температуры и влажности.</a:t>
            </a:r>
            <a:endParaRPr lang="en-US" sz="1512" dirty="0"/>
          </a:p>
        </p:txBody>
      </p:sp>
      <p:sp>
        <p:nvSpPr>
          <p:cNvPr id="8" name="Text 6"/>
          <p:cNvSpPr txBox="1"/>
          <p:nvPr/>
        </p:nvSpPr>
        <p:spPr>
          <a:xfrm>
            <a:off x="7077456" y="1947672"/>
            <a:ext cx="4028763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Преобладающие ветры в разных широтах Земли определяют циркуляцию атмосферы, перенося тепло и влагу с экватора к полюсам.</a:t>
            </a:r>
            <a:endParaRPr lang="en-US" sz="1512" dirty="0"/>
          </a:p>
        </p:txBody>
      </p:sp>
      <p:sp>
        <p:nvSpPr>
          <p:cNvPr id="9" name="Text 7"/>
          <p:cNvSpPr txBox="1"/>
          <p:nvPr/>
        </p:nvSpPr>
        <p:spPr>
          <a:xfrm>
            <a:off x="1280160" y="4078224"/>
            <a:ext cx="4028763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Рельеф материков влияет на направление движения воздушных потоков - горы зачастую меняют траекторию ветра.</a:t>
            </a:r>
            <a:endParaRPr lang="en-US" sz="1512" dirty="0"/>
          </a:p>
        </p:txBody>
      </p:sp>
      <p:sp>
        <p:nvSpPr>
          <p:cNvPr id="10" name="Text 8"/>
          <p:cNvSpPr txBox="1"/>
          <p:nvPr/>
        </p:nvSpPr>
        <p:spPr>
          <a:xfrm>
            <a:off x="7077456" y="4078224"/>
            <a:ext cx="4028763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Смена переменных и постоянных ветров обусловлена сменой атмосферных фронтов, несущих разные погодные условия.</a:t>
            </a:r>
            <a:endParaRPr lang="en-US" sz="1512" dirty="0"/>
          </a:p>
        </p:txBody>
      </p:sp>
      <p:sp>
        <p:nvSpPr>
          <p:cNvPr id="11" name="Text 9"/>
          <p:cNvSpPr/>
          <p:nvPr/>
        </p:nvSpPr>
        <p:spPr>
          <a:xfrm>
            <a:off x="1280160" y="1618488"/>
            <a:ext cx="4028763" cy="49321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Воздушные массы и атмосферный фронт</a:t>
            </a:r>
            <a:endParaRPr lang="en-US" sz="1794" dirty="0"/>
          </a:p>
        </p:txBody>
      </p:sp>
      <p:sp>
        <p:nvSpPr>
          <p:cNvPr id="12" name="Text 10"/>
          <p:cNvSpPr/>
          <p:nvPr/>
        </p:nvSpPr>
        <p:spPr>
          <a:xfrm>
            <a:off x="7077456" y="1618488"/>
            <a:ext cx="4028763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Ветры и циркуляция воздуха</a:t>
            </a:r>
            <a:endParaRPr lang="en-US" sz="1794" dirty="0"/>
          </a:p>
        </p:txBody>
      </p:sp>
      <p:sp>
        <p:nvSpPr>
          <p:cNvPr id="13" name="Text 11"/>
          <p:cNvSpPr/>
          <p:nvPr/>
        </p:nvSpPr>
        <p:spPr>
          <a:xfrm>
            <a:off x="1280160" y="3749040"/>
            <a:ext cx="4028763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Влияние рельефа на ветер</a:t>
            </a:r>
            <a:endParaRPr lang="en-US" sz="1794" dirty="0"/>
          </a:p>
        </p:txBody>
      </p:sp>
      <p:sp>
        <p:nvSpPr>
          <p:cNvPr id="14" name="Text 12"/>
          <p:cNvSpPr/>
          <p:nvPr/>
        </p:nvSpPr>
        <p:spPr>
          <a:xfrm>
            <a:off x="7077456" y="3749040"/>
            <a:ext cx="4028763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Постоянные и переменные ветры</a:t>
            </a:r>
            <a:endParaRPr lang="en-US" sz="1794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C0D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14464" r="14464" t="0" b="0"/>
          <a:stretch/>
        </p:blipFill>
        <p:spPr>
          <a:xfrm>
            <a:off x="0" y="0"/>
            <a:ext cx="4901184" cy="6894576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513832" y="612648"/>
            <a:ext cx="6096000" cy="93945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ПОДСТИЛАЮЩАЯ ПОВЕРХНОСТЬ</a:t>
            </a:r>
            <a:endParaRPr lang="en-US" sz="3245" dirty="0"/>
          </a:p>
        </p:txBody>
      </p:sp>
      <p:sp>
        <p:nvSpPr>
          <p:cNvPr id="4" name="Text 1"/>
          <p:cNvSpPr txBox="1"/>
          <p:nvPr/>
        </p:nvSpPr>
        <p:spPr>
          <a:xfrm>
            <a:off x="5513832" y="2423160"/>
            <a:ext cx="6096000" cy="42275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Рельеф материковой части России влияет на направление ветров и формирование воздушных масс.</a:t>
            </a:r>
            <a:endParaRPr lang="en-US" sz="1512" dirty="0"/>
          </a:p>
        </p:txBody>
      </p:sp>
      <p:sp>
        <p:nvSpPr>
          <p:cNvPr id="5" name="Text 2"/>
          <p:cNvSpPr txBox="1"/>
          <p:nvPr/>
        </p:nvSpPr>
        <p:spPr>
          <a:xfrm>
            <a:off x="5513832" y="3703320"/>
            <a:ext cx="6096000" cy="42275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Близость океанов определяет влажность климата на прилегающих территориях и циркуляцию атмосферы.</a:t>
            </a:r>
            <a:endParaRPr lang="en-US" sz="1512" dirty="0"/>
          </a:p>
        </p:txBody>
      </p:sp>
      <p:sp>
        <p:nvSpPr>
          <p:cNvPr id="6" name="Text 3"/>
          <p:cNvSpPr txBox="1"/>
          <p:nvPr/>
        </p:nvSpPr>
        <p:spPr>
          <a:xfrm>
            <a:off x="5513832" y="4992624"/>
            <a:ext cx="6096000" cy="42275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Густой лесной и тундровый покров способствует преобразованию и рассеиванию солнечной радиации, формируя местный климат.</a:t>
            </a:r>
            <a:endParaRPr lang="en-US" sz="1512" dirty="0"/>
          </a:p>
        </p:txBody>
      </p:sp>
      <p:sp>
        <p:nvSpPr>
          <p:cNvPr id="7" name="Text 4"/>
          <p:cNvSpPr/>
          <p:nvPr/>
        </p:nvSpPr>
        <p:spPr>
          <a:xfrm>
            <a:off x="5513832" y="2084832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Рельеф местности</a:t>
            </a:r>
            <a:endParaRPr lang="en-US" sz="1794" dirty="0"/>
          </a:p>
        </p:txBody>
      </p:sp>
      <p:sp>
        <p:nvSpPr>
          <p:cNvPr id="8" name="Text 5"/>
          <p:cNvSpPr/>
          <p:nvPr/>
        </p:nvSpPr>
        <p:spPr>
          <a:xfrm>
            <a:off x="5513832" y="3374136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Водные объекты</a:t>
            </a:r>
            <a:endParaRPr lang="en-US" sz="1794" dirty="0"/>
          </a:p>
        </p:txBody>
      </p:sp>
      <p:sp>
        <p:nvSpPr>
          <p:cNvPr id="9" name="Text 6"/>
          <p:cNvSpPr/>
          <p:nvPr/>
        </p:nvSpPr>
        <p:spPr>
          <a:xfrm>
            <a:off x="5513832" y="4654296"/>
            <a:ext cx="6096000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Растительный и почвенный покров</a:t>
            </a:r>
            <a:endParaRPr lang="en-US" sz="1794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12648" y="612648"/>
            <a:ext cx="7681665" cy="4697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ОКЕАНИЧЕСКИЕ ТЕЧЕНИЯ</a:t>
            </a:r>
            <a:endParaRPr lang="en-US" sz="3245" dirty="0"/>
          </a:p>
        </p:txBody>
      </p:sp>
      <p:sp>
        <p:nvSpPr>
          <p:cNvPr id="3" name="Text 1"/>
          <p:cNvSpPr txBox="1"/>
          <p:nvPr/>
        </p:nvSpPr>
        <p:spPr>
          <a:xfrm>
            <a:off x="612648" y="1947672"/>
            <a:ext cx="7681665" cy="42275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Океанические течения формируются под воздействием ветров, разности температур воды и ее солености.</a:t>
            </a:r>
            <a:endParaRPr lang="en-US" sz="1512" dirty="0"/>
          </a:p>
        </p:txBody>
      </p:sp>
      <p:sp>
        <p:nvSpPr>
          <p:cNvPr id="4" name="Text 2"/>
          <p:cNvSpPr txBox="1"/>
          <p:nvPr/>
        </p:nvSpPr>
        <p:spPr>
          <a:xfrm>
            <a:off x="612648" y="3227832"/>
            <a:ext cx="7681665" cy="42275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Главные теплые океанические течения: Гольфстрим, Куросио, Калифорнийское, а холодные - Лабрадорское и Оймяконское.</a:t>
            </a:r>
            <a:endParaRPr lang="en-US" sz="1512" dirty="0"/>
          </a:p>
        </p:txBody>
      </p:sp>
      <p:sp>
        <p:nvSpPr>
          <p:cNvPr id="5" name="Text 3"/>
          <p:cNvSpPr txBox="1"/>
          <p:nvPr/>
        </p:nvSpPr>
        <p:spPr>
          <a:xfrm>
            <a:off x="612648" y="4517136"/>
            <a:ext cx="7681665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Океанические течения переносят тепло от экватора к полюсам и оказывают существенное влияние на климат прибрежных территорий, смягчая или усиливая его.</a:t>
            </a:r>
            <a:endParaRPr lang="en-US" sz="1512" dirty="0"/>
          </a:p>
        </p:txBody>
      </p:sp>
      <p:sp>
        <p:nvSpPr>
          <p:cNvPr id="6" name="Text 4"/>
          <p:cNvSpPr/>
          <p:nvPr/>
        </p:nvSpPr>
        <p:spPr>
          <a:xfrm>
            <a:off x="612648" y="1618488"/>
            <a:ext cx="7681665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Причины образования океанических течений</a:t>
            </a:r>
            <a:endParaRPr lang="en-US" sz="1794" dirty="0"/>
          </a:p>
        </p:txBody>
      </p:sp>
      <p:sp>
        <p:nvSpPr>
          <p:cNvPr id="7" name="Text 5"/>
          <p:cNvSpPr/>
          <p:nvPr/>
        </p:nvSpPr>
        <p:spPr>
          <a:xfrm>
            <a:off x="612648" y="2898648"/>
            <a:ext cx="7681665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Основные океанические течения Мирового океана</a:t>
            </a:r>
            <a:endParaRPr lang="en-US" sz="1794" dirty="0"/>
          </a:p>
        </p:txBody>
      </p:sp>
      <p:sp>
        <p:nvSpPr>
          <p:cNvPr id="8" name="Text 6"/>
          <p:cNvSpPr/>
          <p:nvPr/>
        </p:nvSpPr>
        <p:spPr>
          <a:xfrm>
            <a:off x="612648" y="4178808"/>
            <a:ext cx="7681665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Влияние океанических течений на климат</a:t>
            </a:r>
            <a:endParaRPr lang="en-US" sz="1794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EC11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23475" b="23475"/>
          <a:stretch/>
        </p:blipFill>
        <p:spPr>
          <a:xfrm>
            <a:off x="612648" y="1618488"/>
            <a:ext cx="3310128" cy="1755648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23475" b="23475"/>
          <a:stretch/>
        </p:blipFill>
        <p:spPr>
          <a:xfrm>
            <a:off x="4471416" y="1618488"/>
            <a:ext cx="3310128" cy="1755648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23475" b="23475"/>
          <a:stretch/>
        </p:blipFill>
        <p:spPr>
          <a:xfrm>
            <a:off x="8339328" y="1618488"/>
            <a:ext cx="3310128" cy="1755648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612648" y="612648"/>
            <a:ext cx="7681665" cy="4697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РЕЛЬЕФ МЕСТНОСТИ</a:t>
            </a:r>
            <a:endParaRPr lang="en-US" sz="3245" dirty="0"/>
          </a:p>
        </p:txBody>
      </p:sp>
      <p:sp>
        <p:nvSpPr>
          <p:cNvPr id="6" name="Text 1"/>
          <p:cNvSpPr txBox="1"/>
          <p:nvPr/>
        </p:nvSpPr>
        <p:spPr>
          <a:xfrm>
            <a:off x="612648" y="3977640"/>
            <a:ext cx="3288786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Климат России зависит от географической широты, близости океанов, рельефа и растительности территории.</a:t>
            </a:r>
            <a:endParaRPr lang="en-US" sz="1512" dirty="0"/>
          </a:p>
        </p:txBody>
      </p:sp>
      <p:sp>
        <p:nvSpPr>
          <p:cNvPr id="7" name="Text 2"/>
          <p:cNvSpPr txBox="1"/>
          <p:nvPr/>
        </p:nvSpPr>
        <p:spPr>
          <a:xfrm>
            <a:off x="4471416" y="3977640"/>
            <a:ext cx="3288786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Рельеф влияет на рассеивание солнечной радиации и формирование местного климата: в горах прохладнее, чем на равнинах.</a:t>
            </a:r>
            <a:endParaRPr lang="en-US" sz="1512" dirty="0"/>
          </a:p>
        </p:txBody>
      </p:sp>
      <p:sp>
        <p:nvSpPr>
          <p:cNvPr id="8" name="Text 3"/>
          <p:cNvSpPr txBox="1"/>
          <p:nvPr/>
        </p:nvSpPr>
        <p:spPr>
          <a:xfrm>
            <a:off x="8339328" y="3977640"/>
            <a:ext cx="3288786" cy="104514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 зависимости от широты, рельефа и близости океанов на территории России выделяют несколько климатических поясов: умеренный, субарктический и арктический.</a:t>
            </a:r>
            <a:endParaRPr lang="en-US" sz="1512" dirty="0"/>
          </a:p>
        </p:txBody>
      </p:sp>
      <p:sp>
        <p:nvSpPr>
          <p:cNvPr id="9" name="Text 4"/>
          <p:cNvSpPr/>
          <p:nvPr/>
        </p:nvSpPr>
        <p:spPr>
          <a:xfrm>
            <a:off x="612648" y="3648456"/>
            <a:ext cx="3288786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Климатообразующие факторы</a:t>
            </a:r>
            <a:endParaRPr lang="en-US" sz="1794" dirty="0"/>
          </a:p>
        </p:txBody>
      </p:sp>
      <p:sp>
        <p:nvSpPr>
          <p:cNvPr id="10" name="Text 5"/>
          <p:cNvSpPr/>
          <p:nvPr/>
        </p:nvSpPr>
        <p:spPr>
          <a:xfrm>
            <a:off x="4471416" y="3648456"/>
            <a:ext cx="3288786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Влияние рельефа на климат</a:t>
            </a:r>
            <a:endParaRPr lang="en-US" sz="1794" dirty="0"/>
          </a:p>
        </p:txBody>
      </p:sp>
      <p:sp>
        <p:nvSpPr>
          <p:cNvPr id="11" name="Text 6"/>
          <p:cNvSpPr/>
          <p:nvPr/>
        </p:nvSpPr>
        <p:spPr>
          <a:xfrm>
            <a:off x="8339328" y="3648456"/>
            <a:ext cx="3288786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Климатические пояса Земли</a:t>
            </a:r>
            <a:endParaRPr lang="en-US" sz="1794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" y="1618488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3" name="Shape 1"/>
          <p:cNvSpPr/>
          <p:nvPr/>
        </p:nvSpPr>
        <p:spPr>
          <a:xfrm>
            <a:off x="4434840" y="1618488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4" name="Shape 2"/>
          <p:cNvSpPr/>
          <p:nvPr/>
        </p:nvSpPr>
        <p:spPr>
          <a:xfrm>
            <a:off x="8266176" y="1618488"/>
            <a:ext cx="528555" cy="528442"/>
          </a:xfrm>
          <a:prstGeom prst="ellipse">
            <a:avLst/>
          </a:prstGeom>
          <a:solidFill>
            <a:srgbClr val="FEC119"/>
          </a:solidFill>
          <a:ln/>
        </p:spPr>
      </p:sp>
      <p:sp>
        <p:nvSpPr>
          <p:cNvPr id="5" name="Text 3"/>
          <p:cNvSpPr txBox="1"/>
          <p:nvPr/>
        </p:nvSpPr>
        <p:spPr>
          <a:xfrm>
            <a:off x="612648" y="612648"/>
            <a:ext cx="7129618" cy="4697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АБСОЛЮТНАЯ ВЫСОТА</a:t>
            </a:r>
            <a:endParaRPr lang="en-US" sz="3245" dirty="0"/>
          </a:p>
        </p:txBody>
      </p:sp>
      <p:sp>
        <p:nvSpPr>
          <p:cNvPr id="6" name="Text 4"/>
          <p:cNvSpPr txBox="1"/>
          <p:nvPr/>
        </p:nvSpPr>
        <p:spPr>
          <a:xfrm>
            <a:off x="612648" y="2615184"/>
            <a:ext cx="3371006" cy="63413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 горных районах из-за большой высоты температура ниже, чем на равнинах.</a:t>
            </a:r>
            <a:endParaRPr lang="en-US" sz="1512" dirty="0"/>
          </a:p>
        </p:txBody>
      </p:sp>
      <p:sp>
        <p:nvSpPr>
          <p:cNvPr id="7" name="Text 5"/>
          <p:cNvSpPr txBox="1"/>
          <p:nvPr/>
        </p:nvSpPr>
        <p:spPr>
          <a:xfrm>
            <a:off x="4434840" y="2862072"/>
            <a:ext cx="3371006" cy="104514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Над территорией России перемещаются воздушные массы с Атлантики и Тихого океана, принося тепло и влагу в центральные районы европейской части страны.</a:t>
            </a:r>
            <a:endParaRPr lang="en-US" sz="1512" dirty="0"/>
          </a:p>
        </p:txBody>
      </p:sp>
      <p:sp>
        <p:nvSpPr>
          <p:cNvPr id="8" name="Text 6"/>
          <p:cNvSpPr txBox="1"/>
          <p:nvPr/>
        </p:nvSpPr>
        <p:spPr>
          <a:xfrm>
            <a:off x="8266176" y="2862072"/>
            <a:ext cx="3371006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Теплые воды Гольфстрима смягчают климат северо-запада Европейской России, принося тепло даже зимой.</a:t>
            </a:r>
            <a:endParaRPr lang="en-US" sz="1512" dirty="0"/>
          </a:p>
        </p:txBody>
      </p:sp>
      <p:sp>
        <p:nvSpPr>
          <p:cNvPr id="9" name="Text 7"/>
          <p:cNvSpPr/>
          <p:nvPr/>
        </p:nvSpPr>
        <p:spPr>
          <a:xfrm>
            <a:off x="612648" y="2286000"/>
            <a:ext cx="3371006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Влияние рельефа на климат</a:t>
            </a:r>
            <a:endParaRPr lang="en-US" sz="1794" dirty="0"/>
          </a:p>
        </p:txBody>
      </p:sp>
      <p:sp>
        <p:nvSpPr>
          <p:cNvPr id="10" name="Text 8"/>
          <p:cNvSpPr/>
          <p:nvPr/>
        </p:nvSpPr>
        <p:spPr>
          <a:xfrm>
            <a:off x="4434840" y="2286000"/>
            <a:ext cx="3371006" cy="49321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Воздушные массы и атмосферная циркуляция</a:t>
            </a:r>
            <a:endParaRPr lang="en-US" sz="1794" dirty="0"/>
          </a:p>
        </p:txBody>
      </p:sp>
      <p:sp>
        <p:nvSpPr>
          <p:cNvPr id="11" name="Text 9"/>
          <p:cNvSpPr/>
          <p:nvPr/>
        </p:nvSpPr>
        <p:spPr>
          <a:xfrm>
            <a:off x="8266176" y="2286000"/>
            <a:ext cx="3371006" cy="49321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Океанические течения и их влияние</a:t>
            </a:r>
            <a:endParaRPr lang="en-US" sz="1794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C0D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35940" b="35940"/>
          <a:stretch/>
        </p:blipFill>
        <p:spPr>
          <a:xfrm>
            <a:off x="0" y="0"/>
            <a:ext cx="12262104" cy="3447288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3941064"/>
            <a:ext cx="5320786" cy="192587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ШИРОТНОЕ ПОЛОЖЕНИЕ</a:t>
            </a:r>
            <a:endParaRPr lang="en-US" sz="3245" dirty="0"/>
          </a:p>
        </p:txBody>
      </p:sp>
      <p:sp>
        <p:nvSpPr>
          <p:cNvPr id="4" name="Text 1"/>
          <p:cNvSpPr txBox="1"/>
          <p:nvPr/>
        </p:nvSpPr>
        <p:spPr>
          <a:xfrm>
            <a:off x="6300216" y="3941064"/>
            <a:ext cx="5320786" cy="192587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F7F6F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Климат России в значительной степени зависит от географической широты, определяющей угол падения солнечных лучей и продолжительность светового дня. Чем севернее расположена местность, тем холоднее там зимой и короче лето.</a:t>
            </a:r>
            <a:endParaRPr lang="en-US" sz="1512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29839" b="29839"/>
          <a:stretch/>
        </p:blipFill>
        <p:spPr>
          <a:xfrm>
            <a:off x="612648" y="2084832"/>
            <a:ext cx="5239512" cy="2112264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29839" b="29839"/>
          <a:stretch/>
        </p:blipFill>
        <p:spPr>
          <a:xfrm>
            <a:off x="6409944" y="2084832"/>
            <a:ext cx="5239512" cy="2112264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612648" y="612648"/>
            <a:ext cx="7681665" cy="93945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3504"/>
              </a:lnSpc>
              <a:buNone/>
            </a:pPr>
            <a:r>
              <a:rPr lang="en-US" sz="3245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РАСТИТЕЛЬНЫЙ И ПОЧВЕННЫЙ ПОКРОВ</a:t>
            </a:r>
            <a:endParaRPr lang="en-US" sz="3245" dirty="0"/>
          </a:p>
        </p:txBody>
      </p:sp>
      <p:sp>
        <p:nvSpPr>
          <p:cNvPr id="5" name="Text 1"/>
          <p:cNvSpPr txBox="1"/>
          <p:nvPr/>
        </p:nvSpPr>
        <p:spPr>
          <a:xfrm>
            <a:off x="612648" y="4882896"/>
            <a:ext cx="5215075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Леса занимают большую часть европейской части России. Хвойные и смешанные леса умеренных широт формируют местный климат, защищая почву и воздушные массы от переохлаждения.</a:t>
            </a:r>
            <a:endParaRPr lang="en-US" sz="1512" dirty="0"/>
          </a:p>
        </p:txBody>
      </p:sp>
      <p:sp>
        <p:nvSpPr>
          <p:cNvPr id="6" name="Text 2"/>
          <p:cNvSpPr txBox="1"/>
          <p:nvPr/>
        </p:nvSpPr>
        <p:spPr>
          <a:xfrm>
            <a:off x="6409944" y="4882896"/>
            <a:ext cx="5215075" cy="83376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650"/>
              </a:lnSpc>
              <a:buNone/>
            </a:pPr>
            <a:r>
              <a:rPr lang="en-US" sz="1512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Степи Юга России покрыты разнотравьем и кустарником. Из-за отсутствия лесов воздух прогревается быстрее, а амплитуда температур больше, чем в лесных районах.</a:t>
            </a:r>
            <a:endParaRPr lang="en-US" sz="1512" dirty="0"/>
          </a:p>
        </p:txBody>
      </p:sp>
      <p:sp>
        <p:nvSpPr>
          <p:cNvPr id="7" name="Text 3"/>
          <p:cNvSpPr/>
          <p:nvPr/>
        </p:nvSpPr>
        <p:spPr>
          <a:xfrm>
            <a:off x="612648" y="4553712"/>
            <a:ext cx="5215075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Растительность лесных зон</a:t>
            </a:r>
            <a:endParaRPr lang="en-US" sz="1794" dirty="0"/>
          </a:p>
        </p:txBody>
      </p:sp>
      <p:sp>
        <p:nvSpPr>
          <p:cNvPr id="8" name="Text 4"/>
          <p:cNvSpPr/>
          <p:nvPr/>
        </p:nvSpPr>
        <p:spPr>
          <a:xfrm>
            <a:off x="6409944" y="4553712"/>
            <a:ext cx="5215075" cy="2466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indent="0" marL="0">
              <a:lnSpc>
                <a:spcPts val="1932"/>
              </a:lnSpc>
              <a:buNone/>
            </a:pPr>
            <a:r>
              <a:rPr lang="en-US" sz="1794" dirty="0">
                <a:solidFill>
                  <a:srgbClr val="1C0D0D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Растительность степных зон</a:t>
            </a:r>
            <a:endParaRPr lang="en-US" sz="1794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2024-01-06T17:55:52Z</dcterms:created>
  <dcterms:modified xsi:type="dcterms:W3CDTF">2024-01-06T17:55:52Z</dcterms:modified>
</cp:coreProperties>
</file>