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0" r:id="rId1"/>
    <p:sldMasterId id="2147483736" r:id="rId2"/>
    <p:sldMasterId id="2147483772" r:id="rId3"/>
    <p:sldMasterId id="2147483790" r:id="rId4"/>
  </p:sld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4456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9239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91777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240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29032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9572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68850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4711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5493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6628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1982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48619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66374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486729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985715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39167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547664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126233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142083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12620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421970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3251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982023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99120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88789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60123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322956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14971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3725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67333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637090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7234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43099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682998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727876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932637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599631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635301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35973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586425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07437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33299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81323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6085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06374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268606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766088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221562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918680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972941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4546592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17006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359797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7568102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77223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53109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496020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5541550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282926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987908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044940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616374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84148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5268913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810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2033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06166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9491891C-29C4-4D37-B9AE-F1C5995426F5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91C2361-4CF2-49A6-90F8-C96D6ED112B4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72517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211739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algn="r">
              <a:lnSpc>
                <a:spcPct val="100000"/>
              </a:lnSpc>
            </a:pPr>
            <a:fld id="{F2328C92-F12F-4A5A-9425-F2D9C63F4C24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algn="ctr">
              <a:lnSpc>
                <a:spcPct val="100000"/>
              </a:lnSpc>
            </a:pPr>
            <a:fld id="{09810876-5E47-4151-9487-B83BA665410E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80771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algn="r">
              <a:lnSpc>
                <a:spcPct val="100000"/>
              </a:lnSpc>
            </a:pPr>
            <a:fld id="{BC4C327F-3F38-437C-BFE4-0A47E1836096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algn="ctr">
              <a:lnSpc>
                <a:spcPct val="100000"/>
              </a:lnSpc>
            </a:pPr>
            <a:fld id="{53EBBE4C-2B2F-441F-8436-66DF73E4721C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696712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  <p:sldLayoutId id="2147483787" r:id="rId15"/>
    <p:sldLayoutId id="2147483788" r:id="rId16"/>
    <p:sldLayoutId id="21474837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algn="r">
              <a:lnSpc>
                <a:spcPct val="100000"/>
              </a:lnSpc>
            </a:pPr>
            <a:fld id="{93F8EA13-3560-4E72-B315-66D7CBDBF613}" type="datetime">
              <a:rPr lang="ru-RU" sz="1000" b="1" strike="noStrike" spc="-1" smtClean="0">
                <a:solidFill>
                  <a:srgbClr val="B31166"/>
                </a:solidFill>
                <a:latin typeface="Century Gothic"/>
              </a:rPr>
              <a:t>06.01.2024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algn="ctr">
              <a:lnSpc>
                <a:spcPct val="100000"/>
              </a:lnSpc>
            </a:pPr>
            <a:fld id="{FEAE01FF-4477-4BD0-B359-181B640E30E1}" type="slidenum">
              <a:rPr lang="ru-RU" sz="2800" b="0" strike="noStrike" spc="-1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217538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  <p:sldLayoutId id="21474838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Shape 1"/>
          <p:cNvSpPr txBox="1"/>
          <p:nvPr/>
        </p:nvSpPr>
        <p:spPr>
          <a:xfrm>
            <a:off x="3694281" y="420920"/>
            <a:ext cx="4361400" cy="95076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5400" b="0" strike="noStrike" spc="-1" dirty="0">
                <a:solidFill>
                  <a:srgbClr val="EBEBEB"/>
                </a:solidFill>
                <a:latin typeface="Century Gothic"/>
              </a:rPr>
              <a:t>                      </a:t>
            </a:r>
            <a:r>
              <a:rPr lang="ru-RU" sz="5400" b="0" strike="noStrike" spc="-1" dirty="0">
                <a:solidFill>
                  <a:srgbClr val="EBEBEB"/>
                </a:solidFill>
                <a:latin typeface="Comic Sans MS"/>
              </a:rPr>
              <a:t>Клавиатура</a:t>
            </a:r>
            <a:endParaRPr lang="ru-RU" sz="5400" b="0" strike="noStrike" spc="-1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248" name="Объект 3"/>
          <p:cNvPicPr/>
          <p:nvPr/>
        </p:nvPicPr>
        <p:blipFill>
          <a:blip r:embed="rId2"/>
          <a:stretch/>
        </p:blipFill>
        <p:spPr>
          <a:xfrm>
            <a:off x="2422194" y="1535835"/>
            <a:ext cx="6215134" cy="2678638"/>
          </a:xfrm>
          <a:prstGeom prst="rect">
            <a:avLst/>
          </a:prstGeom>
          <a:ln>
            <a:noFill/>
          </a:ln>
        </p:spPr>
      </p:pic>
      <p:sp>
        <p:nvSpPr>
          <p:cNvPr id="249" name="TextShape 2"/>
          <p:cNvSpPr txBox="1"/>
          <p:nvPr/>
        </p:nvSpPr>
        <p:spPr>
          <a:xfrm>
            <a:off x="2503503" y="4214473"/>
            <a:ext cx="7884543" cy="277677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ru-RU" sz="1600" b="1" strike="noStrike" spc="-1" dirty="0">
                <a:solidFill>
                  <a:srgbClr val="FFFFFF"/>
                </a:solidFill>
                <a:latin typeface="Century Gothic"/>
              </a:rPr>
              <a:t> </a:t>
            </a:r>
            <a:r>
              <a:rPr lang="ru-RU" sz="1600" b="1" strike="noStrike" spc="-1" dirty="0">
                <a:solidFill>
                  <a:srgbClr val="FFFFFF"/>
                </a:solidFill>
              </a:rPr>
              <a:t>С помощью клавиатуры мы общаемся с компьютером</a:t>
            </a:r>
            <a:r>
              <a:rPr lang="ru-RU" sz="1600" b="1" strike="noStrike" spc="-1" dirty="0" smtClean="0">
                <a:solidFill>
                  <a:srgbClr val="FFFFFF"/>
                </a:solidFill>
              </a:rPr>
              <a:t>. </a:t>
            </a:r>
            <a:r>
              <a:rPr lang="ru-RU" sz="1600" b="1" strike="noStrike" spc="-1" dirty="0">
                <a:solidFill>
                  <a:srgbClr val="FFFFFF"/>
                </a:solidFill>
              </a:rPr>
              <a:t>Клавиши с буквами и цифрами нужны для набора и редактирования текста. </a:t>
            </a:r>
            <a:endParaRPr lang="ru-RU" sz="1600" b="0" strike="noStrike" spc="-1" dirty="0">
              <a:solidFill>
                <a:srgbClr val="404040"/>
              </a:solidFill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ru-RU" sz="1600" b="1" strike="noStrike" spc="-1" dirty="0">
                <a:solidFill>
                  <a:srgbClr val="FFFFFF"/>
                </a:solidFill>
              </a:rPr>
              <a:t>Есть еще так называемые вспомогательные клавиши, которые задают компьютеру различные команды</a:t>
            </a:r>
            <a:r>
              <a:rPr lang="ru-RU" sz="1600" b="0" strike="noStrike" spc="-1" dirty="0">
                <a:solidFill>
                  <a:srgbClr val="FFFFFF"/>
                </a:solidFill>
              </a:rPr>
              <a:t>.</a:t>
            </a:r>
            <a:endParaRPr lang="ru-RU" sz="1600" b="0" strike="noStrike" spc="-1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extShape 1"/>
          <p:cNvSpPr txBox="1"/>
          <p:nvPr/>
        </p:nvSpPr>
        <p:spPr>
          <a:xfrm>
            <a:off x="1172636" y="458895"/>
            <a:ext cx="9809042" cy="706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spc="-1" dirty="0">
                <a:solidFill>
                  <a:srgbClr val="EBEBEB"/>
                </a:solidFill>
                <a:latin typeface="Century Gothic"/>
              </a:rPr>
              <a:t> </a:t>
            </a:r>
            <a:r>
              <a:rPr lang="ru-RU" sz="3200" b="0" i="1" strike="noStrike" spc="-1" dirty="0">
                <a:solidFill>
                  <a:srgbClr val="EBEBEB"/>
                </a:solidFill>
                <a:latin typeface="Artifakt Element Book" panose="020B0503050000020004" pitchFamily="34" charset="-52"/>
                <a:ea typeface="Artifakt Element Book" panose="020B0503050000020004" pitchFamily="34" charset="-52"/>
              </a:rPr>
              <a:t>Некоторые клавиши содержат не один, а два    </a:t>
            </a:r>
            <a:r>
              <a:rPr dirty="0">
                <a:latin typeface="Artifakt Element Book" panose="020B0503050000020004" pitchFamily="34" charset="-52"/>
                <a:ea typeface="Artifakt Element Book" panose="020B0503050000020004" pitchFamily="34" charset="-52"/>
              </a:rPr>
              <a:t/>
            </a:r>
            <a:br>
              <a:rPr dirty="0">
                <a:latin typeface="Artifakt Element Book" panose="020B0503050000020004" pitchFamily="34" charset="-52"/>
                <a:ea typeface="Artifakt Element Book" panose="020B0503050000020004" pitchFamily="34" charset="-52"/>
              </a:rPr>
            </a:br>
            <a:r>
              <a:rPr lang="ru-RU" sz="3200" b="0" i="1" strike="noStrike" spc="-1" dirty="0">
                <a:solidFill>
                  <a:srgbClr val="EBEBEB"/>
                </a:solidFill>
                <a:latin typeface="Artifakt Element Book" panose="020B0503050000020004" pitchFamily="34" charset="-52"/>
                <a:ea typeface="Artifakt Element Book" panose="020B0503050000020004" pitchFamily="34" charset="-52"/>
              </a:rPr>
              <a:t>             и даже больше символов</a:t>
            </a:r>
            <a:endParaRPr lang="ru-RU" sz="3200" b="0" strike="noStrike" spc="-1" dirty="0">
              <a:solidFill>
                <a:srgbClr val="000000"/>
              </a:solidFill>
              <a:latin typeface="Artifakt Element Book" panose="020B0503050000020004" pitchFamily="34" charset="-52"/>
              <a:ea typeface="Artifakt Element Book" panose="020B0503050000020004" pitchFamily="34" charset="-52"/>
            </a:endParaRPr>
          </a:p>
        </p:txBody>
      </p:sp>
      <p:pic>
        <p:nvPicPr>
          <p:cNvPr id="251" name="Объект 3"/>
          <p:cNvPicPr/>
          <p:nvPr/>
        </p:nvPicPr>
        <p:blipFill>
          <a:blip r:embed="rId2"/>
          <a:stretch/>
        </p:blipFill>
        <p:spPr>
          <a:xfrm>
            <a:off x="1602091" y="1586932"/>
            <a:ext cx="2916000" cy="2916000"/>
          </a:xfrm>
          <a:prstGeom prst="rect">
            <a:avLst/>
          </a:prstGeom>
          <a:ln>
            <a:noFill/>
          </a:ln>
        </p:spPr>
      </p:pic>
      <p:pic>
        <p:nvPicPr>
          <p:cNvPr id="252" name="Объект 9"/>
          <p:cNvPicPr/>
          <p:nvPr/>
        </p:nvPicPr>
        <p:blipFill>
          <a:blip r:embed="rId3"/>
          <a:stretch/>
        </p:blipFill>
        <p:spPr>
          <a:xfrm>
            <a:off x="6077157" y="2820928"/>
            <a:ext cx="2745000" cy="2839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Рисунок 4"/>
          <p:cNvPicPr/>
          <p:nvPr/>
        </p:nvPicPr>
        <p:blipFill>
          <a:blip r:embed="rId2"/>
          <a:srcRect l="4937" r="4937"/>
          <a:stretch/>
        </p:blipFill>
        <p:spPr>
          <a:xfrm>
            <a:off x="1085006" y="440960"/>
            <a:ext cx="2439430" cy="3536825"/>
          </a:xfrm>
          <a:prstGeom prst="rect">
            <a:avLst/>
          </a:prstGeom>
          <a:ln>
            <a:noFill/>
          </a:ln>
          <a:effectLst>
            <a:outerShdw blurRad="50800" dist="50760" dir="54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8" name="TextShape 2"/>
          <p:cNvSpPr txBox="1"/>
          <p:nvPr/>
        </p:nvSpPr>
        <p:spPr>
          <a:xfrm>
            <a:off x="503682" y="3987252"/>
            <a:ext cx="5111280" cy="20844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ru-RU" sz="2000" b="0" strike="noStrike" spc="-1" dirty="0">
                <a:solidFill>
                  <a:srgbClr val="FFFFFF"/>
                </a:solidFill>
                <a:latin typeface="Century Gothic"/>
              </a:rPr>
              <a:t>Клавиша </a:t>
            </a:r>
            <a:r>
              <a:rPr lang="ru-RU" sz="2000" b="1" strike="noStrike" spc="-1" dirty="0" err="1">
                <a:solidFill>
                  <a:srgbClr val="FFFFFF"/>
                </a:solidFill>
                <a:latin typeface="Century Gothic"/>
              </a:rPr>
              <a:t>Enter</a:t>
            </a:r>
            <a:r>
              <a:rPr lang="ru-RU" sz="2000" b="1" strike="noStrike" spc="-1" dirty="0">
                <a:solidFill>
                  <a:srgbClr val="FFFFFF"/>
                </a:solidFill>
                <a:latin typeface="Century Gothic"/>
              </a:rPr>
              <a:t> </a:t>
            </a:r>
            <a:r>
              <a:rPr lang="ru-RU" sz="2000" b="0" strike="noStrike" spc="-1" dirty="0">
                <a:solidFill>
                  <a:srgbClr val="FFFFFF"/>
                </a:solidFill>
                <a:latin typeface="Century Gothic"/>
              </a:rPr>
              <a:t>(</a:t>
            </a:r>
            <a:r>
              <a:rPr lang="ru-RU" sz="2000" b="0" strike="noStrike" spc="-1" dirty="0" err="1">
                <a:solidFill>
                  <a:srgbClr val="FFFFFF"/>
                </a:solidFill>
                <a:latin typeface="Century Gothic"/>
              </a:rPr>
              <a:t>энтер</a:t>
            </a:r>
            <a:r>
              <a:rPr lang="ru-RU" sz="2000" b="0" strike="noStrike" spc="-1" dirty="0">
                <a:solidFill>
                  <a:srgbClr val="FFFFFF"/>
                </a:solidFill>
                <a:latin typeface="Century Gothic"/>
              </a:rPr>
              <a:t>) нажимается для того, чтобы заставить компьютер выполнить поставленную ему ранее задачу или перейти на новую строку в текстовом редакторе</a:t>
            </a:r>
            <a:endParaRPr lang="ru-RU" sz="2000" b="0" strike="noStrike" spc="-1" dirty="0">
              <a:solidFill>
                <a:srgbClr val="404040"/>
              </a:solidFill>
              <a:latin typeface="Century Gothic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1894" y="349218"/>
            <a:ext cx="2853175" cy="1365622"/>
          </a:xfrm>
          <a:prstGeom prst="rect">
            <a:avLst/>
          </a:prstGeom>
        </p:spPr>
      </p:pic>
      <p:sp>
        <p:nvSpPr>
          <p:cNvPr id="6" name="TextShape 2"/>
          <p:cNvSpPr txBox="1"/>
          <p:nvPr/>
        </p:nvSpPr>
        <p:spPr>
          <a:xfrm>
            <a:off x="6537560" y="1872021"/>
            <a:ext cx="4443480" cy="33087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ru-RU" sz="2000" b="0" strike="noStrike" spc="-1" dirty="0">
                <a:solidFill>
                  <a:srgbClr val="FFFFFF"/>
                </a:solidFill>
                <a:latin typeface="Century Gothic"/>
              </a:rPr>
              <a:t>Клавиши </a:t>
            </a:r>
            <a:r>
              <a:rPr lang="ru-RU" sz="2000" b="1" strike="noStrike" spc="-1" dirty="0">
                <a:solidFill>
                  <a:srgbClr val="FFFFFF"/>
                </a:solidFill>
                <a:latin typeface="Century Gothic"/>
              </a:rPr>
              <a:t>SHIFT</a:t>
            </a:r>
            <a:r>
              <a:rPr lang="ru-RU" sz="2000" b="0" strike="noStrike" spc="-1" dirty="0">
                <a:solidFill>
                  <a:srgbClr val="FFFFFF"/>
                </a:solidFill>
                <a:latin typeface="Century Gothic"/>
              </a:rPr>
              <a:t> (</a:t>
            </a:r>
            <a:r>
              <a:rPr lang="ru-RU" sz="2000" b="0" strike="noStrike" spc="-1" dirty="0" err="1">
                <a:solidFill>
                  <a:srgbClr val="FFFFFF"/>
                </a:solidFill>
                <a:latin typeface="Century Gothic"/>
              </a:rPr>
              <a:t>шифт</a:t>
            </a:r>
            <a:r>
              <a:rPr lang="ru-RU" sz="2000" b="0" strike="noStrike" spc="-1" dirty="0">
                <a:solidFill>
                  <a:srgbClr val="FFFFFF"/>
                </a:solidFill>
                <a:latin typeface="Century Gothic"/>
              </a:rPr>
              <a:t>) на клавиатуре две штуки. </a:t>
            </a:r>
            <a:endParaRPr lang="ru-RU" sz="2000" b="0" strike="noStrike" spc="-1" dirty="0">
              <a:solidFill>
                <a:srgbClr val="404040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ru-RU" sz="2000" b="0" strike="noStrike" spc="-1" dirty="0">
                <a:solidFill>
                  <a:srgbClr val="FFFFFF"/>
                </a:solidFill>
                <a:latin typeface="Century Gothic"/>
              </a:rPr>
              <a:t>Если нажать клавишу </a:t>
            </a:r>
            <a:r>
              <a:rPr lang="ru-RU" sz="2000" b="1" strike="noStrike" spc="-1" dirty="0">
                <a:solidFill>
                  <a:srgbClr val="FFFFFF"/>
                </a:solidFill>
                <a:latin typeface="Century Gothic"/>
              </a:rPr>
              <a:t>SHIFT</a:t>
            </a:r>
            <a:r>
              <a:rPr lang="ru-RU" sz="2000" b="0" strike="noStrike" spc="-1" dirty="0">
                <a:solidFill>
                  <a:srgbClr val="FFFFFF"/>
                </a:solidFill>
                <a:latin typeface="Century Gothic"/>
              </a:rPr>
              <a:t> и клавишу с буквой то получится заглавная буква. </a:t>
            </a:r>
            <a:endParaRPr lang="ru-RU" sz="2000" b="0" strike="noStrike" spc="-1" dirty="0">
              <a:solidFill>
                <a:srgbClr val="404040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ru-RU" sz="2000" b="0" strike="noStrike" spc="-1" dirty="0">
                <a:solidFill>
                  <a:srgbClr val="FFFFFF"/>
                </a:solidFill>
                <a:latin typeface="Century Gothic"/>
              </a:rPr>
              <a:t>Если нажать одновременно клавишу SHIFT и клавишу на которой два символа, то отобразится верхний </a:t>
            </a:r>
            <a:r>
              <a:rPr lang="ru-RU" sz="2000" b="0" strike="noStrike" spc="-1" dirty="0" smtClean="0">
                <a:solidFill>
                  <a:srgbClr val="FFFFFF"/>
                </a:solidFill>
                <a:latin typeface="Century Gothic"/>
              </a:rPr>
              <a:t>символ</a:t>
            </a:r>
            <a:endParaRPr lang="ru-RU" sz="2000" b="0" strike="noStrike" spc="-1" dirty="0">
              <a:solidFill>
                <a:srgbClr val="404040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ru-RU" sz="2000" b="0" strike="noStrike" spc="-1" dirty="0">
              <a:solidFill>
                <a:srgbClr val="404040"/>
              </a:solidFill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Shape 1"/>
          <p:cNvSpPr txBox="1"/>
          <p:nvPr/>
        </p:nvSpPr>
        <p:spPr>
          <a:xfrm>
            <a:off x="315268" y="3290196"/>
            <a:ext cx="4824720" cy="13230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ru-RU" sz="1800" b="1" strike="noStrike" spc="-1" dirty="0">
                <a:solidFill>
                  <a:srgbClr val="EBEBEB"/>
                </a:solidFill>
                <a:latin typeface="Roboto"/>
              </a:rPr>
              <a:t>СТРЕЛКИ</a:t>
            </a:r>
            <a:r>
              <a:rPr lang="ru-RU" sz="1800" b="0" strike="noStrike" spc="-1" dirty="0">
                <a:solidFill>
                  <a:srgbClr val="EBEBEB"/>
                </a:solidFill>
                <a:latin typeface="Roboto"/>
              </a:rPr>
              <a:t> служат для того, чтобы переместить курсор во время работы над текстом в нужном направлении(вверх, вниз, вправо или влево)</a:t>
            </a:r>
            <a:endParaRPr lang="ru-RU" sz="1800" b="0" strike="noStrike" spc="-1" dirty="0">
              <a:solidFill>
                <a:srgbClr val="404040"/>
              </a:solidFill>
              <a:latin typeface="Century Gothic"/>
            </a:endParaRPr>
          </a:p>
        </p:txBody>
      </p:sp>
      <p:pic>
        <p:nvPicPr>
          <p:cNvPr id="260" name="Объект 6"/>
          <p:cNvPicPr/>
          <p:nvPr/>
        </p:nvPicPr>
        <p:blipFill>
          <a:blip r:embed="rId2"/>
          <a:stretch/>
        </p:blipFill>
        <p:spPr>
          <a:xfrm>
            <a:off x="713893" y="1084116"/>
            <a:ext cx="3228480" cy="2206080"/>
          </a:xfrm>
          <a:prstGeom prst="rect">
            <a:avLst/>
          </a:prstGeom>
          <a:ln>
            <a:noFill/>
          </a:ln>
        </p:spPr>
      </p:pic>
      <p:sp>
        <p:nvSpPr>
          <p:cNvPr id="261" name="TextShape 2"/>
          <p:cNvSpPr txBox="1"/>
          <p:nvPr/>
        </p:nvSpPr>
        <p:spPr>
          <a:xfrm>
            <a:off x="6773646" y="2187156"/>
            <a:ext cx="4824720" cy="98496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ru-RU" sz="1800" b="0" strike="noStrike" spc="-1" dirty="0">
                <a:solidFill>
                  <a:srgbClr val="EBEBEB"/>
                </a:solidFill>
                <a:latin typeface="Roboto"/>
              </a:rPr>
              <a:t>Клавиша </a:t>
            </a:r>
            <a:r>
              <a:rPr lang="ru-RU" sz="1800" b="1" strike="noStrike" spc="-1" dirty="0">
                <a:solidFill>
                  <a:srgbClr val="EBEBEB"/>
                </a:solidFill>
                <a:latin typeface="Roboto"/>
              </a:rPr>
              <a:t>ПРОБЕЛ</a:t>
            </a:r>
            <a:r>
              <a:rPr lang="ru-RU" sz="1800" b="0" strike="noStrike" spc="-1" dirty="0">
                <a:solidFill>
                  <a:srgbClr val="EBEBEB"/>
                </a:solidFill>
                <a:latin typeface="Roboto"/>
              </a:rPr>
              <a:t> предназначена для того, чтобы разделять слова пустым местом между собой в тексте</a:t>
            </a:r>
            <a:endParaRPr lang="ru-RU" sz="1800" b="0" strike="noStrike" spc="-1" dirty="0">
              <a:solidFill>
                <a:srgbClr val="404040"/>
              </a:solidFill>
              <a:latin typeface="Century Gothic"/>
            </a:endParaRPr>
          </a:p>
        </p:txBody>
      </p:sp>
      <p:pic>
        <p:nvPicPr>
          <p:cNvPr id="262" name="Объект 7"/>
          <p:cNvPicPr/>
          <p:nvPr/>
        </p:nvPicPr>
        <p:blipFill>
          <a:blip r:embed="rId3"/>
          <a:stretch/>
        </p:blipFill>
        <p:spPr>
          <a:xfrm>
            <a:off x="6607646" y="1368729"/>
            <a:ext cx="4091400" cy="640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extShape 1"/>
          <p:cNvSpPr txBox="1"/>
          <p:nvPr/>
        </p:nvSpPr>
        <p:spPr>
          <a:xfrm>
            <a:off x="389569" y="4532648"/>
            <a:ext cx="4824720" cy="11401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ru-RU" sz="1800" b="0" strike="noStrike" spc="-1" dirty="0">
                <a:solidFill>
                  <a:srgbClr val="FFFFFF"/>
                </a:solidFill>
                <a:latin typeface="Roboto"/>
              </a:rPr>
              <a:t>Клавиша </a:t>
            </a:r>
            <a:r>
              <a:rPr lang="ru-RU" sz="1800" b="1" strike="noStrike" spc="-1" dirty="0">
                <a:solidFill>
                  <a:srgbClr val="FFFFFF"/>
                </a:solidFill>
                <a:latin typeface="Roboto"/>
              </a:rPr>
              <a:t>ALT</a:t>
            </a:r>
            <a:r>
              <a:rPr lang="ru-RU" sz="1800" b="0" strike="noStrike" spc="-1" dirty="0">
                <a:solidFill>
                  <a:srgbClr val="FFFFFF"/>
                </a:solidFill>
                <a:latin typeface="Roboto"/>
              </a:rPr>
              <a:t> (альт) – это вспомогательная(“горячая”) клавиша. ЕЕ нажатие в сочетании с другими клавишами дает компьютеру различные команды</a:t>
            </a:r>
            <a:endParaRPr lang="ru-RU" sz="1800" b="0" strike="noStrike" spc="-1" dirty="0">
              <a:solidFill>
                <a:srgbClr val="404040"/>
              </a:solidFill>
              <a:latin typeface="Century Gothic"/>
            </a:endParaRPr>
          </a:p>
        </p:txBody>
      </p:sp>
      <p:pic>
        <p:nvPicPr>
          <p:cNvPr id="264" name="Объект 6"/>
          <p:cNvPicPr/>
          <p:nvPr/>
        </p:nvPicPr>
        <p:blipFill>
          <a:blip r:embed="rId2"/>
          <a:stretch/>
        </p:blipFill>
        <p:spPr>
          <a:xfrm>
            <a:off x="889920" y="2161328"/>
            <a:ext cx="2857320" cy="2371320"/>
          </a:xfrm>
          <a:prstGeom prst="rect">
            <a:avLst/>
          </a:prstGeom>
          <a:ln>
            <a:noFill/>
          </a:ln>
        </p:spPr>
      </p:pic>
      <p:sp>
        <p:nvSpPr>
          <p:cNvPr id="265" name="TextShape 2"/>
          <p:cNvSpPr txBox="1"/>
          <p:nvPr/>
        </p:nvSpPr>
        <p:spPr>
          <a:xfrm>
            <a:off x="6620748" y="2712725"/>
            <a:ext cx="4824720" cy="14972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ru-RU" sz="1800" b="0" strike="noStrike" spc="-1" dirty="0">
                <a:solidFill>
                  <a:srgbClr val="FFFFFF"/>
                </a:solidFill>
                <a:latin typeface="Century Gothic"/>
              </a:rPr>
              <a:t>А, </a:t>
            </a:r>
            <a:r>
              <a:rPr lang="ru-RU" sz="1800" b="0" strike="noStrike" spc="-1" dirty="0">
                <a:solidFill>
                  <a:srgbClr val="FFFFFF"/>
                </a:solidFill>
                <a:latin typeface="Roboto"/>
              </a:rPr>
              <a:t>если нажать клавишу </a:t>
            </a:r>
            <a:r>
              <a:rPr lang="ru-RU" sz="1800" b="1" strike="noStrike" spc="-1" dirty="0">
                <a:solidFill>
                  <a:srgbClr val="FFFFFF"/>
                </a:solidFill>
                <a:latin typeface="Roboto"/>
              </a:rPr>
              <a:t>CAPS LOCK    </a:t>
            </a:r>
            <a:r>
              <a:rPr lang="ru-RU" sz="1800" b="0" strike="noStrike" spc="-1" dirty="0">
                <a:solidFill>
                  <a:srgbClr val="FFFFFF"/>
                </a:solidFill>
                <a:latin typeface="Roboto"/>
              </a:rPr>
              <a:t>(</a:t>
            </a:r>
            <a:r>
              <a:rPr lang="ru-RU" sz="1800" b="0" strike="noStrike" spc="-1" dirty="0" err="1">
                <a:solidFill>
                  <a:srgbClr val="FFFFFF"/>
                </a:solidFill>
                <a:latin typeface="Roboto"/>
              </a:rPr>
              <a:t>капс</a:t>
            </a:r>
            <a:r>
              <a:rPr lang="ru-RU" sz="1800" b="0" strike="noStrike" spc="-1" dirty="0">
                <a:solidFill>
                  <a:srgbClr val="FFFFFF"/>
                </a:solidFill>
                <a:latin typeface="Roboto"/>
              </a:rPr>
              <a:t> </a:t>
            </a:r>
            <a:r>
              <a:rPr lang="ru-RU" sz="1800" b="0" strike="noStrike" spc="-1" dirty="0" err="1">
                <a:solidFill>
                  <a:srgbClr val="FFFFFF"/>
                </a:solidFill>
                <a:latin typeface="Roboto"/>
              </a:rPr>
              <a:t>лок</a:t>
            </a:r>
            <a:r>
              <a:rPr lang="ru-RU" sz="1800" b="0" strike="noStrike" spc="-1" dirty="0">
                <a:solidFill>
                  <a:srgbClr val="FFFFFF"/>
                </a:solidFill>
                <a:latin typeface="Roboto"/>
              </a:rPr>
              <a:t>), то все буквы при наборе текста будут заглавными. При это будет светиться лампочка в правом верхнем углу клавиатуры.</a:t>
            </a:r>
            <a:endParaRPr lang="ru-RU" sz="1800" b="0" strike="noStrike" spc="-1" dirty="0">
              <a:solidFill>
                <a:srgbClr val="404040"/>
              </a:solidFill>
              <a:latin typeface="Century Gothic"/>
            </a:endParaRPr>
          </a:p>
        </p:txBody>
      </p:sp>
      <p:pic>
        <p:nvPicPr>
          <p:cNvPr id="266" name="Объект 7"/>
          <p:cNvPicPr/>
          <p:nvPr/>
        </p:nvPicPr>
        <p:blipFill>
          <a:blip r:embed="rId3"/>
          <a:stretch/>
        </p:blipFill>
        <p:spPr>
          <a:xfrm>
            <a:off x="6915863" y="603681"/>
            <a:ext cx="3701831" cy="210904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extShape 1"/>
          <p:cNvSpPr txBox="1"/>
          <p:nvPr/>
        </p:nvSpPr>
        <p:spPr>
          <a:xfrm>
            <a:off x="1481266" y="884555"/>
            <a:ext cx="10041948" cy="9050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spc="-1" dirty="0">
                <a:solidFill>
                  <a:srgbClr val="000000"/>
                </a:solidFill>
                <a:latin typeface="Roboto"/>
              </a:rPr>
              <a:t>                       </a:t>
            </a:r>
            <a:r>
              <a:rPr lang="ru-RU" sz="3600" b="1" strike="noStrike" spc="-1" dirty="0">
                <a:solidFill>
                  <a:srgbClr val="FFFFFF"/>
                </a:solidFill>
              </a:rPr>
              <a:t>BACKSPACE</a:t>
            </a:r>
            <a:r>
              <a:rPr dirty="0"/>
              <a:t/>
            </a:r>
            <a:br>
              <a:rPr dirty="0"/>
            </a:br>
            <a:r>
              <a:rPr lang="ru-RU" sz="3600" b="1" strike="noStrike" spc="-1" dirty="0">
                <a:solidFill>
                  <a:srgbClr val="FFFFFF"/>
                </a:solidFill>
              </a:rPr>
              <a:t>      </a:t>
            </a:r>
            <a:r>
              <a:rPr lang="ru-RU" sz="3600" b="1" strike="noStrike" spc="-1" dirty="0" smtClean="0">
                <a:solidFill>
                  <a:srgbClr val="FFFFFF"/>
                </a:solidFill>
              </a:rPr>
              <a:t>                      DELETE</a:t>
            </a:r>
            <a:r>
              <a:rPr dirty="0"/>
              <a:t/>
            </a:r>
            <a:br>
              <a:rPr dirty="0"/>
            </a:br>
            <a:r>
              <a:rPr lang="ru-RU" sz="3600" b="1" strike="noStrike" spc="-1" dirty="0">
                <a:solidFill>
                  <a:srgbClr val="FFFFFF"/>
                </a:solidFill>
              </a:rPr>
              <a:t>                         </a:t>
            </a:r>
            <a:r>
              <a:rPr lang="ru-RU" sz="3600" b="1" strike="noStrike" spc="-1" dirty="0" smtClean="0">
                <a:solidFill>
                  <a:srgbClr val="FFFFFF"/>
                </a:solidFill>
              </a:rPr>
              <a:t>WINDOWS</a:t>
            </a:r>
            <a:r>
              <a:rPr lang="ru-RU" sz="3600" b="1" strike="noStrike" spc="-1" dirty="0" smtClean="0">
                <a:solidFill>
                  <a:srgbClr val="000000"/>
                </a:solidFill>
              </a:rPr>
              <a:t> </a:t>
            </a:r>
            <a:endParaRPr lang="ru-RU" sz="3600" b="0" strike="noStrike" spc="-1" dirty="0">
              <a:solidFill>
                <a:srgbClr val="000000"/>
              </a:solidFill>
            </a:endParaRPr>
          </a:p>
        </p:txBody>
      </p:sp>
      <p:sp>
        <p:nvSpPr>
          <p:cNvPr id="268" name="TextShape 2"/>
          <p:cNvSpPr txBox="1"/>
          <p:nvPr/>
        </p:nvSpPr>
        <p:spPr>
          <a:xfrm>
            <a:off x="261324" y="3906720"/>
            <a:ext cx="3049920" cy="5760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ru-RU" sz="1800" b="0" strike="noStrike" spc="-1" dirty="0">
                <a:solidFill>
                  <a:srgbClr val="000000"/>
                </a:solidFill>
                <a:latin typeface="Roboto"/>
              </a:rPr>
              <a:t>При нажатии на клавишу </a:t>
            </a:r>
            <a:r>
              <a:rPr lang="ru-RU" sz="1800" b="1" strike="noStrike" spc="-1" dirty="0">
                <a:solidFill>
                  <a:srgbClr val="000000"/>
                </a:solidFill>
                <a:latin typeface="Roboto"/>
              </a:rPr>
              <a:t>BACKSPACE       </a:t>
            </a:r>
            <a:r>
              <a:rPr lang="ru-RU" sz="1800" b="0" strike="noStrike" spc="-1" dirty="0">
                <a:solidFill>
                  <a:srgbClr val="000000"/>
                </a:solidFill>
                <a:latin typeface="Roboto"/>
              </a:rPr>
              <a:t>(</a:t>
            </a:r>
            <a:r>
              <a:rPr lang="ru-RU" sz="1800" b="0" strike="noStrike" spc="-1" dirty="0" err="1">
                <a:solidFill>
                  <a:srgbClr val="000000"/>
                </a:solidFill>
                <a:latin typeface="Roboto"/>
              </a:rPr>
              <a:t>бэкспэйс</a:t>
            </a:r>
            <a:r>
              <a:rPr lang="ru-RU" sz="1800" b="0" strike="noStrike" spc="-1" dirty="0">
                <a:solidFill>
                  <a:srgbClr val="000000"/>
                </a:solidFill>
                <a:latin typeface="Roboto"/>
              </a:rPr>
              <a:t>) стираются символы, набранные в тексте справа от курсора</a:t>
            </a:r>
            <a:endParaRPr lang="ru-RU" sz="1800" b="0" strike="noStrike" spc="-1" dirty="0">
              <a:solidFill>
                <a:srgbClr val="404040"/>
              </a:solidFill>
              <a:latin typeface="Century Gothic"/>
            </a:endParaRPr>
          </a:p>
        </p:txBody>
      </p:sp>
      <p:pic>
        <p:nvPicPr>
          <p:cNvPr id="269" name="Рисунок 12"/>
          <p:cNvPicPr/>
          <p:nvPr/>
        </p:nvPicPr>
        <p:blipFill>
          <a:blip r:embed="rId2"/>
          <a:srcRect l="5505" r="5505"/>
          <a:stretch/>
        </p:blipFill>
        <p:spPr>
          <a:xfrm>
            <a:off x="261324" y="1429937"/>
            <a:ext cx="2691000" cy="1591200"/>
          </a:xfrm>
          <a:prstGeom prst="rect">
            <a:avLst/>
          </a:prstGeom>
          <a:ln>
            <a:noFill/>
          </a:ln>
          <a:effectLst>
            <a:outerShdw blurRad="50800" dist="50760" dir="54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0" name="TextShape 3"/>
          <p:cNvSpPr txBox="1"/>
          <p:nvPr/>
        </p:nvSpPr>
        <p:spPr>
          <a:xfrm>
            <a:off x="4392000" y="5328000"/>
            <a:ext cx="3600000" cy="5760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ru-RU" sz="1800" b="0" strike="noStrike" spc="-1" dirty="0">
                <a:solidFill>
                  <a:srgbClr val="000000"/>
                </a:solidFill>
                <a:latin typeface="Roboto"/>
              </a:rPr>
              <a:t>При нажатии клавиши </a:t>
            </a:r>
            <a:r>
              <a:rPr lang="ru-RU" sz="1800" b="1" strike="noStrike" spc="-1" dirty="0">
                <a:solidFill>
                  <a:srgbClr val="000000"/>
                </a:solidFill>
                <a:latin typeface="Roboto"/>
              </a:rPr>
              <a:t>DELETE</a:t>
            </a:r>
            <a:r>
              <a:rPr lang="ru-RU" sz="1800" b="0" strike="noStrike" spc="-1" dirty="0">
                <a:solidFill>
                  <a:srgbClr val="000000"/>
                </a:solidFill>
                <a:latin typeface="Roboto"/>
              </a:rPr>
              <a:t> (делит) стираются символы, набранные в тексте слева от курсора</a:t>
            </a:r>
            <a:endParaRPr lang="ru-RU" sz="1800" b="0" strike="noStrike" spc="-1" dirty="0">
              <a:solidFill>
                <a:srgbClr val="404040"/>
              </a:solidFill>
              <a:latin typeface="Century Gothic"/>
            </a:endParaRPr>
          </a:p>
        </p:txBody>
      </p:sp>
      <p:pic>
        <p:nvPicPr>
          <p:cNvPr id="271" name="Рисунок 13"/>
          <p:cNvPicPr/>
          <p:nvPr/>
        </p:nvPicPr>
        <p:blipFill>
          <a:blip r:embed="rId3"/>
          <a:srcRect t="21403" b="21403"/>
          <a:stretch/>
        </p:blipFill>
        <p:spPr>
          <a:xfrm>
            <a:off x="4256550" y="2603520"/>
            <a:ext cx="2691000" cy="1591200"/>
          </a:xfrm>
          <a:prstGeom prst="rect">
            <a:avLst/>
          </a:prstGeom>
          <a:ln>
            <a:noFill/>
          </a:ln>
          <a:effectLst>
            <a:outerShdw blurRad="50800" dist="50760" dir="54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2" name="TextShape 4"/>
          <p:cNvSpPr txBox="1"/>
          <p:nvPr/>
        </p:nvSpPr>
        <p:spPr>
          <a:xfrm>
            <a:off x="8552897" y="3021137"/>
            <a:ext cx="3050640" cy="13150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ru-RU" sz="1800" b="0" strike="noStrike" spc="-1" dirty="0">
                <a:solidFill>
                  <a:srgbClr val="000000"/>
                </a:solidFill>
                <a:latin typeface="Century Gothic"/>
              </a:rPr>
              <a:t>Клавиша </a:t>
            </a:r>
            <a:r>
              <a:rPr lang="ru-RU" sz="1800" b="1" strike="noStrike" spc="-1" dirty="0">
                <a:solidFill>
                  <a:srgbClr val="000000"/>
                </a:solidFill>
                <a:latin typeface="Century Gothic"/>
              </a:rPr>
              <a:t>WINDOWS </a:t>
            </a:r>
            <a:r>
              <a:rPr lang="ru-RU" sz="1800" b="0" strike="noStrike" spc="-1" dirty="0">
                <a:solidFill>
                  <a:srgbClr val="000000"/>
                </a:solidFill>
                <a:latin typeface="Century Gothic"/>
              </a:rPr>
              <a:t>позволяет открыть меню </a:t>
            </a:r>
            <a:r>
              <a:rPr lang="ru-RU" sz="1800" b="1" strike="noStrike" spc="-1" dirty="0">
                <a:solidFill>
                  <a:srgbClr val="000000"/>
                </a:solidFill>
                <a:latin typeface="Century Gothic"/>
              </a:rPr>
              <a:t>ПУСК, </a:t>
            </a:r>
            <a:r>
              <a:rPr lang="ru-RU" sz="1800" b="0" strike="noStrike" spc="-1" dirty="0">
                <a:solidFill>
                  <a:srgbClr val="000000"/>
                </a:solidFill>
                <a:latin typeface="Century Gothic"/>
              </a:rPr>
              <a:t>не используя </a:t>
            </a:r>
            <a:r>
              <a:rPr lang="ru-RU" sz="1800" b="0" strike="noStrike" spc="-1" dirty="0" smtClean="0">
                <a:solidFill>
                  <a:srgbClr val="000000"/>
                </a:solidFill>
                <a:latin typeface="Century Gothic"/>
              </a:rPr>
              <a:t>      мышку</a:t>
            </a:r>
            <a:r>
              <a:rPr lang="ru-RU" sz="1800" b="0" strike="noStrike" spc="-1" dirty="0">
                <a:solidFill>
                  <a:srgbClr val="000000"/>
                </a:solidFill>
                <a:latin typeface="Century Gothic"/>
              </a:rPr>
              <a:t>.</a:t>
            </a:r>
            <a:endParaRPr lang="ru-RU" sz="1800" b="0" strike="noStrike" spc="-1" dirty="0">
              <a:solidFill>
                <a:srgbClr val="404040"/>
              </a:solidFill>
              <a:latin typeface="Century Gothic"/>
            </a:endParaRPr>
          </a:p>
        </p:txBody>
      </p:sp>
      <p:pic>
        <p:nvPicPr>
          <p:cNvPr id="273" name="Рисунок 14"/>
          <p:cNvPicPr/>
          <p:nvPr/>
        </p:nvPicPr>
        <p:blipFill>
          <a:blip r:embed="rId4"/>
          <a:srcRect t="14063" b="14063"/>
          <a:stretch/>
        </p:blipFill>
        <p:spPr>
          <a:xfrm>
            <a:off x="8666702" y="1429937"/>
            <a:ext cx="2691000" cy="1591200"/>
          </a:xfrm>
          <a:prstGeom prst="rect">
            <a:avLst/>
          </a:prstGeom>
          <a:ln>
            <a:noFill/>
          </a:ln>
          <a:effectLst>
            <a:outerShdw blurRad="50800" dist="50760" dir="54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TextShape 1"/>
          <p:cNvSpPr txBox="1"/>
          <p:nvPr/>
        </p:nvSpPr>
        <p:spPr>
          <a:xfrm>
            <a:off x="1154880" y="1295280"/>
            <a:ext cx="2792880" cy="1599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b="0" strike="noStrike" spc="-1" dirty="0">
                <a:solidFill>
                  <a:srgbClr val="EBEBEB"/>
                </a:solidFill>
                <a:latin typeface="Century Gothic"/>
              </a:rPr>
              <a:t>       Мышка</a:t>
            </a:r>
            <a:r>
              <a:rPr dirty="0"/>
              <a:t/>
            </a:r>
            <a:br>
              <a:rPr dirty="0"/>
            </a:br>
            <a:endParaRPr lang="ru-RU" sz="4000" b="0" strike="noStrike" spc="-1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275" name="Объект 4"/>
          <p:cNvPicPr/>
          <p:nvPr/>
        </p:nvPicPr>
        <p:blipFill>
          <a:blip r:embed="rId2"/>
          <a:stretch/>
        </p:blipFill>
        <p:spPr>
          <a:xfrm>
            <a:off x="5608925" y="1174516"/>
            <a:ext cx="4722120" cy="3084840"/>
          </a:xfrm>
          <a:prstGeom prst="rect">
            <a:avLst/>
          </a:prstGeom>
          <a:ln>
            <a:noFill/>
          </a:ln>
        </p:spPr>
      </p:pic>
      <p:sp>
        <p:nvSpPr>
          <p:cNvPr id="276" name="TextShape 2"/>
          <p:cNvSpPr txBox="1"/>
          <p:nvPr/>
        </p:nvSpPr>
        <p:spPr>
          <a:xfrm>
            <a:off x="549000" y="2571480"/>
            <a:ext cx="4351680" cy="30060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endParaRPr lang="ru-RU" sz="1800" b="0" strike="noStrike" spc="-1">
              <a:solidFill>
                <a:srgbClr val="404040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ru-RU" sz="2000" b="0" strike="noStrike" spc="-1">
                <a:solidFill>
                  <a:srgbClr val="FFFFFF"/>
                </a:solidFill>
                <a:latin typeface="Century Gothic"/>
              </a:rPr>
              <a:t>При помощи мышки вы можете перемещать по экрану монитора курсор, сворачивать, разворачивать и закрывать окна, переходить от одной программы к другой и многое другое</a:t>
            </a:r>
            <a:endParaRPr lang="ru-RU" sz="2000" b="0" strike="noStrike" spc="-1">
              <a:solidFill>
                <a:srgbClr val="404040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ru-RU" sz="2000" b="0" strike="noStrike" spc="-1">
              <a:solidFill>
                <a:srgbClr val="404040"/>
              </a:solidFill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2_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3_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4.xml><?xml version="1.0" encoding="utf-8"?>
<a:theme xmlns:a="http://schemas.openxmlformats.org/drawingml/2006/main" name="1_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115</TotalTime>
  <Words>103</Words>
  <Application>Microsoft Office PowerPoint</Application>
  <PresentationFormat>Широкоэкранный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7</vt:i4>
      </vt:variant>
    </vt:vector>
  </HeadingPairs>
  <TitlesOfParts>
    <vt:vector size="17" baseType="lpstr">
      <vt:lpstr>Artifakt Element Book</vt:lpstr>
      <vt:lpstr>Century Gothic</vt:lpstr>
      <vt:lpstr>Comic Sans MS</vt:lpstr>
      <vt:lpstr>Roboto</vt:lpstr>
      <vt:lpstr>Times New Roman</vt:lpstr>
      <vt:lpstr>Wingdings 3</vt:lpstr>
      <vt:lpstr>Сектор</vt:lpstr>
      <vt:lpstr>2_Сектор</vt:lpstr>
      <vt:lpstr>3_Сектор</vt:lpstr>
      <vt:lpstr>1_Сектор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Клавиатура</dc:title>
  <dc:subject/>
  <dc:creator>Хчо</dc:creator>
  <dc:description/>
  <cp:lastModifiedBy>Хчо</cp:lastModifiedBy>
  <cp:revision>29</cp:revision>
  <dcterms:created xsi:type="dcterms:W3CDTF">2021-07-21T12:35:10Z</dcterms:created>
  <dcterms:modified xsi:type="dcterms:W3CDTF">2024-01-06T18:15:57Z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SPecialiST RePack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Широкоэкранный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8</vt:i4>
  </property>
</Properties>
</file>