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2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5" r:id="rId14"/>
    <p:sldId id="270" r:id="rId15"/>
    <p:sldId id="271" r:id="rId16"/>
    <p:sldId id="272" r:id="rId17"/>
    <p:sldId id="273" r:id="rId18"/>
    <p:sldId id="274" r:id="rId19"/>
    <p:sldId id="276" r:id="rId20"/>
    <p:sldId id="277" r:id="rId21"/>
    <p:sldId id="278" r:id="rId22"/>
    <p:sldId id="279" r:id="rId23"/>
    <p:sldId id="280" r:id="rId24"/>
    <p:sldId id="284" r:id="rId25"/>
    <p:sldId id="281" r:id="rId26"/>
    <p:sldId id="282" r:id="rId27"/>
    <p:sldId id="283" r:id="rId28"/>
    <p:sldId id="285" r:id="rId29"/>
    <p:sldId id="286" r:id="rId3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B5E18-8049-4A44-8D52-B61E084889CC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809E0-45DA-4076-84F1-BA7FDCFC5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291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B5E18-8049-4A44-8D52-B61E084889CC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809E0-45DA-4076-84F1-BA7FDCFC5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746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B5E18-8049-4A44-8D52-B61E084889CC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809E0-45DA-4076-84F1-BA7FDCFC5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105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B5E18-8049-4A44-8D52-B61E084889CC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809E0-45DA-4076-84F1-BA7FDCFC5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971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B5E18-8049-4A44-8D52-B61E084889CC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809E0-45DA-4076-84F1-BA7FDCFC5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751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B5E18-8049-4A44-8D52-B61E084889CC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809E0-45DA-4076-84F1-BA7FDCFC5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288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B5E18-8049-4A44-8D52-B61E084889CC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809E0-45DA-4076-84F1-BA7FDCFC5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35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B5E18-8049-4A44-8D52-B61E084889CC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809E0-45DA-4076-84F1-BA7FDCFC5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400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B5E18-8049-4A44-8D52-B61E084889CC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809E0-45DA-4076-84F1-BA7FDCFC5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586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B5E18-8049-4A44-8D52-B61E084889CC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809E0-45DA-4076-84F1-BA7FDCFC5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290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B5E18-8049-4A44-8D52-B61E084889CC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809E0-45DA-4076-84F1-BA7FDCFC5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4025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B5E18-8049-4A44-8D52-B61E084889CC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809E0-45DA-4076-84F1-BA7FDCFC5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433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9151" y="110169"/>
            <a:ext cx="11931267" cy="6632154"/>
          </a:xfrm>
        </p:spPr>
        <p:txBody>
          <a:bodyPr/>
          <a:lstStyle/>
          <a:p>
            <a:pPr algn="ctr"/>
            <a:r>
              <a:rPr lang="ru-RU" b="1" dirty="0" smtClean="0"/>
              <a:t>Восстановление и развитие народного хозяйства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066929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Определение приоритетов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02527" y="1825625"/>
            <a:ext cx="6973676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sz="3200" b="1" dirty="0" smtClean="0"/>
              <a:t>Сталинское руководство страны сформулировало в 1945 году перед народом ближайшую цель и исторически недалёкую перспективу: восстановление народного хозяйства и построение коммунизма – общество благоденствия и процветания, где каждый будет получать по потребностям.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6188717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Определение приоритетов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5188027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Верховный Совет одобрил план Четвёртой пятилетки в марте 1946 года. Предусматривалось увеличение промышленной продукции по сравнению с довоенной на 48%, сельскохозяйственной на23%. </a:t>
            </a:r>
            <a:endParaRPr lang="ru-RU" b="1" dirty="0"/>
          </a:p>
        </p:txBody>
      </p:sp>
      <p:pic>
        <p:nvPicPr>
          <p:cNvPr id="6146" name="Picture 2" descr="https://avatars.mds.yandex.net/i?id=bf27e703b9e84ca7a14a262372fd073338e864af-10102345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083" y="1825625"/>
            <a:ext cx="416242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10081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Промышленность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5922" y="1825625"/>
            <a:ext cx="954060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/>
              <a:t>В 1945 году объём промышленного производства в СССР на 8% превысил показатели 1940 года, но при этом свыше половины его приходилось на военную продукцию. Демилитаризация экономики – конверсия – в основном была завершена к концу 1946 году. Одновременно с сокращением выпуска боевой техники огромные средства вкладывались в модернизацию </a:t>
            </a:r>
            <a:r>
              <a:rPr lang="ru-RU" sz="3200" b="1" dirty="0" err="1" smtClean="0"/>
              <a:t>военно</a:t>
            </a:r>
            <a:r>
              <a:rPr lang="ru-RU" sz="3200" b="1" dirty="0" smtClean="0"/>
              <a:t> - промышленного комплекса, в разработку новых видов оружия.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41096338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Промышленность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478040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/>
              <a:t>После массовой демобилизации армии – с 11,4 млн. человек в мае 1945 года до 2,9 млн. человек в 1948 году. В начале 50 – х годов численность армии вновь увеличивается до         6 млн. человек.</a:t>
            </a:r>
            <a:endParaRPr lang="ru-RU" sz="3200" b="1" dirty="0"/>
          </a:p>
        </p:txBody>
      </p:sp>
      <p:pic>
        <p:nvPicPr>
          <p:cNvPr id="8194" name="Picture 2" descr="https://avatars.mds.yandex.net/i?id=f898e3b499e33878c665b9e0687fef1562acebac-10639796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8572" y="2016087"/>
            <a:ext cx="3380840" cy="3509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92994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Промышленность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4681251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Другой областью вложений капиталов была тяжелая промышленность.                                  За короткий срок восстанавливаются разрушенные электростанции, шахты, металлургические,  машиностроительные заводы м возникают новые.</a:t>
            </a:r>
            <a:endParaRPr lang="ru-RU" b="1" dirty="0"/>
          </a:p>
        </p:txBody>
      </p:sp>
      <p:pic>
        <p:nvPicPr>
          <p:cNvPr id="7170" name="Picture 2" descr="https://avatars.mds.yandex.net/i?id=21e56f2a15c9834cb603d5374924a80cf76b9b09-9847625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9429" y="2443258"/>
            <a:ext cx="45720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08000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21186"/>
            <a:ext cx="10515600" cy="1200838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Промышленность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3378" y="1663548"/>
            <a:ext cx="9044849" cy="49906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 smtClean="0"/>
              <a:t>Коренным образом менялась экономическая структура республик Прибалтики, Молдавии, западных областей Украины и Белоруссии, вошедших в состав СССР накануне войны. Из аграрных они превращались в индустриальные. Создавались новые отрасли промышленности: металлообрабатывающая, машиностроительная, электротехническая, сланцево – химическая. Масштабное индустриальное строительство проходило и на востоке страны в Казахстане и республиках Средней Азии.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2109631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Промышленность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971595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 smtClean="0"/>
              <a:t>Легкая и пищевая промышленность в условиях конверсии 1945 – 1946 годов, обогнавшая по темпам роста индустриальные отрасли, продолжала финансироваться по остаточному принципу и не полностью удовлетворяла запросы населения. 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1210068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Промышленность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4560065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Увеличивалась численность трудоспособного населения, занятого в промышленности, строительстве и на транспорте: присоединялись демобилизованные и подготовленная в ФЗУ и ремесленных училищах молодежь. </a:t>
            </a:r>
            <a:endParaRPr lang="ru-RU" b="1" dirty="0"/>
          </a:p>
        </p:txBody>
      </p:sp>
      <p:pic>
        <p:nvPicPr>
          <p:cNvPr id="9218" name="Picture 2" descr="https://avatars.mds.yandex.net/i?id=7aa75942ee21416eeb098accf6d79f9794909ab8-9181478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172" y="2170324"/>
            <a:ext cx="4929627" cy="3404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75500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Промышленность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5694802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Были отменены трудовые мобилизации военных лет.                                  На смену им пришел полупринудительный оргнабор, проводившийся  с 1946 года государственными органами преимущественно среди сельских жителей. Постепенно и он вытеснялся свободным наймом самими предприятиями. </a:t>
            </a:r>
            <a:endParaRPr lang="ru-RU" b="1" dirty="0"/>
          </a:p>
        </p:txBody>
      </p:sp>
      <p:pic>
        <p:nvPicPr>
          <p:cNvPr id="10242" name="Picture 2" descr="https://avatars.mds.yandex.net/i?id=2ac9f46d8744409134c659b4f7fb937842d2adec-5888296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1825" y="2118395"/>
            <a:ext cx="437197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02485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Промышленность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526514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/>
              <a:t>В годы четвёртой пятилетки было восстановлено и вновь сооружено 6200 крупных предприятий. Промышленное производство увеличилось и в 1950 году превзошло довоенные показатели                                  на 73%. </a:t>
            </a:r>
            <a:endParaRPr lang="ru-RU" sz="3200" b="1" dirty="0"/>
          </a:p>
        </p:txBody>
      </p:sp>
      <p:pic>
        <p:nvPicPr>
          <p:cNvPr id="11266" name="Picture 2" descr="https://avatars.mds.yandex.net/i?id=78ae7f7c98e02aa4d41226db30ad711ff4f653c5-10126215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847" y="2477293"/>
            <a:ext cx="43053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3385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Определение приоритетов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40665" y="1825625"/>
            <a:ext cx="8637224" cy="4351338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В экономике на первом плане в послевоенные годы стояли три задачи:</a:t>
            </a:r>
          </a:p>
          <a:p>
            <a:pPr marL="0" indent="0">
              <a:buNone/>
            </a:pPr>
            <a:r>
              <a:rPr lang="ru-RU" b="1" dirty="0" smtClean="0"/>
              <a:t>1 Перестройка промышленности на мирный лад;</a:t>
            </a:r>
          </a:p>
          <a:p>
            <a:pPr marL="0" indent="0">
              <a:buNone/>
            </a:pPr>
            <a:r>
              <a:rPr lang="ru-RU" b="1" dirty="0" smtClean="0"/>
              <a:t>2 Возрождение разрушенного в годы войны (к этому времени промышленный потенциал в районах, подвергшихся оккупации был восстановлен на треть);</a:t>
            </a:r>
          </a:p>
          <a:p>
            <a:pPr marL="0" indent="0">
              <a:buNone/>
            </a:pPr>
            <a:r>
              <a:rPr lang="ru-RU" b="1" dirty="0" smtClean="0"/>
              <a:t>3 Дальнейшее хозяйственное развитие страны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0945425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Промышленность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54217" y="1825625"/>
            <a:ext cx="7017744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4400" b="1" dirty="0"/>
              <a:t>Р</a:t>
            </a:r>
            <a:r>
              <a:rPr lang="ru-RU" sz="4400" b="1" dirty="0" smtClean="0"/>
              <a:t>ост промышленности основывался на высокой мобилизационной способности директивной экономики, сохранявшейся                 в условиях ещё далеко не исчерпанных возможностей экстенсивного развития.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9862283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Термины и понятия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8116" y="1825625"/>
            <a:ext cx="6786390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Экстенсивный путь развития – это </a:t>
            </a:r>
            <a:r>
              <a:rPr lang="ru-RU" b="1" dirty="0">
                <a:solidFill>
                  <a:srgbClr val="FF0000"/>
                </a:solidFill>
              </a:rPr>
              <a:t>способ увеличения объемов производства за счет количественных факторов экономического роста: дополнительного привлечения рабочей силы, расширения посевных площадей, увеличения добычи сырья, строительства новых объектов.</a:t>
            </a:r>
          </a:p>
        </p:txBody>
      </p:sp>
    </p:spTree>
    <p:extLst>
      <p:ext uri="{BB962C8B-B14F-4D97-AF65-F5344CB8AC3E}">
        <p14:creationId xmlns:p14="http://schemas.microsoft.com/office/powerpoint/2010/main" val="21177657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65253"/>
            <a:ext cx="10515600" cy="1079653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/>
              <a:t>Промышленность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1176" y="1432193"/>
            <a:ext cx="9155017" cy="525504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b="1" dirty="0"/>
              <a:t>Рост промышленности основывался </a:t>
            </a:r>
            <a:r>
              <a:rPr lang="ru-RU" sz="4000" b="1" dirty="0" smtClean="0"/>
              <a:t>на трудовом подвижничестве народа, бесплатном труде многомиллионной армии советских заключённых узников ГУЛАГа и военнопленных, репарациях с Германии на сумму 4,3 млрд. долларов и традиционной перекачке средств из аграрного сектора экономики в промышленный.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5560747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Послевоенная деревня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4725318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Сельское хозяйство вышло       из войны крайне ослабленными. В 1945 году его валовая продукция составляла 60 % от довоенной. Остро не хватало техники. Засуха 1946 года и последовавший за ней голод подорвали силы колхозов.</a:t>
            </a:r>
            <a:endParaRPr lang="ru-RU" b="1" dirty="0"/>
          </a:p>
        </p:txBody>
      </p:sp>
      <p:pic>
        <p:nvPicPr>
          <p:cNvPr id="1026" name="Picture 2" descr="https://avatars.mds.yandex.net/i?id=c18cccd9d2ad975ff88c56ff51a3b55d66ac8d0f-9838181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172" y="2514600"/>
            <a:ext cx="4572000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69823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Послевоенная деревня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10149" y="1825624"/>
            <a:ext cx="7116898" cy="45751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dirty="0" smtClean="0"/>
              <a:t>Государство продолжало осуществлять неэквивалентный товарообмен между городом и деревней. В результате колхозы возмещали лишь малую часть собственных расходов. Почти ничего не получая из колхозной кассы, крестьяне жили за счёт личного подсобного хозяйства.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9140727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Послевоенная деревня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512192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Начиная с 1946 года приусадебные участки были обложены непомерными налогами. Все крестьянские дворы обязывались поставлять государству определённое количество продуктов питания. Резко повысились сборы с доходов сельских жителей от продажи на свободном рынке. </a:t>
            </a:r>
            <a:endParaRPr lang="ru-RU" b="1" dirty="0"/>
          </a:p>
        </p:txBody>
      </p:sp>
      <p:pic>
        <p:nvPicPr>
          <p:cNvPr id="2050" name="Picture 2" descr="https://avatars.mds.yandex.net/i?id=d69baeed7abf6d366b5d55054a8bf15a97bb9023-9242678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8578" y="2294664"/>
            <a:ext cx="44577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71943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Послевоенная деревня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825625"/>
            <a:ext cx="4813453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 smtClean="0"/>
              <a:t>В 1947 году началась кампания по укрупнению колхозов. За пять лет число их сократилось почти в три раза и достигло 94 тысячи. Эта мера имела не столько экономический, сколько политический характер. </a:t>
            </a:r>
            <a:endParaRPr lang="ru-RU" sz="3200" b="1" dirty="0"/>
          </a:p>
        </p:txBody>
      </p:sp>
      <p:pic>
        <p:nvPicPr>
          <p:cNvPr id="3074" name="Picture 2" descr="https://avatars.mds.yandex.net/i?id=95b835c388c6e46535c32db191611a7cf7dc0b37-9601511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408" y="2297935"/>
            <a:ext cx="4572000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42655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Послевоенная деревня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825625"/>
            <a:ext cx="3436345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 smtClean="0"/>
              <a:t>85% укрупнённых колхозов не имели электричества , но в каждом из них действовала собственная партийная ячейка. </a:t>
            </a:r>
            <a:endParaRPr lang="ru-RU" sz="3200" b="1" dirty="0"/>
          </a:p>
        </p:txBody>
      </p:sp>
      <p:pic>
        <p:nvPicPr>
          <p:cNvPr id="4098" name="Picture 2" descr="https://avatars.mds.yandex.net/i?id=fe15dce259b2eadfe599d87f1115f17e81726a36-9137656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7903" y="2301014"/>
            <a:ext cx="4572000" cy="3038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25279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Послевоенная деревня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/>
              <a:t>В конце 40 – х годов проведена кампания по массовому разрушению единоличных крестьянских подворий в республиках Прибалтики, Молдавии, в Западных областях Украины и Белоруссии. На них обрушилась волна насильственной коллективизации, до 900 тысяч раскулаченных были сосланы в Сибирь. Хуторские хозяйства оказались разоренными и разрушенными.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41114338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Послевоенная деревня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98284" y="1825625"/>
            <a:ext cx="7006728" cy="435133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4000" b="1" dirty="0" smtClean="0"/>
              <a:t>В начале 50 – х годов сельское хозяйство с трудом достигло довоенного уровня. Этого было недостаточно. Чтобы обеспечить продовольственное снабжение городов и армии, пришлось прибегнуть к чрезвычайным </a:t>
            </a:r>
            <a:r>
              <a:rPr lang="ru-RU" sz="4000" b="1" dirty="0" err="1" smtClean="0"/>
              <a:t>госрезервам</a:t>
            </a:r>
            <a:r>
              <a:rPr lang="ru-RU" sz="4000" b="1" dirty="0" smtClean="0"/>
              <a:t>. 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975749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Определение приоритетов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311685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/>
              <a:t>В правящих кругах СССР        не было единства по вопросу о дальнейшем хозяйственном развитии.</a:t>
            </a:r>
            <a:endParaRPr lang="ru-RU" sz="3600" b="1" dirty="0"/>
          </a:p>
        </p:txBody>
      </p:sp>
      <p:pic>
        <p:nvPicPr>
          <p:cNvPr id="1026" name="Picture 2" descr="https://avatars.mds.yandex.net/i?id=aa3d36388c1f616aaf8d52296e72a4a6b602f1e7-10216605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726" y="1825626"/>
            <a:ext cx="6863508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4591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76271"/>
            <a:ext cx="10515600" cy="1035584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Определение приоритетов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202" y="1520328"/>
            <a:ext cx="11887200" cy="155337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Андрей Александрович Жданов</a:t>
            </a:r>
          </a:p>
          <a:p>
            <a:pPr marL="0" indent="0" algn="ctr">
              <a:buNone/>
            </a:pPr>
            <a:r>
              <a:rPr lang="ru-RU" dirty="0" smtClean="0"/>
              <a:t> </a:t>
            </a:r>
          </a:p>
          <a:p>
            <a:pPr marL="0" indent="0" algn="r">
              <a:buNone/>
            </a:pPr>
            <a:r>
              <a:rPr lang="ru-RU" dirty="0" smtClean="0"/>
              <a:t>Николай Алексеевич Вознесенский</a:t>
            </a:r>
            <a:endParaRPr lang="ru-RU" dirty="0"/>
          </a:p>
        </p:txBody>
      </p:sp>
      <p:pic>
        <p:nvPicPr>
          <p:cNvPr id="2050" name="Picture 2" descr="https://avatars.mds.yandex.net/i?id=92727df2a80d479b77091f2739f52ab31105fa84-1064058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378" y="3594655"/>
            <a:ext cx="219075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avatars.mds.yandex.net/i?id=f8960a41c6db17132fd39c0fd812dba33bb53e13-9856874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1783" y="3594655"/>
            <a:ext cx="19812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5966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Определение приоритетов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7108" y="1825625"/>
            <a:ext cx="9529591" cy="45641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 smtClean="0"/>
              <a:t>Секретарь ЦК ВКП (б) А.А, Жданов и председатель Госплана СССР Н.А, Вознесенский исходили из того, что с возвращением к миру в капиталистических странах неизбежно наступит экономический кризис  и усилятся межимпериалистические конфликты. Это ослабляло угрозу со стороны западных держав от традиционной политики ускоренного развития тяжелой промышленности. и позволяло отказаться от традиционной политики ускоренного развития тяжёлой промышленности.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999672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98305"/>
            <a:ext cx="10515600" cy="115677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Определение приоритетов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1354" y="1825625"/>
            <a:ext cx="11777032" cy="146841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Лаврентий Павлович Берия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r">
              <a:buNone/>
            </a:pPr>
            <a:r>
              <a:rPr lang="ru-RU" dirty="0" smtClean="0"/>
              <a:t>Георгий Максимилианович Маленков</a:t>
            </a:r>
            <a:endParaRPr lang="ru-RU" dirty="0"/>
          </a:p>
        </p:txBody>
      </p:sp>
      <p:pic>
        <p:nvPicPr>
          <p:cNvPr id="3074" name="Picture 2" descr="https://avatars.mds.yandex.net/i?id=2f20dcda532c12b601a8586a96c6bc85b884e2f6-9266552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465" y="3594654"/>
            <a:ext cx="25908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avatars.mds.yandex.net/i?id=583c1d25649fffb59cb2c28133065ee091dede30-9097502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0091" y="3594653"/>
            <a:ext cx="2286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8661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Определение приоритетов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6770" y="1825625"/>
            <a:ext cx="10197029" cy="46412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b="1" dirty="0" smtClean="0"/>
              <a:t>Члены Политбюро ЦК Л.П. Берия и                               Г.М. Маленков не исключали способности капитализма справится со своими внутренними противоречиями, что делало международную обстановку тревожной, поэтому форсированное развитие индустриальных и оборонных отраслей должно стать абсолютным приоритетом. 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9183781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Определение приоритетов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0910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Иосиф Виссарионович Сталин</a:t>
            </a:r>
            <a:endParaRPr lang="ru-RU" dirty="0"/>
          </a:p>
        </p:txBody>
      </p:sp>
      <p:pic>
        <p:nvPicPr>
          <p:cNvPr id="4098" name="Picture 2" descr="https://avatars.mds.yandex.net/i?id=6f5e4097cc740efec34e8a3b153bd9e35ee02fe8-8805865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250376"/>
            <a:ext cx="4572000" cy="257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42093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Определение приоритетов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4538031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И.В. Сталин высказался за опережающий рост тяжёлой промышленности, так как это могло обезопасить страну и попутно продвинуть её к коммунизму: «Коммунизм в одной стране возможен, особенно в такой стране, как Советский Союз». </a:t>
            </a:r>
            <a:endParaRPr lang="ru-RU" b="1" dirty="0"/>
          </a:p>
        </p:txBody>
      </p:sp>
      <p:pic>
        <p:nvPicPr>
          <p:cNvPr id="5122" name="Picture 2" descr="https://avatars.mds.yandex.net/i?id=b2d7d4248b53f89ca339972e23bf08ac24105205-9747317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156" y="2327715"/>
            <a:ext cx="448627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4482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967</Words>
  <Application>Microsoft Office PowerPoint</Application>
  <PresentationFormat>Широкоэкранный</PresentationFormat>
  <Paragraphs>66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3" baseType="lpstr">
      <vt:lpstr>Arial</vt:lpstr>
      <vt:lpstr>Calibri</vt:lpstr>
      <vt:lpstr>Calibri Light</vt:lpstr>
      <vt:lpstr>Тема Office</vt:lpstr>
      <vt:lpstr>Восстановление и развитие народного хозяйства</vt:lpstr>
      <vt:lpstr>Определение приоритетов</vt:lpstr>
      <vt:lpstr>Определение приоритетов</vt:lpstr>
      <vt:lpstr>Определение приоритетов</vt:lpstr>
      <vt:lpstr>Определение приоритетов</vt:lpstr>
      <vt:lpstr>Определение приоритетов</vt:lpstr>
      <vt:lpstr>Определение приоритетов</vt:lpstr>
      <vt:lpstr>Определение приоритетов</vt:lpstr>
      <vt:lpstr>Определение приоритетов</vt:lpstr>
      <vt:lpstr>Определение приоритетов</vt:lpstr>
      <vt:lpstr>Определение приоритетов</vt:lpstr>
      <vt:lpstr>Промышленность</vt:lpstr>
      <vt:lpstr>Промышленность</vt:lpstr>
      <vt:lpstr>Промышленность</vt:lpstr>
      <vt:lpstr>Промышленность</vt:lpstr>
      <vt:lpstr>Промышленность</vt:lpstr>
      <vt:lpstr>Промышленность</vt:lpstr>
      <vt:lpstr>Промышленность</vt:lpstr>
      <vt:lpstr>Промышленность</vt:lpstr>
      <vt:lpstr>Промышленность</vt:lpstr>
      <vt:lpstr>Термины и понятия</vt:lpstr>
      <vt:lpstr>Промышленность</vt:lpstr>
      <vt:lpstr>Послевоенная деревня</vt:lpstr>
      <vt:lpstr>Послевоенная деревня</vt:lpstr>
      <vt:lpstr>Послевоенная деревня</vt:lpstr>
      <vt:lpstr>Послевоенная деревня</vt:lpstr>
      <vt:lpstr>Послевоенная деревня</vt:lpstr>
      <vt:lpstr>Послевоенная деревня</vt:lpstr>
      <vt:lpstr>Послевоенная деревня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Восстановление и развитие народного хозяйства</dc:title>
  <dc:creator>Лариса</dc:creator>
  <cp:lastModifiedBy>Лариса</cp:lastModifiedBy>
  <cp:revision>27</cp:revision>
  <dcterms:created xsi:type="dcterms:W3CDTF">2023-10-06T02:00:32Z</dcterms:created>
  <dcterms:modified xsi:type="dcterms:W3CDTF">2024-01-06T18:17:51Z</dcterms:modified>
</cp:coreProperties>
</file>