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  <p:sldId id="265" r:id="rId10"/>
    <p:sldId id="266" r:id="rId11"/>
    <p:sldId id="267" r:id="rId12"/>
    <p:sldId id="271" r:id="rId13"/>
    <p:sldId id="268" r:id="rId14"/>
    <p:sldId id="270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FF"/>
    <a:srgbClr val="FCF8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7104-1CE2-4F91-9148-DBF701A7ED3F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7C68-4366-4B49-9D7A-AB971210B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903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7104-1CE2-4F91-9148-DBF701A7ED3F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7C68-4366-4B49-9D7A-AB971210B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978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7104-1CE2-4F91-9148-DBF701A7ED3F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7C68-4366-4B49-9D7A-AB971210B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53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7104-1CE2-4F91-9148-DBF701A7ED3F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7C68-4366-4B49-9D7A-AB971210B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854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7104-1CE2-4F91-9148-DBF701A7ED3F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7C68-4366-4B49-9D7A-AB971210B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181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7104-1CE2-4F91-9148-DBF701A7ED3F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7C68-4366-4B49-9D7A-AB971210B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02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7104-1CE2-4F91-9148-DBF701A7ED3F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7C68-4366-4B49-9D7A-AB971210B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172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7104-1CE2-4F91-9148-DBF701A7ED3F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7C68-4366-4B49-9D7A-AB971210B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115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7104-1CE2-4F91-9148-DBF701A7ED3F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7C68-4366-4B49-9D7A-AB971210B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219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7104-1CE2-4F91-9148-DBF701A7ED3F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7C68-4366-4B49-9D7A-AB971210B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510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7104-1CE2-4F91-9148-DBF701A7ED3F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7C68-4366-4B49-9D7A-AB971210B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869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57104-1CE2-4F91-9148-DBF701A7ED3F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B7C68-4366-4B49-9D7A-AB971210B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5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0065" y="172995"/>
            <a:ext cx="11738919" cy="2683094"/>
          </a:xfrm>
          <a:gradFill>
            <a:gsLst>
              <a:gs pos="0">
                <a:srgbClr val="FF000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ru-RU" dirty="0" smtClean="0"/>
              <a:t>СССР в мировых и региональных кризисах после                                       Второй мировой войны</a:t>
            </a:r>
            <a:endParaRPr lang="ru-RU" dirty="0"/>
          </a:p>
        </p:txBody>
      </p:sp>
      <p:pic>
        <p:nvPicPr>
          <p:cNvPr id="5122" name="Picture 2" descr="https://avatars.mds.yandex.net/i?id=2861a76034613c4aa7db4272e727bf5aa0c104ed-898468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64" y="3499556"/>
            <a:ext cx="5434379" cy="3134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vatars.mds.yandex.net/i?id=5c432a6b61a76ef9ffdeda96e9baba54b794dea1-4835468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3499556"/>
            <a:ext cx="5141784" cy="3134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955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236" y="365126"/>
            <a:ext cx="11854150" cy="945882"/>
          </a:xfrm>
        </p:spPr>
        <p:txBody>
          <a:bodyPr/>
          <a:lstStyle/>
          <a:p>
            <a:pPr algn="ctr"/>
            <a:r>
              <a:rPr lang="ru-RU" b="1" dirty="0" smtClean="0"/>
              <a:t>Стратегическая оборонная инициатива</a:t>
            </a:r>
            <a:endParaRPr lang="ru-RU" b="1" dirty="0"/>
          </a:p>
        </p:txBody>
      </p:sp>
      <p:pic>
        <p:nvPicPr>
          <p:cNvPr id="4098" name="Picture 2" descr="https://avatars.mds.yandex.net/i?id=7d645911350a73f6c8d37a580ff3d5705378a4ee-586974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36" y="2644048"/>
            <a:ext cx="5629619" cy="398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vatars.mds.yandex.net/i?id=db64823a7ddc35522b44119c5a40a2ac9618de05-918243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211" y="2644048"/>
            <a:ext cx="5993176" cy="398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494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354" y="176271"/>
            <a:ext cx="11710930" cy="980500"/>
          </a:xfrm>
        </p:spPr>
        <p:txBody>
          <a:bodyPr/>
          <a:lstStyle/>
          <a:p>
            <a:pPr algn="ctr"/>
            <a:r>
              <a:rPr lang="ru-RU" b="1" dirty="0" smtClean="0"/>
              <a:t>СССР и страны социалистического блока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3343148"/>
              </p:ext>
            </p:extLst>
          </p:nvPr>
        </p:nvGraphicFramePr>
        <p:xfrm>
          <a:off x="385589" y="1498293"/>
          <a:ext cx="11435510" cy="4924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1"/>
                <a:gridCol w="8692309"/>
              </a:tblGrid>
              <a:tr h="9849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17 июня 1953 года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Подавление восстания рабочих в Восточном Берлине,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в ГДР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49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Июнь 1956 года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Участие в подавлении </a:t>
                      </a:r>
                      <a:r>
                        <a:rPr lang="ru-RU" b="1" dirty="0" err="1" smtClean="0">
                          <a:solidFill>
                            <a:schemeClr val="tx1"/>
                          </a:solidFill>
                        </a:rPr>
                        <a:t>Познанского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восстания,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в Польше.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49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Октябрь – ноябрь 1956 года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Операция «Вихрь». Силовое подавление антисоветского восстания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в Будапеште, в Венгрии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49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Июнь – ноябрь 1961 года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Берлинский кризис. Строительство стены, разделившей восточный и Западный Берлин.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49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Август 1968 года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Разгром Пражской весны – силовое подавление попыток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демократических реформ в Чехословакии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0464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270" y="154237"/>
            <a:ext cx="11810082" cy="881349"/>
          </a:xfrm>
        </p:spPr>
        <p:txBody>
          <a:bodyPr/>
          <a:lstStyle/>
          <a:p>
            <a:pPr algn="ctr"/>
            <a:r>
              <a:rPr lang="ru-RU" b="1" dirty="0"/>
              <a:t>СССР и страны социалистического блока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К 1980 году Советскому Союзу, измотанному гонкой вооружений, становилось все сложнее финансировать просоветские режимы.                                        Мировая социалистическая система находилась на грани развала.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544408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00" y="101601"/>
            <a:ext cx="11729156" cy="1411110"/>
          </a:xfrm>
        </p:spPr>
        <p:txBody>
          <a:bodyPr/>
          <a:lstStyle/>
          <a:p>
            <a:pPr algn="ctr"/>
            <a:r>
              <a:rPr lang="ru-RU" b="1" dirty="0"/>
              <a:t>Новое политическое мышление.                                               Распад мировой социалистической системы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2513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/>
              <a:t>Новое политическое мышлен</a:t>
            </a:r>
            <a:r>
              <a:rPr lang="ru-RU" b="1" dirty="0" smtClean="0"/>
              <a:t>и</a:t>
            </a:r>
            <a:r>
              <a:rPr lang="ru-RU" b="1" dirty="0" smtClean="0"/>
              <a:t>е – концепция внешней политики, предложенная М. Горбачевым во второй половине 1980 – х годов.</a:t>
            </a:r>
          </a:p>
          <a:p>
            <a:pPr marL="0" indent="0">
              <a:buNone/>
            </a:pPr>
            <a:r>
              <a:rPr lang="ru-RU" b="1" dirty="0" smtClean="0"/>
              <a:t>Составляющие нового политического мышления:</a:t>
            </a:r>
          </a:p>
          <a:p>
            <a:pPr>
              <a:buFontTx/>
              <a:buChar char="-"/>
            </a:pPr>
            <a:r>
              <a:rPr lang="ru-RU" b="1" dirty="0"/>
              <a:t>о</a:t>
            </a:r>
            <a:r>
              <a:rPr lang="ru-RU" b="1" dirty="0" smtClean="0"/>
              <a:t>тход от классово – идеологической конфронтации в международных отношениях;</a:t>
            </a:r>
          </a:p>
          <a:p>
            <a:pPr>
              <a:buFontTx/>
              <a:buChar char="-"/>
            </a:pPr>
            <a:r>
              <a:rPr lang="ru-RU" b="1" dirty="0" smtClean="0"/>
              <a:t>признание многообразия и целостности мира;</a:t>
            </a:r>
          </a:p>
          <a:p>
            <a:pPr>
              <a:buFontTx/>
              <a:buChar char="-"/>
            </a:pPr>
            <a:r>
              <a:rPr lang="ru-RU" b="1" dirty="0" smtClean="0"/>
              <a:t>отказ от гонки вооружений;</a:t>
            </a:r>
          </a:p>
          <a:p>
            <a:pPr>
              <a:buFontTx/>
              <a:buChar char="-"/>
            </a:pPr>
            <a:r>
              <a:rPr lang="ru-RU" b="1" dirty="0" smtClean="0"/>
              <a:t>отрицание силового вмешательства во внутренние </a:t>
            </a:r>
            <a:r>
              <a:rPr lang="ru-RU" b="1" dirty="0"/>
              <a:t>д</a:t>
            </a:r>
            <a:r>
              <a:rPr lang="ru-RU" b="1" dirty="0" smtClean="0"/>
              <a:t>ела третьих стран;</a:t>
            </a:r>
          </a:p>
          <a:p>
            <a:pPr marL="0" indent="0">
              <a:buNone/>
            </a:pPr>
            <a:r>
              <a:rPr lang="ru-RU" b="1" dirty="0" smtClean="0"/>
              <a:t>- приоритет общечеловеческих ценностей и общепринятых норм морали как обязательного критерия всякой политики.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25928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354" y="79022"/>
            <a:ext cx="11710930" cy="10837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Новое политическое мышление.                                               Распад мировой социалистической системы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9273330"/>
              </p:ext>
            </p:extLst>
          </p:nvPr>
        </p:nvGraphicFramePr>
        <p:xfrm>
          <a:off x="385589" y="1498293"/>
          <a:ext cx="10892011" cy="3939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7723"/>
                <a:gridCol w="9044288"/>
              </a:tblGrid>
              <a:tr h="9849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1985 год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Встреча М. Горбачева и Р. Рейгана в Женеве. Достигнута договорённость о сокращении ядерных вооружений.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490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1986 год</a:t>
                      </a:r>
                      <a:endParaRPr lang="ru-RU" b="1" dirty="0"/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Договор об уничтожении на территории Европы ядерных ракет среднего и малого радиуса действий.</a:t>
                      </a:r>
                      <a:endParaRPr lang="ru-RU" b="1" dirty="0"/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490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15 февраля                 1989 года</a:t>
                      </a:r>
                      <a:endParaRPr lang="ru-RU" b="1" dirty="0"/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Завершение вывода советских войск из Афганистана</a:t>
                      </a:r>
                      <a:endParaRPr lang="ru-RU" b="1" dirty="0"/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490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ноября 1989 года</a:t>
                      </a:r>
                      <a:endParaRPr lang="ru-RU" b="1" dirty="0"/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Падение Берлинской стены</a:t>
                      </a:r>
                      <a:endParaRPr lang="ru-RU" b="1" dirty="0"/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998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354" y="90311"/>
            <a:ext cx="11710930" cy="1117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Новое политическое мышление.                                           Распад мировой социалистической системы.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9658998"/>
              </p:ext>
            </p:extLst>
          </p:nvPr>
        </p:nvGraphicFramePr>
        <p:xfrm>
          <a:off x="385589" y="1498293"/>
          <a:ext cx="11435510" cy="3305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6633"/>
                <a:gridCol w="8998877"/>
              </a:tblGrid>
              <a:tr h="133521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1989 – 1990 годы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Череда «бархатных» -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бескровных – революций в странах Восточной Европы. На смену местным коммунистическим режимам пришли представители демократической оппозиции, начались реформы в духе рыночной экономики; начало вывода советских войск из стран Восточной Европы.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49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Июнь – июль 1991 года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Ликвидация Совета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экономической взаимопомощи (СЭВ), роспуск Организации Варшавского договора (ОВД). Распад мировой социалистической системы.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49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Июль 1991 года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Подписание между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СССР и США Договора о сокращении стратегических наступательных вооружений (ОСНВ – </a:t>
                      </a:r>
                      <a:r>
                        <a:rPr lang="ru-RU" b="1" baseline="0" smtClean="0">
                          <a:solidFill>
                            <a:schemeClr val="tx1"/>
                          </a:solidFill>
                        </a:rPr>
                        <a:t>1).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9340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8282"/>
            <a:ext cx="10515600" cy="9143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Внешняя политика СССР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2433" y="1149178"/>
            <a:ext cx="8513806" cy="55852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/>
              <a:t>Внешняя политика СССР отличалась двойственностью. С одной стороны, Советский Союз последовательно выступал за поддержание мира и всеобщее разоружение, с другой – активно участвовал в гонке вооружений, локальных конфликтах, жестко подавляя любые проявления свободомыслия внутри социалистического лагеря.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019538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995" y="98855"/>
            <a:ext cx="11874843" cy="8896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/>
              <a:t>Внешняя политика </a:t>
            </a:r>
            <a:r>
              <a:rPr lang="ru-RU" sz="4800" b="1" dirty="0" smtClean="0"/>
              <a:t>СССР в 1950 – 1960 – х годах</a:t>
            </a:r>
            <a:endParaRPr lang="ru-RU" sz="4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8445752"/>
              </p:ext>
            </p:extLst>
          </p:nvPr>
        </p:nvGraphicFramePr>
        <p:xfrm>
          <a:off x="679622" y="1556950"/>
          <a:ext cx="10911016" cy="4653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8459"/>
                <a:gridCol w="8852557"/>
              </a:tblGrid>
              <a:tr h="98854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1950 – 1953 годы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Война в Корее. Советская </a:t>
                      </a:r>
                      <a:r>
                        <a:rPr lang="ru-RU" b="1" dirty="0" err="1" smtClean="0">
                          <a:solidFill>
                            <a:schemeClr val="tx1"/>
                          </a:solidFill>
                        </a:rPr>
                        <a:t>военно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– экономическая и дипломатическая помощь прокоммунистическим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силам. Произошел раскол Кореи на Северную прокоммунистическую и Южную прозападную.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726519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После 1956 года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Резкое охлаждение отношений с Китаем, руководство которого отрицательно отнеслось к развенчанию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культа </a:t>
                      </a:r>
                      <a:r>
                        <a:rPr lang="ru-RU" b="1" baseline="0" dirty="0" err="1" smtClean="0">
                          <a:solidFill>
                            <a:schemeClr val="tx1"/>
                          </a:solidFill>
                        </a:rPr>
                        <a:t>личости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в СССР.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87125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1959 год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Визит в США Н.С. Хрущёва.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144082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1962 год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Карибский кризис.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Желание СССР разместить на Кубе свои ядерные ракеты в качестве поддержки нового социалистического правительства Ф. Кастро едва не привело к началу Третьей мировой войны. В последний момент Н. Хрущёву и президенту США Д. Кеннеди, осознавшим бесперспективность открытого противостояния, удалось разрешить конфликт.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854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1964 – 1973 годы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Вьетнамская война. СССР оказывал масштабную </a:t>
                      </a:r>
                      <a:r>
                        <a:rPr lang="ru-RU" b="1" dirty="0" err="1" smtClean="0">
                          <a:solidFill>
                            <a:schemeClr val="tx1"/>
                          </a:solidFill>
                        </a:rPr>
                        <a:t>военно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– техническую помощь местным коммунистам. Победа сторонников прокоммунистических сил. Вывод американских войск из Вьетнама.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4540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Политика разрядки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237" y="3051673"/>
            <a:ext cx="5860974" cy="36686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4400" b="1" dirty="0" smtClean="0"/>
              <a:t>Достижение паритета между СССР и США в ядерных вооружениях                  к концу 1960 – х годов привело к некоторой разрядке в международных отношений.</a:t>
            </a:r>
            <a:endParaRPr lang="ru-RU" sz="4400" b="1" dirty="0"/>
          </a:p>
        </p:txBody>
      </p:sp>
      <p:pic>
        <p:nvPicPr>
          <p:cNvPr id="1026" name="Picture 2" descr="https://avatars.mds.yandex.net/i?id=207967fa4e5525dc8e98f4ed91f8597885bdf46c-1092757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699" y="3051673"/>
            <a:ext cx="5608924" cy="361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373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304" y="154237"/>
            <a:ext cx="11788048" cy="793214"/>
          </a:xfrm>
        </p:spPr>
        <p:txBody>
          <a:bodyPr/>
          <a:lstStyle/>
          <a:p>
            <a:pPr algn="ctr"/>
            <a:r>
              <a:rPr lang="ru-RU" b="1" dirty="0"/>
              <a:t>Политика разрядки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5026749"/>
              </p:ext>
            </p:extLst>
          </p:nvPr>
        </p:nvGraphicFramePr>
        <p:xfrm>
          <a:off x="451692" y="1432192"/>
          <a:ext cx="11292290" cy="4627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491"/>
                <a:gridCol w="9011799"/>
              </a:tblGrid>
              <a:tr h="129999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1968 год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СССР, США и Великобритания подписали договоры  о нераспространении ядерного оружия и о запрете его распространения на дне морей, океанов и в недрах Земли.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166354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1971 год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Подписан заключительный протокол  четырехстороннего  соглашения (СССР, США, Великобритания, Франция)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по Западному Берлину, где признавалась  нерушимость послевоенных границ.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166354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1972 год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Визит в СССР президента США Р. Никсон.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Достижения договоренностей об ограничении стратегических вооружений (ОСВ – 1) и систем противоракетной обороны (ПРО) сроком на 5 лет. Л. Брежнев и Р. Никсон поставили свои подписи под совместным документом «Основы взаимоотношений между СССР и США».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2400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219" y="121187"/>
            <a:ext cx="11821099" cy="1167786"/>
          </a:xfrm>
        </p:spPr>
        <p:txBody>
          <a:bodyPr/>
          <a:lstStyle/>
          <a:p>
            <a:pPr algn="ctr"/>
            <a:r>
              <a:rPr lang="ru-RU" b="1" dirty="0"/>
              <a:t>Политика разрядки</a:t>
            </a:r>
            <a:endParaRPr lang="ru-RU" dirty="0"/>
          </a:p>
        </p:txBody>
      </p:sp>
      <p:pic>
        <p:nvPicPr>
          <p:cNvPr id="2050" name="Picture 2" descr="https://avatars.mds.yandex.net/i?id=2a46656080b725a868a008975e326c39203bc67c-1044862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18" y="3580481"/>
            <a:ext cx="5067759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i?id=de9e2bf95deca3c896e18e91cd57f69f448e116a-7593536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965" y="3580481"/>
            <a:ext cx="4803354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780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304" y="154237"/>
            <a:ext cx="11788048" cy="793214"/>
          </a:xfrm>
        </p:spPr>
        <p:txBody>
          <a:bodyPr/>
          <a:lstStyle/>
          <a:p>
            <a:pPr algn="ctr"/>
            <a:r>
              <a:rPr lang="ru-RU" b="1" dirty="0"/>
              <a:t>Политика разрядки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2262627"/>
              </p:ext>
            </p:extLst>
          </p:nvPr>
        </p:nvGraphicFramePr>
        <p:xfrm>
          <a:off x="451692" y="1432192"/>
          <a:ext cx="11292290" cy="4990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8457"/>
                <a:gridCol w="9033833"/>
              </a:tblGrid>
              <a:tr h="1663547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1972 – 1975 годы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Реализация программы «Союз – Аполлон», предусматривавшей проведение совместного пилотируемого полёта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</a:rPr>
                        <a:t> американского и советского космического кораблей – «рукопожатие в космосе».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166354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1975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Присоединение СССР к заключительному акту Совещания по безопасности и сотрудничеству в Европе, подписанного в Хельсинки представителями 33 европейских стран, а также США и Канады (Хельсинские соглашения).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166354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1979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Договор ОСВ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– 2. Соглашение подписанное Л. Брежневым и Д. Картером, предусматривало ограничение количества пусковых установок и размещения ядерного оружия в космосе.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301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253" y="143219"/>
            <a:ext cx="11799065" cy="947451"/>
          </a:xfrm>
        </p:spPr>
        <p:txBody>
          <a:bodyPr/>
          <a:lstStyle/>
          <a:p>
            <a:pPr algn="ctr"/>
            <a:r>
              <a:rPr lang="ru-RU" b="1" dirty="0"/>
              <a:t>Политика разрядки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254" y="1825625"/>
            <a:ext cx="4571999" cy="48726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Доктрина Брежнева</a:t>
            </a:r>
          </a:p>
          <a:p>
            <a:pPr marL="0" indent="0">
              <a:buNone/>
            </a:pPr>
            <a:r>
              <a:rPr lang="ru-RU" b="1" dirty="0" smtClean="0"/>
              <a:t>Политика ограниченного суверенитета.  Негласное право СССР на вмешательство во внутренние дела стран социалистического блока                    с целью оказания поддержки политическим силам, настроенным на тесное сотрудничество                             с Советским Союзом.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6" name="Picture 4" descr="https://avatars.mds.yandex.net/i?id=9153af81b425ece3b9d81594f0026efd65f5bdad-530510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631" y="3393196"/>
            <a:ext cx="5673687" cy="3305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524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354" y="176271"/>
            <a:ext cx="11710930" cy="980500"/>
          </a:xfrm>
        </p:spPr>
        <p:txBody>
          <a:bodyPr/>
          <a:lstStyle/>
          <a:p>
            <a:pPr algn="ctr"/>
            <a:r>
              <a:rPr lang="ru-RU" b="1" dirty="0"/>
              <a:t>Политика разрядки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3727"/>
              </p:ext>
            </p:extLst>
          </p:nvPr>
        </p:nvGraphicFramePr>
        <p:xfrm>
          <a:off x="385589" y="1498293"/>
          <a:ext cx="11435510" cy="4369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7755"/>
                <a:gridCol w="5717755"/>
              </a:tblGrid>
              <a:tr h="42965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Действия СССР по срыву разрядки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Действия США по срыву </a:t>
                      </a:r>
                      <a:r>
                        <a:rPr lang="ru-RU" b="1" dirty="0" err="1" smtClean="0">
                          <a:solidFill>
                            <a:schemeClr val="tx1"/>
                          </a:solidFill>
                        </a:rPr>
                        <a:t>разра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49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Ввод советских войск в Афганистан в 1979 году.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Сенатом была сорвана ратификация подписанного ранее с СССР договора о дальнейшем ограничении гонки ядерных вооружений ОСВ – 2.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49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Инцидент со сбитым советскими ПВО гражданским южнокорейским Боингом в 1983 году.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Бойкот Летних Олимпийских игр в Москве в 1980 году.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49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Размещение советских ядерных ракет СС – 20 на территории ГДР и Чехословакии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в 1983 – 1984 годах.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Начало производства нейтронного оружия.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849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Бойкот Летних Олимпийских игр в </a:t>
                      </a:r>
                      <a:r>
                        <a:rPr lang="ru-RU" b="1" dirty="0" err="1" smtClean="0">
                          <a:solidFill>
                            <a:schemeClr val="tx1"/>
                          </a:solidFill>
                        </a:rPr>
                        <a:t>Лос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b="1" dirty="0" err="1" smtClean="0">
                          <a:solidFill>
                            <a:schemeClr val="tx1"/>
                          </a:solidFill>
                        </a:rPr>
                        <a:t>Анджелесе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, в 1984 году.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Начало разработки программы Стратегической оборонной инициативы (СОИ),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предусматривавшей размещение ядерного оружия в космосе в 1983 году.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00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14692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927</Words>
  <Application>Microsoft Office PowerPoint</Application>
  <PresentationFormat>Широкоэкранный</PresentationFormat>
  <Paragraphs>83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СССР в мировых и региональных кризисах после                                       Второй мировой войны</vt:lpstr>
      <vt:lpstr>Внешняя политика СССР</vt:lpstr>
      <vt:lpstr>Внешняя политика СССР в 1950 – 1960 – х годах</vt:lpstr>
      <vt:lpstr>Политика разрядки</vt:lpstr>
      <vt:lpstr>Политика разрядки</vt:lpstr>
      <vt:lpstr>Политика разрядки</vt:lpstr>
      <vt:lpstr>Политика разрядки</vt:lpstr>
      <vt:lpstr>Политика разрядки</vt:lpstr>
      <vt:lpstr>Политика разрядки</vt:lpstr>
      <vt:lpstr>Стратегическая оборонная инициатива</vt:lpstr>
      <vt:lpstr>СССР и страны социалистического блока</vt:lpstr>
      <vt:lpstr>СССР и страны социалистического блока</vt:lpstr>
      <vt:lpstr>Новое политическое мышление.                                               Распад мировой социалистической системы</vt:lpstr>
      <vt:lpstr>Новое политическое мышление.                                               Распад мировой социалистической системы</vt:lpstr>
      <vt:lpstr>Новое политическое мышление.                                           Распад мировой социалистической системы.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22</cp:revision>
  <dcterms:created xsi:type="dcterms:W3CDTF">2023-10-04T02:19:28Z</dcterms:created>
  <dcterms:modified xsi:type="dcterms:W3CDTF">2023-10-04T06:53:35Z</dcterms:modified>
</cp:coreProperties>
</file>