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  <p:sldMasterId id="2147484091" r:id="rId2"/>
  </p:sldMasterIdLst>
  <p:sldIdLst>
    <p:sldId id="256" r:id="rId3"/>
    <p:sldId id="279" r:id="rId4"/>
    <p:sldId id="260" r:id="rId5"/>
    <p:sldId id="280" r:id="rId6"/>
    <p:sldId id="263" r:id="rId7"/>
    <p:sldId id="262" r:id="rId8"/>
    <p:sldId id="281" r:id="rId9"/>
    <p:sldId id="282" r:id="rId10"/>
    <p:sldId id="267" r:id="rId11"/>
    <p:sldId id="266" r:id="rId12"/>
    <p:sldId id="293" r:id="rId13"/>
    <p:sldId id="288" r:id="rId14"/>
    <p:sldId id="289" r:id="rId15"/>
    <p:sldId id="283" r:id="rId16"/>
    <p:sldId id="269" r:id="rId17"/>
    <p:sldId id="268" r:id="rId18"/>
    <p:sldId id="265" r:id="rId19"/>
    <p:sldId id="270" r:id="rId20"/>
    <p:sldId id="290" r:id="rId21"/>
    <p:sldId id="285" r:id="rId22"/>
    <p:sldId id="258" r:id="rId23"/>
    <p:sldId id="271" r:id="rId24"/>
    <p:sldId id="286" r:id="rId25"/>
    <p:sldId id="274" r:id="rId26"/>
    <p:sldId id="295" r:id="rId27"/>
    <p:sldId id="294" r:id="rId28"/>
    <p:sldId id="291" r:id="rId29"/>
    <p:sldId id="272" r:id="rId30"/>
    <p:sldId id="276" r:id="rId31"/>
    <p:sldId id="278" r:id="rId32"/>
    <p:sldId id="287" r:id="rId33"/>
    <p:sldId id="275" r:id="rId34"/>
  </p:sldIdLst>
  <p:sldSz cx="12192000" cy="6858000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686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071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803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429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4443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285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069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5369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8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441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9771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6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7335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85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571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0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0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99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912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5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732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64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01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30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3291A86-A6C4-4951-9204-ACCE274CEAE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7728D79-5231-47E7-8EC5-4DCB2C685B7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61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6015" y="1483672"/>
            <a:ext cx="10832442" cy="25350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+mn-lt"/>
              </a:rPr>
              <a:t>Проектно-исследовательская работа </a:t>
            </a:r>
            <a:br>
              <a:rPr lang="ru-RU" sz="53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5300" b="1" dirty="0" smtClean="0">
                <a:solidFill>
                  <a:srgbClr val="002060"/>
                </a:solidFill>
                <a:latin typeface="+mn-lt"/>
              </a:rPr>
              <a:t>по теме:</a:t>
            </a:r>
            <a:r>
              <a:rPr lang="ru-RU" sz="53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5300" dirty="0" smtClean="0">
                <a:solidFill>
                  <a:srgbClr val="002060"/>
                </a:solidFill>
                <a:latin typeface="+mn-lt"/>
              </a:rPr>
            </a:br>
            <a:r>
              <a:rPr lang="ru-RU" sz="5300" b="1" dirty="0" smtClean="0">
                <a:solidFill>
                  <a:srgbClr val="002060"/>
                </a:solidFill>
                <a:latin typeface="+mn-lt"/>
              </a:rPr>
              <a:t>«Бесконечная петля»</a:t>
            </a:r>
            <a:endParaRPr lang="ru-RU" sz="53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453" y="105927"/>
            <a:ext cx="11832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МУНИЦИПАЛЬНОЕ </a:t>
            </a:r>
            <a:r>
              <a:rPr lang="ru-RU" b="1" dirty="0">
                <a:solidFill>
                  <a:srgbClr val="002060"/>
                </a:solidFill>
              </a:rPr>
              <a:t>БЮДЖЕТНОЕ ОБЩЕОБРАЗОВАТЕЛЬНОЕ УЧРЕЖДЕНИЕ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СРЕДНЯЯ ОБЩЕОБРАЗОВАТЕЛЬНАЯ ШКОЛА </a:t>
            </a:r>
            <a:r>
              <a:rPr lang="ru-RU" b="1" dirty="0" smtClean="0">
                <a:solidFill>
                  <a:srgbClr val="002060"/>
                </a:solidFill>
              </a:rPr>
              <a:t>№10»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25557" y="4621325"/>
            <a:ext cx="35416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Century Gothic" panose="020B0502020202020204" pitchFamily="34" charset="0"/>
              </a:rPr>
              <a:t>Выполнили работу:</a:t>
            </a:r>
          </a:p>
          <a:p>
            <a:r>
              <a:rPr lang="ru-RU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Шумайлова</a:t>
            </a:r>
            <a:r>
              <a:rPr lang="ru-RU" dirty="0">
                <a:solidFill>
                  <a:srgbClr val="002060"/>
                </a:solidFill>
                <a:latin typeface="Century Gothic" panose="020B0502020202020204" pitchFamily="34" charset="0"/>
              </a:rPr>
              <a:t> Ксения,</a:t>
            </a:r>
          </a:p>
          <a:p>
            <a:r>
              <a:rPr lang="ru-RU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Неволина</a:t>
            </a:r>
            <a:r>
              <a:rPr lang="ru-RU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Полина</a:t>
            </a:r>
          </a:p>
          <a:p>
            <a:r>
              <a:rPr lang="ru-RU" dirty="0">
                <a:solidFill>
                  <a:srgbClr val="002060"/>
                </a:solidFill>
                <a:latin typeface="Century Gothic" panose="020B0502020202020204" pitchFamily="34" charset="0"/>
              </a:rPr>
              <a:t>9</a:t>
            </a:r>
            <a:r>
              <a:rPr lang="ru-RU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Б класс</a:t>
            </a:r>
            <a:endParaRPr lang="ru-RU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Учитель:</a:t>
            </a:r>
            <a:r>
              <a:rPr lang="ru-RU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Матвеева </a:t>
            </a:r>
            <a:r>
              <a:rPr lang="ru-RU" dirty="0">
                <a:solidFill>
                  <a:srgbClr val="002060"/>
                </a:solidFill>
                <a:latin typeface="Century Gothic" panose="020B0502020202020204" pitchFamily="34" charset="0"/>
              </a:rPr>
              <a:t>О.В.</a:t>
            </a:r>
          </a:p>
        </p:txBody>
      </p:sp>
    </p:spTree>
    <p:extLst>
      <p:ext uri="{BB962C8B-B14F-4D97-AF65-F5344CB8AC3E}">
        <p14:creationId xmlns:p14="http://schemas.microsoft.com/office/powerpoint/2010/main" val="25998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+mn-lt"/>
              </a:rPr>
              <a:t>Практическое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4556545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Лента будет закрашена полностью.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Мы открыли первое свойство ленты!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825" y="1840261"/>
            <a:ext cx="5379076" cy="4034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457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Свойства ленты Мебиуса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1.  Односторонность</a:t>
            </a:r>
          </a:p>
        </p:txBody>
      </p:sp>
    </p:spTree>
    <p:extLst>
      <p:ext uri="{BB962C8B-B14F-4D97-AF65-F5344CB8AC3E}">
        <p14:creationId xmlns:p14="http://schemas.microsoft.com/office/powerpoint/2010/main" val="234597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+mn-lt"/>
              </a:rPr>
              <a:t>Практическое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4582303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Возьмем точку и нарисуем вдоль поверхности линию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Что в итоге получиться?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tYN-7o6o-d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288" y="2038661"/>
            <a:ext cx="6315858" cy="355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67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+mn-lt"/>
              </a:rPr>
              <a:t>Практическое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4556545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Вернемся к изначальной точке.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Мы открыли второе свойство ленты!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2vgrnucbC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936" y="2221355"/>
            <a:ext cx="5671279" cy="319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03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Свойства ленты Мебиуса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1.  Односторонность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2. Непрерывность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99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6"/>
            <a:ext cx="10058400" cy="1450757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+mn-lt"/>
              </a:rPr>
              <a:t>Практическое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1" y="1845733"/>
            <a:ext cx="3359130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Разрежем ленту </a:t>
            </a:r>
            <a:r>
              <a:rPr lang="ru-RU" sz="2800" b="1" dirty="0" smtClean="0">
                <a:solidFill>
                  <a:srgbClr val="002060"/>
                </a:solidFill>
              </a:rPr>
              <a:t>вдоль по середине</a:t>
            </a:r>
            <a:r>
              <a:rPr lang="ru-RU" sz="2800" dirty="0" smtClean="0">
                <a:solidFill>
                  <a:srgbClr val="00206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Что же получится?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89" y="1845731"/>
            <a:ext cx="3216499" cy="4288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466" y="1845731"/>
            <a:ext cx="4188534" cy="3141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235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6"/>
            <a:ext cx="10058400" cy="1450757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+mn-lt"/>
              </a:rPr>
              <a:t>Практическое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1" y="1845734"/>
            <a:ext cx="4144420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Получится </a:t>
            </a:r>
            <a:r>
              <a:rPr lang="ru-RU" altLang="ru-RU" sz="2800" dirty="0" smtClean="0">
                <a:solidFill>
                  <a:srgbClr val="002060"/>
                </a:solidFill>
              </a:rPr>
              <a:t>кольцо</a:t>
            </a:r>
            <a:r>
              <a:rPr lang="ru-RU" altLang="ru-RU" sz="2800" dirty="0">
                <a:solidFill>
                  <a:srgbClr val="002060"/>
                </a:solidFill>
              </a:rPr>
              <a:t>, перекрученное два раза</a:t>
            </a:r>
            <a:endParaRPr lang="ru-RU" altLang="ru-RU" sz="24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546" y="1845733"/>
            <a:ext cx="5364481" cy="4023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319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+mn-lt"/>
              </a:rPr>
              <a:t>Практическое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3101233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Теперь разрежем новую ленту ближе к краю (примерно 1/3 ленты):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Что же получится?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306" y="1845734"/>
            <a:ext cx="4443814" cy="3332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842" y="1845734"/>
            <a:ext cx="3255135" cy="4340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89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394977"/>
            <a:ext cx="10058400" cy="1450757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+mn-lt"/>
              </a:rPr>
              <a:t>Практическое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3500478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Получится лента Мебиуса и кольцо перекрученное два раза.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Мы </a:t>
            </a:r>
            <a:r>
              <a:rPr lang="ru-RU" sz="2800" dirty="0">
                <a:solidFill>
                  <a:srgbClr val="002060"/>
                </a:solidFill>
              </a:rPr>
              <a:t>открыли третье свойство ленты!</a:t>
            </a:r>
          </a:p>
          <a:p>
            <a:pPr marL="0" indent="0" algn="ctr"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824" y="1921910"/>
            <a:ext cx="5262912" cy="3947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878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Свойства ленты Мебиуса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97280" y="2038917"/>
            <a:ext cx="10058400" cy="402336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1.  Односторонность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2. Непрерывность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3. Связность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4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002060"/>
                </a:solidFill>
                <a:latin typeface="+mn-lt"/>
              </a:rPr>
              <a:t>Цель проекта: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7882" y="1845734"/>
            <a:ext cx="11269014" cy="402336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dirty="0"/>
              <a:t>    </a:t>
            </a:r>
            <a:r>
              <a:rPr lang="ru-RU" altLang="ru-RU" sz="2800" dirty="0">
                <a:solidFill>
                  <a:srgbClr val="002060"/>
                </a:solidFill>
              </a:rPr>
              <a:t>Показать, что в </a:t>
            </a:r>
            <a:r>
              <a:rPr lang="ru-RU" altLang="ru-RU" sz="2800" dirty="0" smtClean="0">
                <a:solidFill>
                  <a:srgbClr val="002060"/>
                </a:solidFill>
              </a:rPr>
              <a:t>математике есть </a:t>
            </a:r>
            <a:r>
              <a:rPr lang="ru-RU" altLang="ru-RU" sz="2800" dirty="0">
                <a:solidFill>
                  <a:srgbClr val="002060"/>
                </a:solidFill>
              </a:rPr>
              <a:t>много увлекательного и </a:t>
            </a:r>
            <a:r>
              <a:rPr lang="ru-RU" altLang="ru-RU" sz="2800" dirty="0" smtClean="0">
                <a:solidFill>
                  <a:srgbClr val="002060"/>
                </a:solidFill>
              </a:rPr>
              <a:t>интересного, которое находит свое применение в повседневной жизни.</a:t>
            </a:r>
            <a:endParaRPr lang="ru-RU" alt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591" y="3122879"/>
            <a:ext cx="6915955" cy="304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394977"/>
            <a:ext cx="10058400" cy="1450757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+mn-lt"/>
              </a:rPr>
              <a:t>Практическое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964913"/>
            <a:ext cx="4573025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2800" dirty="0">
                <a:solidFill>
                  <a:srgbClr val="002060"/>
                </a:solidFill>
              </a:rPr>
              <a:t>Что будет, </a:t>
            </a:r>
            <a:r>
              <a:rPr lang="ru-RU" altLang="ru-RU" sz="2800" dirty="0" smtClean="0">
                <a:solidFill>
                  <a:srgbClr val="002060"/>
                </a:solidFill>
              </a:rPr>
              <a:t>если разрезать </a:t>
            </a:r>
            <a:r>
              <a:rPr lang="ru-RU" altLang="ru-RU" sz="2800" dirty="0">
                <a:solidFill>
                  <a:srgbClr val="002060"/>
                </a:solidFill>
              </a:rPr>
              <a:t>лист </a:t>
            </a:r>
            <a:r>
              <a:rPr lang="ru-RU" altLang="ru-RU" sz="2800" dirty="0" err="1">
                <a:solidFill>
                  <a:srgbClr val="002060"/>
                </a:solidFill>
              </a:rPr>
              <a:t>Мёбиуса</a:t>
            </a:r>
            <a:r>
              <a:rPr lang="ru-RU" altLang="ru-RU" sz="2800" dirty="0">
                <a:solidFill>
                  <a:srgbClr val="002060"/>
                </a:solidFill>
              </a:rPr>
              <a:t> вдоль на три части? </a:t>
            </a:r>
            <a:endParaRPr lang="ru-RU" altLang="ru-RU" sz="28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altLang="ru-RU" sz="2800" dirty="0" smtClean="0">
                <a:solidFill>
                  <a:srgbClr val="002060"/>
                </a:solidFill>
              </a:rPr>
              <a:t>С лентой Мебиуса можно производить и другие эксперименты!</a:t>
            </a:r>
          </a:p>
          <a:p>
            <a:pPr marL="0" indent="0" algn="ctr">
              <a:buNone/>
            </a:pPr>
            <a:endParaRPr lang="ru-RU" altLang="ru-RU" sz="28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6" descr="IMG_00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008" y="1845734"/>
            <a:ext cx="5485374" cy="411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75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460" y="531372"/>
            <a:ext cx="9601196" cy="1303867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Понятие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6460" y="1835239"/>
            <a:ext cx="10385737" cy="416584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Лента </a:t>
            </a:r>
            <a:r>
              <a:rPr lang="ru-RU" sz="2800" dirty="0">
                <a:solidFill>
                  <a:srgbClr val="002060"/>
                </a:solidFill>
              </a:rPr>
              <a:t>Мебиуса </a:t>
            </a:r>
            <a:r>
              <a:rPr lang="ru-RU" sz="2800" dirty="0" smtClean="0">
                <a:solidFill>
                  <a:srgbClr val="002060"/>
                </a:solidFill>
              </a:rPr>
              <a:t>непрерывный объект </a:t>
            </a:r>
            <a:r>
              <a:rPr lang="ru-RU" sz="2800" dirty="0">
                <a:solidFill>
                  <a:srgbClr val="002060"/>
                </a:solidFill>
              </a:rPr>
              <a:t>с простейшей односторонней поверхностью с границей в обычном Евклидовом </a:t>
            </a:r>
            <a:r>
              <a:rPr lang="ru-RU" sz="2800" dirty="0" smtClean="0">
                <a:solidFill>
                  <a:srgbClr val="002060"/>
                </a:solidFill>
              </a:rPr>
              <a:t>пространстве, </a:t>
            </a:r>
            <a:r>
              <a:rPr lang="ru-RU" sz="2800" dirty="0">
                <a:solidFill>
                  <a:srgbClr val="002060"/>
                </a:solidFill>
              </a:rPr>
              <a:t>где возможно из одной точки такой поверхности, не пересекая края, попасть в любую другую.</a:t>
            </a:r>
          </a:p>
          <a:p>
            <a:pPr algn="ctr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17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ompkimi.ru/wp-content/uploads/2015/06/videomontaz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360" y="2656646"/>
            <a:ext cx="4289430" cy="287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-3459" t="12300" r="3459" b="10385"/>
          <a:stretch/>
        </p:blipFill>
        <p:spPr>
          <a:xfrm>
            <a:off x="7134715" y="398226"/>
            <a:ext cx="4840879" cy="3786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220564"/>
            <a:ext cx="3948073" cy="49662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Применение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100" name="Picture 4" descr="http://purplelodge.net/bjork/images/olitplp51cl_label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1559">
            <a:off x="332380" y="2133055"/>
            <a:ext cx="3487527" cy="220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407961" y="4092600"/>
            <a:ext cx="4537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ea typeface="Times New Roman" panose="02020603050405020304" pitchFamily="18" charset="0"/>
              </a:rPr>
              <a:t>В матричных принтерах красящая лента имела вид листа </a:t>
            </a:r>
            <a:r>
              <a:rPr lang="ru-RU" dirty="0" err="1">
                <a:solidFill>
                  <a:srgbClr val="002060"/>
                </a:solidFill>
                <a:ea typeface="Times New Roman" panose="02020603050405020304" pitchFamily="18" charset="0"/>
              </a:rPr>
              <a:t>Мёбиуса</a:t>
            </a:r>
            <a:r>
              <a:rPr lang="ru-RU" dirty="0">
                <a:solidFill>
                  <a:srgbClr val="002060"/>
                </a:solidFill>
                <a:ea typeface="Times New Roman" panose="02020603050405020304" pitchFamily="18" charset="0"/>
              </a:rPr>
              <a:t> для увеличения срока годности.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845" y="5064641"/>
            <a:ext cx="75209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Придуманы кассеты для магнитофона, где лента перекручивается и склеивается в кольцо, при этом появляется возможность записывать или считывать информацию сразу с двух сторон, что увеличивает ёмкость кассеты в два раза и соответственно время звучания.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9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12125" y="286603"/>
            <a:ext cx="11256134" cy="1450757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+mn-lt"/>
              </a:rPr>
              <a:t>Лента </a:t>
            </a:r>
            <a:r>
              <a:rPr lang="ru-RU" altLang="ru-RU" b="1" dirty="0" smtClean="0">
                <a:solidFill>
                  <a:srgbClr val="002060"/>
                </a:solidFill>
                <a:latin typeface="+mn-lt"/>
              </a:rPr>
              <a:t>Мебиуса </a:t>
            </a:r>
            <a:r>
              <a:rPr lang="ru-RU" altLang="ru-RU" b="1" dirty="0">
                <a:solidFill>
                  <a:srgbClr val="002060"/>
                </a:solidFill>
                <a:latin typeface="+mn-lt"/>
              </a:rPr>
              <a:t>в </a:t>
            </a:r>
            <a:r>
              <a:rPr lang="ru-RU" altLang="ru-RU" b="1" dirty="0" smtClean="0">
                <a:solidFill>
                  <a:srgbClr val="002060"/>
                </a:solidFill>
                <a:latin typeface="+mn-lt"/>
              </a:rPr>
              <a:t>архитектуре</a:t>
            </a:r>
            <a:endParaRPr lang="ru-RU" altLang="ru-RU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9942" name="Picture 6" descr="137328612441352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1820" y="2189408"/>
            <a:ext cx="5561616" cy="334850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706817" y="5657459"/>
            <a:ext cx="49853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>
                <a:solidFill>
                  <a:srgbClr val="002060"/>
                </a:solidFill>
              </a:rPr>
              <a:t>Культурный центр на Тайване</a:t>
            </a:r>
          </a:p>
        </p:txBody>
      </p:sp>
      <p:pic>
        <p:nvPicPr>
          <p:cNvPr id="39945" name="Picture 9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140" y="2189408"/>
            <a:ext cx="5772908" cy="335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6225202" y="5657459"/>
            <a:ext cx="55718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>
                <a:solidFill>
                  <a:srgbClr val="002060"/>
                </a:solidFill>
              </a:rPr>
              <a:t>Автобусная остановка в  Испании</a:t>
            </a:r>
          </a:p>
        </p:txBody>
      </p:sp>
    </p:spTree>
    <p:extLst>
      <p:ext uri="{BB962C8B-B14F-4D97-AF65-F5344CB8AC3E}">
        <p14:creationId xmlns:p14="http://schemas.microsoft.com/office/powerpoint/2010/main" val="6854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57610" y="2155729"/>
            <a:ext cx="665837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Грандиозная библиотека в Казахстане. Изгибы здания образуют лист Мёбиуса, таким образом внутреннее пространство переходит во внешнее и обратно; подобным образом стены переходят в крышу, а крыша трансформируется обратно в стены. Естественный свет проникает во внутренние коридоры сквозь геометрические отверстия во внешней оболочке, создавая прекрасно освещённые пространства, идеальные для чтения.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4" descr="http://farm4.static.flickr.com/3474/3861778182_846aae1aca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914400"/>
            <a:ext cx="5280338" cy="5280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ww.arthitectural.com/wp-content/uploads/2010/10/ANL_Image-by-BIG_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229" y="0"/>
            <a:ext cx="2975506" cy="1984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0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98413" y="421260"/>
            <a:ext cx="11256134" cy="1106295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+mn-lt"/>
              </a:rPr>
              <a:t>Лента </a:t>
            </a:r>
            <a:r>
              <a:rPr lang="ru-RU" altLang="ru-RU" b="1" dirty="0" smtClean="0">
                <a:solidFill>
                  <a:srgbClr val="002060"/>
                </a:solidFill>
                <a:latin typeface="+mn-lt"/>
              </a:rPr>
              <a:t>Мебиуса </a:t>
            </a:r>
            <a:r>
              <a:rPr lang="ru-RU" altLang="ru-RU" b="1" dirty="0">
                <a:solidFill>
                  <a:srgbClr val="002060"/>
                </a:solidFill>
                <a:latin typeface="+mn-lt"/>
              </a:rPr>
              <a:t>в </a:t>
            </a:r>
            <a:r>
              <a:rPr lang="ru-RU" altLang="ru-RU" b="1" dirty="0" smtClean="0">
                <a:solidFill>
                  <a:srgbClr val="002060"/>
                </a:solidFill>
                <a:latin typeface="+mn-lt"/>
              </a:rPr>
              <a:t>архитектуре</a:t>
            </a:r>
            <a:endParaRPr lang="ru-RU" alt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1778971" y="5715858"/>
            <a:ext cx="29034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 smtClean="0">
                <a:solidFill>
                  <a:srgbClr val="002060"/>
                </a:solidFill>
              </a:rPr>
              <a:t>Башни в Торонто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6972176" y="5768215"/>
            <a:ext cx="23358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 smtClean="0">
                <a:solidFill>
                  <a:srgbClr val="002060"/>
                </a:solidFill>
              </a:rPr>
              <a:t>Храм в Китае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279" y="1793377"/>
            <a:ext cx="4324746" cy="380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Buddhism_Temple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0" y="1747994"/>
            <a:ext cx="4596259" cy="396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64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426272"/>
            <a:ext cx="10058400" cy="104190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Аттракцион «Американские горки»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Рисунок 108" descr="tumblr_kq2hdgWXD61qzg3nio1_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36" y="1738649"/>
            <a:ext cx="6089143" cy="4409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979" y="2691685"/>
            <a:ext cx="4785949" cy="3316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60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12125" y="286603"/>
            <a:ext cx="11256134" cy="1450757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+mn-lt"/>
              </a:rPr>
              <a:t>Лента </a:t>
            </a:r>
            <a:r>
              <a:rPr lang="ru-RU" altLang="ru-RU" b="1" dirty="0" smtClean="0">
                <a:solidFill>
                  <a:srgbClr val="002060"/>
                </a:solidFill>
                <a:latin typeface="+mn-lt"/>
              </a:rPr>
              <a:t>Мебиуса </a:t>
            </a:r>
            <a:r>
              <a:rPr lang="ru-RU" altLang="ru-RU" b="1" dirty="0">
                <a:solidFill>
                  <a:srgbClr val="002060"/>
                </a:solidFill>
                <a:latin typeface="+mn-lt"/>
              </a:rPr>
              <a:t>в </a:t>
            </a:r>
            <a:r>
              <a:rPr lang="ru-RU" altLang="ru-RU" b="1" dirty="0" smtClean="0">
                <a:solidFill>
                  <a:srgbClr val="002060"/>
                </a:solidFill>
                <a:latin typeface="+mn-lt"/>
              </a:rPr>
              <a:t>изобретениях</a:t>
            </a:r>
            <a:endParaRPr lang="ru-RU" alt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412125" y="4912026"/>
            <a:ext cx="116425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Полоса ленточного конвейера, выполненная в виде листа </a:t>
            </a:r>
            <a:r>
              <a:rPr lang="ru-RU" sz="2800" dirty="0" err="1">
                <a:solidFill>
                  <a:srgbClr val="002060"/>
                </a:solidFill>
              </a:rPr>
              <a:t>Мёбиуса</a:t>
            </a:r>
            <a:r>
              <a:rPr lang="ru-RU" sz="2800" dirty="0">
                <a:solidFill>
                  <a:srgbClr val="002060"/>
                </a:solidFill>
              </a:rPr>
              <a:t>, позволяет ему работать дольше в два раза , потому что вся поверхность листа равномерно изнашивается.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Картинки по запросу ленточный конвейер мебиуса карти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155" y="1841679"/>
            <a:ext cx="6478074" cy="295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91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s00.infourok.ru/images/doc/112/132696/img8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53"/>
          <a:stretch/>
        </p:blipFill>
        <p:spPr bwMode="auto">
          <a:xfrm>
            <a:off x="521111" y="1951490"/>
            <a:ext cx="7257728" cy="355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90175" y="5542162"/>
            <a:ext cx="497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2800" b="1" i="1" dirty="0" smtClean="0">
                <a:solidFill>
                  <a:srgbClr val="002060"/>
                </a:solidFill>
              </a:rPr>
              <a:t>Литографии Мориса </a:t>
            </a:r>
            <a:r>
              <a:rPr lang="ru-RU" altLang="ru-RU" sz="2800" b="1" i="1" dirty="0" err="1" smtClean="0">
                <a:solidFill>
                  <a:srgbClr val="002060"/>
                </a:solidFill>
              </a:rPr>
              <a:t>Эшера</a:t>
            </a:r>
            <a:endParaRPr lang="ru-RU" alt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8" name="Picture 11" descr="cinta_de_mobi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176" y="2548117"/>
            <a:ext cx="3170858" cy="268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263" y="356582"/>
            <a:ext cx="11256134" cy="1450757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+mn-lt"/>
              </a:rPr>
              <a:t>Лента </a:t>
            </a:r>
            <a:r>
              <a:rPr lang="ru-RU" altLang="ru-RU" b="1" dirty="0" smtClean="0">
                <a:solidFill>
                  <a:srgbClr val="002060"/>
                </a:solidFill>
                <a:latin typeface="+mn-lt"/>
              </a:rPr>
              <a:t>Мебиуса </a:t>
            </a:r>
            <a:r>
              <a:rPr lang="ru-RU" altLang="ru-RU" b="1" dirty="0">
                <a:solidFill>
                  <a:srgbClr val="002060"/>
                </a:solidFill>
                <a:latin typeface="+mn-lt"/>
              </a:rPr>
              <a:t>в </a:t>
            </a:r>
            <a:r>
              <a:rPr lang="ru-RU" altLang="ru-RU" b="1" dirty="0" smtClean="0">
                <a:solidFill>
                  <a:srgbClr val="002060"/>
                </a:solidFill>
                <a:latin typeface="+mn-lt"/>
              </a:rPr>
              <a:t>искусстве</a:t>
            </a:r>
            <a:endParaRPr lang="ru-RU" altLang="ru-RU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46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97280" y="1854558"/>
            <a:ext cx="984976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Есть еще одна более масштабная теория.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Вселенная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– это огромная петля Мебиуса.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Такой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идеи придерживался Эйнштейн.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Он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предположил, что Вселенная замкнута, и космический корабль, стартовавший из определенной ее точки и летящий все время прямо, возвратится в ту же самую точку в пространстве и времени, с которой и началось его движение.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97280" y="1220564"/>
            <a:ext cx="3948073" cy="4966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Применение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679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История открытия</a:t>
            </a:r>
            <a:endParaRPr lang="ru-RU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10382"/>
            <a:ext cx="5921705" cy="424090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Открывателем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этой необычной ленты признан немецкий математик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Август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Фердинанд Мебиус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ученик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Гаусса,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написавший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не одну работу по геометрии, но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прославившийся именно этим открытием в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1858 году. </a:t>
            </a:r>
          </a:p>
        </p:txBody>
      </p:sp>
      <p:pic>
        <p:nvPicPr>
          <p:cNvPr id="1030" name="Picture 6" descr="https://fs01.urokimatematiki.ru/e/000531-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781" y="1910382"/>
            <a:ext cx="3065103" cy="4111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58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220564"/>
            <a:ext cx="3948073" cy="496623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Вывод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7280" y="1820218"/>
            <a:ext cx="9517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Пока это всего лишь </a:t>
            </a:r>
            <a:r>
              <a:rPr lang="ru-RU" sz="2800" dirty="0" smtClean="0">
                <a:solidFill>
                  <a:srgbClr val="002060"/>
                </a:solidFill>
              </a:rPr>
              <a:t>гипотеза, </a:t>
            </a:r>
            <a:r>
              <a:rPr lang="ru-RU" sz="2800" dirty="0">
                <a:solidFill>
                  <a:srgbClr val="002060"/>
                </a:solidFill>
              </a:rPr>
              <a:t>у которых есть как сторонники, так и противники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smtClean="0">
              <a:solidFill>
                <a:srgbClr val="002060"/>
              </a:solidFill>
            </a:endParaRPr>
          </a:p>
          <a:p>
            <a:pPr algn="ctr"/>
            <a:r>
              <a:rPr lang="ru-RU" sz="280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Кто знает, к какому открытию подведет ученых, казалось бы, такой простой объект, как Лента Мебиуса.</a:t>
            </a:r>
          </a:p>
        </p:txBody>
      </p:sp>
    </p:spTree>
    <p:extLst>
      <p:ext uri="{BB962C8B-B14F-4D97-AF65-F5344CB8AC3E}">
        <p14:creationId xmlns:p14="http://schemas.microsoft.com/office/powerpoint/2010/main" val="209500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002060"/>
                </a:solidFill>
                <a:latin typeface="+mn-lt"/>
              </a:rPr>
              <a:t>Вывод: </a:t>
            </a:r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850007" y="1845734"/>
            <a:ext cx="10998556" cy="40233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Несмотря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</a:rPr>
              <a:t>на то, что 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Мебиус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</a:rPr>
              <a:t>сделал своё удивительное открытие очень давно, оно очень популярно и в наши дни:</a:t>
            </a:r>
          </a:p>
          <a:p>
            <a:pPr lvl="0" algn="ctr"/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</a:rPr>
              <a:t> У математиков- идут дальнейшие исследования;</a:t>
            </a:r>
          </a:p>
          <a:p>
            <a:pPr lvl="0" algn="ctr"/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</a:rPr>
              <a:t> У школьников - очень интересно экспериментировать с лентой 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Мебиуса;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0" algn="ctr"/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</a:rPr>
              <a:t>В технике – открываются всё новые способы использования ленты 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Мебиуса.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</a:rPr>
              <a:t> 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Нами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</a:rPr>
              <a:t>не исчерпаны опыты с листом 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Мебиуса.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</a:rPr>
              <a:t>Они бесконечны, интересны и зависят от собственного терпения.</a:t>
            </a:r>
            <a:endParaRPr lang="ru-RU" altLang="ru-RU" sz="28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24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88954" y="3013656"/>
            <a:ext cx="8484601" cy="128569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+mn-lt"/>
              </a:rPr>
              <a:t>Спасибо за внимание</a:t>
            </a:r>
            <a:endParaRPr lang="ru-RU" sz="66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183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002060"/>
                </a:solidFill>
                <a:latin typeface="+mn-lt"/>
              </a:rPr>
              <a:t>Лента Мебиуса</a:t>
            </a:r>
            <a:endParaRPr lang="ru-RU" alt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7882" y="1845734"/>
            <a:ext cx="11269014" cy="402336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dirty="0"/>
              <a:t>    </a:t>
            </a:r>
            <a:endParaRPr lang="ru-RU" alt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256" y="2336199"/>
            <a:ext cx="6915955" cy="304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3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Практическое задание</a:t>
            </a:r>
            <a:endParaRPr lang="ru-RU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845734"/>
            <a:ext cx="10622495" cy="379356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Изготовим лист Мебиуса.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Возьмем ленту </a:t>
            </a:r>
            <a:r>
              <a:rPr lang="en-US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ABCD 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и соединим её концы таким образом,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              что </a:t>
            </a:r>
            <a:r>
              <a:rPr lang="en-US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A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 соединится с </a:t>
            </a:r>
            <a:r>
              <a:rPr lang="en-US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D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, а </a:t>
            </a:r>
            <a:r>
              <a:rPr lang="en-US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C 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с </a:t>
            </a:r>
            <a:r>
              <a:rPr lang="en-US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B.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6754" y="3585137"/>
            <a:ext cx="8113691" cy="1339404"/>
          </a:xfrm>
          <a:prstGeom prst="rect">
            <a:avLst/>
          </a:prstGeom>
          <a:ln w="571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93949" y="3163804"/>
            <a:ext cx="540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A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5160" y="4758701"/>
            <a:ext cx="1043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B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0445" y="3245446"/>
            <a:ext cx="47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C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37315" y="4758701"/>
            <a:ext cx="452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D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12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Интересный факт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1370" y="2257859"/>
            <a:ext cx="10058400" cy="40233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Есть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мнение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, что прообразом модели «бесконечной петли» стала неверно сшитая лента служанкой профессора Августа Мебиуса.</a:t>
            </a:r>
          </a:p>
        </p:txBody>
      </p:sp>
    </p:spTree>
    <p:extLst>
      <p:ext uri="{BB962C8B-B14F-4D97-AF65-F5344CB8AC3E}">
        <p14:creationId xmlns:p14="http://schemas.microsoft.com/office/powerpoint/2010/main" val="406324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Практическое задание</a:t>
            </a:r>
            <a:endParaRPr lang="ru-RU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535" y="2092400"/>
            <a:ext cx="5362432" cy="4021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733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Свойства ленты Мебиуса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40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+mn-lt"/>
              </a:rPr>
              <a:t>Практическое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4582303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Сколько сторон имеет лента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ебиуса?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Начнем закрашивать ленту не переворачивая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583" y="1845734"/>
            <a:ext cx="5506750" cy="4130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313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Ретро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TM02900722[[fn=Совет директоров]]</Template>
  <TotalTime>493</TotalTime>
  <Words>660</Words>
  <Application>Microsoft Office PowerPoint</Application>
  <PresentationFormat>Широкоэкранный</PresentationFormat>
  <Paragraphs>95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41" baseType="lpstr">
      <vt:lpstr>Calibri</vt:lpstr>
      <vt:lpstr>Calibri Light</vt:lpstr>
      <vt:lpstr>Century Gothic</vt:lpstr>
      <vt:lpstr>Courier New</vt:lpstr>
      <vt:lpstr>Times New Roman</vt:lpstr>
      <vt:lpstr>Wingdings</vt:lpstr>
      <vt:lpstr>Wingdings 2</vt:lpstr>
      <vt:lpstr>HDOfficeLightV0</vt:lpstr>
      <vt:lpstr>Ретро</vt:lpstr>
      <vt:lpstr>  Проектно-исследовательская работа  по теме: «Бесконечная петля»</vt:lpstr>
      <vt:lpstr>Цель проекта:</vt:lpstr>
      <vt:lpstr>История открытия</vt:lpstr>
      <vt:lpstr>Лента Мебиуса</vt:lpstr>
      <vt:lpstr>Практическое задание</vt:lpstr>
      <vt:lpstr>Интересный факт</vt:lpstr>
      <vt:lpstr>Практическое задание</vt:lpstr>
      <vt:lpstr>Свойства ленты Мебиуса</vt:lpstr>
      <vt:lpstr>Практическое задание</vt:lpstr>
      <vt:lpstr>Практическое задание</vt:lpstr>
      <vt:lpstr>Свойства ленты Мебиуса</vt:lpstr>
      <vt:lpstr>Практическое задание</vt:lpstr>
      <vt:lpstr>Практическое задание</vt:lpstr>
      <vt:lpstr>Свойства ленты Мебиуса</vt:lpstr>
      <vt:lpstr>Практическое задание</vt:lpstr>
      <vt:lpstr>Практическое задание</vt:lpstr>
      <vt:lpstr>Практическое задание</vt:lpstr>
      <vt:lpstr>Практическое задание</vt:lpstr>
      <vt:lpstr>Свойства ленты Мебиуса</vt:lpstr>
      <vt:lpstr>Практическое задание</vt:lpstr>
      <vt:lpstr>Понятие</vt:lpstr>
      <vt:lpstr>Применение</vt:lpstr>
      <vt:lpstr>Лента Мебиуса в архитектуре</vt:lpstr>
      <vt:lpstr>Презентация PowerPoint</vt:lpstr>
      <vt:lpstr>Лента Мебиуса в архитектуре</vt:lpstr>
      <vt:lpstr>Аттракцион «Американские горки»</vt:lpstr>
      <vt:lpstr>Лента Мебиуса в изобретениях</vt:lpstr>
      <vt:lpstr>Лента Мебиуса в искусстве</vt:lpstr>
      <vt:lpstr>Презентация PowerPoint</vt:lpstr>
      <vt:lpstr>Вывод</vt:lpstr>
      <vt:lpstr>Вывод: </vt:lpstr>
      <vt:lpstr>Спасибо за внимание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Лента Мёбиуса</dc:title>
  <dc:creator>1</dc:creator>
  <cp:lastModifiedBy>User</cp:lastModifiedBy>
  <cp:revision>51</cp:revision>
  <dcterms:created xsi:type="dcterms:W3CDTF">2017-10-28T19:06:41Z</dcterms:created>
  <dcterms:modified xsi:type="dcterms:W3CDTF">2024-01-06T16:08:51Z</dcterms:modified>
</cp:coreProperties>
</file>