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9" r:id="rId2"/>
    <p:sldId id="274" r:id="rId3"/>
    <p:sldId id="256" r:id="rId4"/>
    <p:sldId id="278" r:id="rId5"/>
    <p:sldId id="279" r:id="rId6"/>
    <p:sldId id="277" r:id="rId7"/>
    <p:sldId id="287" r:id="rId8"/>
    <p:sldId id="288" r:id="rId9"/>
    <p:sldId id="289" r:id="rId10"/>
    <p:sldId id="285" r:id="rId11"/>
    <p:sldId id="283" r:id="rId12"/>
    <p:sldId id="284" r:id="rId13"/>
    <p:sldId id="281" r:id="rId14"/>
    <p:sldId id="28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12.03.2023</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a:t>Образец заголовка</a:t>
            </a:r>
          </a:p>
        </p:txBody>
      </p:sp>
      <p:sp>
        <p:nvSpPr>
          <p:cNvPr id="3" name="Содержимое 2"/>
          <p:cNvSpPr>
            <a:spLocks noGrp="1"/>
          </p:cNvSpPr>
          <p:nvPr>
            <p:ph sz="quarter" idx="1"/>
          </p:nvPr>
        </p:nvSpPr>
        <p:spPr>
          <a:xfrm>
            <a:off x="457200" y="1600200"/>
            <a:ext cx="4038600" cy="21717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4648200" y="1600200"/>
            <a:ext cx="4038600" cy="21717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Содержимое 4"/>
          <p:cNvSpPr>
            <a:spLocks noGrp="1"/>
          </p:cNvSpPr>
          <p:nvPr>
            <p:ph sz="quarter" idx="3"/>
          </p:nvPr>
        </p:nvSpPr>
        <p:spPr>
          <a:xfrm>
            <a:off x="457200" y="3924300"/>
            <a:ext cx="4038600" cy="21717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Содержимое 5"/>
          <p:cNvSpPr>
            <a:spLocks noGrp="1"/>
          </p:cNvSpPr>
          <p:nvPr>
            <p:ph sz="quarter" idx="4"/>
          </p:nvPr>
        </p:nvSpPr>
        <p:spPr>
          <a:xfrm>
            <a:off x="4648200" y="3924300"/>
            <a:ext cx="4038600" cy="21717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19"/>
          <p:cNvSpPr>
            <a:spLocks noGrp="1" noChangeArrowheads="1"/>
          </p:cNvSpPr>
          <p:nvPr>
            <p:ph type="dt" sz="half" idx="10"/>
          </p:nvPr>
        </p:nvSpPr>
        <p:spPr/>
        <p:txBody>
          <a:bodyPr/>
          <a:lstStyle>
            <a:lvl1pPr>
              <a:defRPr/>
            </a:lvl1pPr>
          </a:lstStyle>
          <a:p>
            <a:pPr>
              <a:defRPr/>
            </a:pPr>
            <a:endParaRPr lang="ru-RU"/>
          </a:p>
        </p:txBody>
      </p:sp>
      <p:sp>
        <p:nvSpPr>
          <p:cNvPr id="8" name="Rectangle 20"/>
          <p:cNvSpPr>
            <a:spLocks noGrp="1" noChangeArrowheads="1"/>
          </p:cNvSpPr>
          <p:nvPr>
            <p:ph type="ftr" sz="quarter" idx="11"/>
          </p:nvPr>
        </p:nvSpPr>
        <p:spPr/>
        <p:txBody>
          <a:bodyPr/>
          <a:lstStyle>
            <a:lvl1pPr>
              <a:defRPr/>
            </a:lvl1pPr>
          </a:lstStyle>
          <a:p>
            <a:pPr>
              <a:defRPr/>
            </a:pPr>
            <a:endParaRPr lang="ru-RU"/>
          </a:p>
        </p:txBody>
      </p:sp>
      <p:sp>
        <p:nvSpPr>
          <p:cNvPr id="9" name="Rectangle 21"/>
          <p:cNvSpPr>
            <a:spLocks noGrp="1" noChangeArrowheads="1"/>
          </p:cNvSpPr>
          <p:nvPr>
            <p:ph type="sldNum" sz="quarter" idx="12"/>
          </p:nvPr>
        </p:nvSpPr>
        <p:spPr/>
        <p:txBody>
          <a:bodyPr/>
          <a:lstStyle>
            <a:lvl1pPr>
              <a:defRPr/>
            </a:lvl1pPr>
          </a:lstStyle>
          <a:p>
            <a:pPr>
              <a:defRPr/>
            </a:pPr>
            <a:fld id="{5E765BF7-78EE-4CED-BE49-A5807067147B}" type="slidenum">
              <a:rPr lang="ru-RU"/>
              <a:pPr>
                <a:defRPr/>
              </a:pPr>
              <a:t>‹#›</a:t>
            </a:fld>
            <a:endParaRPr lang="ru-RU"/>
          </a:p>
        </p:txBody>
      </p:sp>
    </p:spTree>
    <p:extLst>
      <p:ext uri="{BB962C8B-B14F-4D97-AF65-F5344CB8AC3E}">
        <p14:creationId xmlns:p14="http://schemas.microsoft.com/office/powerpoint/2010/main" xmlns="" val="1695947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12.03.2023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12.03.2023</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12.03.2023</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12.03.2023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12.03.2023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12.03.2023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12.03.2023</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61215"/>
            <a:ext cx="8640960" cy="1999633"/>
          </a:xfrm>
        </p:spPr>
        <p:txBody>
          <a:bodyPr>
            <a:noAutofit/>
          </a:bodyPr>
          <a:lstStyle/>
          <a:p>
            <a:pPr algn="ctr"/>
            <a:r>
              <a:rPr lang="ru-RU" sz="1200" b="1" dirty="0" smtClean="0"/>
              <a:t>МБУ ДОПОЛНИТЕЛЬНОГО  </a:t>
            </a:r>
            <a:r>
              <a:rPr lang="ru-RU" sz="1200" b="1" dirty="0"/>
              <a:t>ПРОФЕССИОНАЛЬНОГО ОБРАЗОВАНИЯ </a:t>
            </a:r>
            <a:r>
              <a:rPr lang="ru-RU" sz="1200" dirty="0"/>
              <a:t> </a:t>
            </a:r>
            <a:r>
              <a:rPr lang="ru-RU" sz="1200" b="1" dirty="0" smtClean="0"/>
              <a:t>Г. </a:t>
            </a:r>
            <a:r>
              <a:rPr lang="ru-RU" sz="1200" b="1" dirty="0"/>
              <a:t>МУРМАНСКА </a:t>
            </a:r>
            <a:r>
              <a:rPr lang="ru-RU" sz="1200" dirty="0"/>
              <a:t/>
            </a:r>
            <a:br>
              <a:rPr lang="ru-RU" sz="1200" dirty="0"/>
            </a:br>
            <a:r>
              <a:rPr lang="ru-RU" sz="1200" b="1" dirty="0" smtClean="0"/>
              <a:t>ГОРОДСКОЙ </a:t>
            </a:r>
            <a:r>
              <a:rPr lang="ru-RU" sz="1200" b="1" dirty="0"/>
              <a:t>ИНФОРМАЦИОННО-МЕТОДИЧЕСКИЙ </a:t>
            </a:r>
            <a:r>
              <a:rPr lang="ru-RU" sz="1200" dirty="0"/>
              <a:t/>
            </a:r>
            <a:br>
              <a:rPr lang="ru-RU" sz="1200" dirty="0"/>
            </a:br>
            <a:r>
              <a:rPr lang="ru-RU" sz="1200" b="1" dirty="0"/>
              <a:t>ЦЕНТР РАБОТНИКОВ </a:t>
            </a:r>
            <a:r>
              <a:rPr lang="ru-RU" sz="1200" b="1" dirty="0" smtClean="0"/>
              <a:t>ОБРАЗОВАНИЯ</a:t>
            </a:r>
            <a:br>
              <a:rPr lang="ru-RU" sz="1200" b="1" dirty="0" smtClean="0"/>
            </a:br>
            <a:r>
              <a:rPr lang="ru-RU" sz="1200" b="1" dirty="0" smtClean="0"/>
              <a:t>Семинар: «</a:t>
            </a:r>
            <a:r>
              <a:rPr lang="ru-RU" sz="1800" dirty="0" smtClean="0"/>
              <a:t>Формы </a:t>
            </a:r>
            <a:r>
              <a:rPr lang="ru-RU" sz="1800" dirty="0"/>
              <a:t>и приёмы работы </a:t>
            </a:r>
            <a:r>
              <a:rPr lang="ru-RU" sz="1800"/>
              <a:t>с </a:t>
            </a:r>
            <a:r>
              <a:rPr lang="ru-RU" sz="1800" smtClean="0"/>
              <a:t>не сплошными </a:t>
            </a:r>
            <a:r>
              <a:rPr lang="ru-RU" sz="1800" dirty="0"/>
              <a:t>и составными текстами на уроках географии и </a:t>
            </a:r>
            <a:r>
              <a:rPr lang="ru-RU" sz="1800" dirty="0" smtClean="0"/>
              <a:t>истории» </a:t>
            </a:r>
            <a:r>
              <a:rPr lang="ru-RU" sz="1800" dirty="0"/>
              <a:t/>
            </a:r>
            <a:br>
              <a:rPr lang="ru-RU" sz="1800" dirty="0"/>
            </a:br>
            <a:endParaRPr lang="ru-RU" sz="1800" dirty="0"/>
          </a:p>
        </p:txBody>
      </p:sp>
      <p:sp>
        <p:nvSpPr>
          <p:cNvPr id="3" name="Подзаголовок 2"/>
          <p:cNvSpPr>
            <a:spLocks noGrp="1"/>
          </p:cNvSpPr>
          <p:nvPr>
            <p:ph type="subTitle" idx="1"/>
          </p:nvPr>
        </p:nvSpPr>
        <p:spPr>
          <a:xfrm>
            <a:off x="457200" y="3899938"/>
            <a:ext cx="8363272" cy="1752600"/>
          </a:xfrm>
        </p:spPr>
        <p:txBody>
          <a:bodyPr>
            <a:normAutofit fontScale="62500" lnSpcReduction="20000"/>
          </a:bodyPr>
          <a:lstStyle/>
          <a:p>
            <a:pPr algn="r"/>
            <a:endParaRPr lang="ru-RU" sz="1800" dirty="0" smtClean="0"/>
          </a:p>
          <a:p>
            <a:pPr algn="r"/>
            <a:endParaRPr lang="ru-RU" sz="2600" dirty="0"/>
          </a:p>
          <a:p>
            <a:pPr algn="r"/>
            <a:r>
              <a:rPr lang="ru-RU" sz="2600" dirty="0" smtClean="0">
                <a:latin typeface="Calibri" panose="020F0502020204030204" pitchFamily="34" charset="0"/>
              </a:rPr>
              <a:t>«Использование не сплошных текстов как один из способов  формирования читательской грамотности на уроках географии</a:t>
            </a:r>
            <a:r>
              <a:rPr lang="ru-RU" sz="1800" dirty="0" smtClean="0">
                <a:latin typeface="Calibri" panose="020F0502020204030204" pitchFamily="34" charset="0"/>
              </a:rPr>
              <a:t>»</a:t>
            </a:r>
          </a:p>
          <a:p>
            <a:pPr algn="r"/>
            <a:r>
              <a:rPr lang="ru-RU" sz="1800" dirty="0" smtClean="0">
                <a:latin typeface="Calibri" panose="020F0502020204030204" pitchFamily="34" charset="0"/>
              </a:rPr>
              <a:t>Кирияк Людмила Петровна</a:t>
            </a:r>
          </a:p>
          <a:p>
            <a:pPr algn="r"/>
            <a:r>
              <a:rPr lang="ru-RU" sz="1800" dirty="0" smtClean="0">
                <a:latin typeface="Calibri" panose="020F0502020204030204" pitchFamily="34" charset="0"/>
              </a:rPr>
              <a:t>учитель географии </a:t>
            </a:r>
          </a:p>
          <a:p>
            <a:pPr algn="r"/>
            <a:r>
              <a:rPr lang="ru-RU" sz="1800" dirty="0" smtClean="0">
                <a:latin typeface="Calibri" panose="020F0502020204030204" pitchFamily="34" charset="0"/>
              </a:rPr>
              <a:t>МБОУ СОШ №21 г. Мурманска</a:t>
            </a:r>
          </a:p>
          <a:p>
            <a:pPr algn="r"/>
            <a:r>
              <a:rPr lang="ru-RU" sz="1800" dirty="0" smtClean="0">
                <a:latin typeface="Calibri" panose="020F0502020204030204" pitchFamily="34" charset="0"/>
              </a:rPr>
              <a:t>15.03.2023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214282" y="357166"/>
            <a:ext cx="8929718" cy="1143000"/>
          </a:xfrm>
        </p:spPr>
        <p:txBody>
          <a:bodyPr>
            <a:normAutofit fontScale="90000"/>
          </a:bodyPr>
          <a:lstStyle/>
          <a:p>
            <a:pPr algn="ctr"/>
            <a:r>
              <a:rPr lang="ru-RU" sz="2000" dirty="0" smtClean="0">
                <a:solidFill>
                  <a:schemeClr val="tx1">
                    <a:lumMod val="95000"/>
                    <a:lumOff val="5000"/>
                  </a:schemeClr>
                </a:solidFill>
              </a:rPr>
              <a:t/>
            </a:r>
            <a:br>
              <a:rPr lang="ru-RU" sz="2000" dirty="0" smtClean="0">
                <a:solidFill>
                  <a:schemeClr val="tx1">
                    <a:lumMod val="95000"/>
                    <a:lumOff val="5000"/>
                  </a:schemeClr>
                </a:solidFill>
              </a:rPr>
            </a:br>
            <a:r>
              <a:rPr lang="ru-RU" sz="1800" dirty="0" smtClean="0">
                <a:solidFill>
                  <a:schemeClr val="tx1">
                    <a:lumMod val="95000"/>
                    <a:lumOff val="5000"/>
                  </a:schemeClr>
                </a:solidFill>
                <a:latin typeface="Arial" pitchFamily="34" charset="0"/>
                <a:cs typeface="Arial" pitchFamily="34" charset="0"/>
              </a:rPr>
              <a:t>внеурочная система работы</a:t>
            </a:r>
            <a:r>
              <a:rPr lang="ru-RU" sz="1300" dirty="0" smtClean="0">
                <a:solidFill>
                  <a:schemeClr val="tx1">
                    <a:lumMod val="95000"/>
                    <a:lumOff val="5000"/>
                  </a:schemeClr>
                </a:solidFill>
              </a:rPr>
              <a:t/>
            </a:r>
            <a:br>
              <a:rPr lang="ru-RU" sz="1300" dirty="0" smtClean="0">
                <a:solidFill>
                  <a:schemeClr val="tx1">
                    <a:lumMod val="95000"/>
                    <a:lumOff val="5000"/>
                  </a:schemeClr>
                </a:solidFill>
              </a:rPr>
            </a:br>
            <a:r>
              <a:rPr lang="ru-RU" sz="1300" dirty="0" smtClean="0">
                <a:solidFill>
                  <a:schemeClr val="tx1">
                    <a:lumMod val="95000"/>
                    <a:lumOff val="5000"/>
                  </a:schemeClr>
                </a:solidFill>
              </a:rPr>
              <a:t> Открытые заседание  клуба  </a:t>
            </a:r>
            <a:r>
              <a:rPr lang="ru-RU" sz="1300" dirty="0" smtClean="0"/>
              <a:t>«</a:t>
            </a:r>
            <a:r>
              <a:rPr lang="ru-RU" sz="1300" b="1" dirty="0" smtClean="0"/>
              <a:t>Познание мира. Путешествия по географической карте»</a:t>
            </a:r>
            <a:r>
              <a:rPr lang="ru-RU" sz="1300" b="1" dirty="0" smtClean="0">
                <a:solidFill>
                  <a:schemeClr val="tx1">
                    <a:lumMod val="95000"/>
                    <a:lumOff val="5000"/>
                  </a:schemeClr>
                </a:solidFill>
              </a:rPr>
              <a:t>:</a:t>
            </a:r>
            <a:br>
              <a:rPr lang="ru-RU" sz="1300" b="1" dirty="0" smtClean="0">
                <a:solidFill>
                  <a:schemeClr val="tx1">
                    <a:lumMod val="95000"/>
                    <a:lumOff val="5000"/>
                  </a:schemeClr>
                </a:solidFill>
              </a:rPr>
            </a:br>
            <a:r>
              <a:rPr lang="ru-RU" sz="1300" dirty="0" smtClean="0">
                <a:solidFill>
                  <a:schemeClr val="tx1">
                    <a:lumMod val="95000"/>
                    <a:lumOff val="5000"/>
                  </a:schemeClr>
                </a:solidFill>
              </a:rPr>
              <a:t>«Знатоки географии» . </a:t>
            </a:r>
            <a:r>
              <a:rPr lang="ru-RU" sz="1300" dirty="0" smtClean="0"/>
              <a:t>Интеллектуальная игра – </a:t>
            </a:r>
            <a:r>
              <a:rPr lang="ru-RU" sz="1300" dirty="0" err="1" smtClean="0"/>
              <a:t>квест</a:t>
            </a:r>
            <a:r>
              <a:rPr lang="ru-RU" sz="1300" dirty="0" smtClean="0"/>
              <a:t> «Знакомьтесь: </a:t>
            </a:r>
            <a:r>
              <a:rPr lang="ru-RU" sz="1300" dirty="0" err="1" smtClean="0"/>
              <a:t>Книпович</a:t>
            </a:r>
            <a:r>
              <a:rPr lang="ru-RU" sz="1300" dirty="0" smtClean="0"/>
              <a:t> Н.М. К 160 – </a:t>
            </a:r>
            <a:r>
              <a:rPr lang="ru-RU" sz="1300" dirty="0" err="1" smtClean="0"/>
              <a:t>летию</a:t>
            </a:r>
            <a:r>
              <a:rPr lang="ru-RU" sz="1300" dirty="0" smtClean="0"/>
              <a:t>»</a:t>
            </a:r>
            <a:br>
              <a:rPr lang="ru-RU" sz="1300" dirty="0" smtClean="0"/>
            </a:br>
            <a:r>
              <a:rPr lang="ru-RU" sz="1300" dirty="0" smtClean="0"/>
              <a:t>«Путешествие признаю великой силою. К 150 –</a:t>
            </a:r>
            <a:r>
              <a:rPr lang="ru-RU" sz="1300" dirty="0" err="1" smtClean="0"/>
              <a:t>летию</a:t>
            </a:r>
            <a:r>
              <a:rPr lang="ru-RU" sz="1300" dirty="0" smtClean="0"/>
              <a:t> </a:t>
            </a:r>
            <a:r>
              <a:rPr lang="ru-RU" sz="1300" dirty="0" err="1" smtClean="0"/>
              <a:t>Верщагина</a:t>
            </a:r>
            <a:r>
              <a:rPr lang="ru-RU" sz="1300" dirty="0" smtClean="0"/>
              <a:t> В.В.»</a:t>
            </a:r>
            <a:br>
              <a:rPr lang="ru-RU" sz="1300" dirty="0" smtClean="0"/>
            </a:br>
            <a:r>
              <a:rPr lang="en-US" sz="1200" dirty="0" smtClean="0"/>
              <a:t>V </a:t>
            </a:r>
            <a:r>
              <a:rPr lang="ru-RU" sz="1200" dirty="0" smtClean="0"/>
              <a:t>областная образовательная акция «Картографический тренинг»</a:t>
            </a:r>
            <a:r>
              <a:rPr lang="ru-RU" sz="1300" dirty="0" smtClean="0"/>
              <a:t> «</a:t>
            </a:r>
            <a:r>
              <a:rPr lang="ru-RU" sz="1300" dirty="0" err="1" smtClean="0"/>
              <a:t>Книпович</a:t>
            </a:r>
            <a:r>
              <a:rPr lang="ru-RU" sz="1300" dirty="0" smtClean="0"/>
              <a:t> Н.М. К 160 – </a:t>
            </a:r>
            <a:r>
              <a:rPr lang="ru-RU" sz="1300" dirty="0" err="1" smtClean="0"/>
              <a:t>летию</a:t>
            </a:r>
            <a:r>
              <a:rPr lang="ru-RU" sz="1300" dirty="0" smtClean="0"/>
              <a:t>»</a:t>
            </a:r>
            <a:endParaRPr lang="ru-RU" sz="1300" dirty="0">
              <a:solidFill>
                <a:schemeClr val="tx1">
                  <a:lumMod val="95000"/>
                  <a:lumOff val="5000"/>
                </a:schemeClr>
              </a:solidFill>
            </a:endParaRPr>
          </a:p>
        </p:txBody>
      </p:sp>
      <p:pic>
        <p:nvPicPr>
          <p:cNvPr id="2050" name="Picture 2" descr="C:\Users\хозяин\Downloads\IMG_8461.jpg"/>
          <p:cNvPicPr>
            <a:picLocks noGrp="1" noChangeAspect="1" noChangeArrowheads="1"/>
          </p:cNvPicPr>
          <p:nvPr>
            <p:ph sz="quarter" idx="1"/>
          </p:nvPr>
        </p:nvPicPr>
        <p:blipFill>
          <a:blip r:embed="rId2"/>
          <a:stretch>
            <a:fillRect/>
          </a:stretch>
        </p:blipFill>
        <p:spPr bwMode="auto">
          <a:xfrm rot="5400000">
            <a:off x="964381" y="1750207"/>
            <a:ext cx="2071702" cy="2143140"/>
          </a:xfrm>
          <a:prstGeom prst="rect">
            <a:avLst/>
          </a:prstGeom>
          <a:noFill/>
        </p:spPr>
      </p:pic>
      <p:pic>
        <p:nvPicPr>
          <p:cNvPr id="7" name="Содержимое 6" descr="IMG_1657.JPG"/>
          <p:cNvPicPr>
            <a:picLocks noGrp="1" noChangeAspect="1"/>
          </p:cNvPicPr>
          <p:nvPr>
            <p:ph sz="quarter" idx="2"/>
          </p:nvPr>
        </p:nvPicPr>
        <p:blipFill>
          <a:blip r:embed="rId3" cstate="print"/>
          <a:stretch>
            <a:fillRect/>
          </a:stretch>
        </p:blipFill>
        <p:spPr>
          <a:xfrm>
            <a:off x="3428992" y="1785926"/>
            <a:ext cx="2071702" cy="2000264"/>
          </a:xfrm>
        </p:spPr>
      </p:pic>
      <p:pic>
        <p:nvPicPr>
          <p:cNvPr id="10" name="Содержимое 9" descr="IMG_9287.jpg"/>
          <p:cNvPicPr>
            <a:picLocks noGrp="1" noChangeAspect="1"/>
          </p:cNvPicPr>
          <p:nvPr>
            <p:ph sz="quarter" idx="3"/>
          </p:nvPr>
        </p:nvPicPr>
        <p:blipFill>
          <a:blip r:embed="rId4"/>
          <a:stretch>
            <a:fillRect/>
          </a:stretch>
        </p:blipFill>
        <p:spPr>
          <a:xfrm>
            <a:off x="6143636" y="1785926"/>
            <a:ext cx="2357454" cy="2000264"/>
          </a:xfrm>
        </p:spPr>
      </p:pic>
      <p:pic>
        <p:nvPicPr>
          <p:cNvPr id="11" name="Содержимое 10" descr="IMG_9454.jpg"/>
          <p:cNvPicPr>
            <a:picLocks noGrp="1" noChangeAspect="1"/>
          </p:cNvPicPr>
          <p:nvPr>
            <p:ph sz="quarter" idx="4"/>
          </p:nvPr>
        </p:nvPicPr>
        <p:blipFill>
          <a:blip r:embed="rId5"/>
          <a:stretch>
            <a:fillRect/>
          </a:stretch>
        </p:blipFill>
        <p:spPr>
          <a:xfrm>
            <a:off x="1928794" y="4214818"/>
            <a:ext cx="2143140" cy="1928826"/>
          </a:xfrm>
        </p:spPr>
      </p:pic>
      <p:pic>
        <p:nvPicPr>
          <p:cNvPr id="3074" name="Picture 2" descr="C:\Users\хозяин\Desktop\фото\Image-1 (2).jpg"/>
          <p:cNvPicPr>
            <a:picLocks noChangeAspect="1" noChangeArrowheads="1"/>
          </p:cNvPicPr>
          <p:nvPr/>
        </p:nvPicPr>
        <p:blipFill>
          <a:blip r:embed="rId6"/>
          <a:srcRect/>
          <a:stretch>
            <a:fillRect/>
          </a:stretch>
        </p:blipFill>
        <p:spPr bwMode="auto">
          <a:xfrm>
            <a:off x="4286248" y="4286256"/>
            <a:ext cx="2071702" cy="1857388"/>
          </a:xfrm>
          <a:prstGeom prst="rect">
            <a:avLst/>
          </a:prstGeom>
          <a:noFill/>
        </p:spPr>
      </p:pic>
      <p:pic>
        <p:nvPicPr>
          <p:cNvPr id="3075" name="Picture 3" descr="C:\Users\хозяин\Downloads\IMG_9419.jpg"/>
          <p:cNvPicPr>
            <a:picLocks noChangeAspect="1" noChangeArrowheads="1"/>
          </p:cNvPicPr>
          <p:nvPr/>
        </p:nvPicPr>
        <p:blipFill>
          <a:blip r:embed="rId7"/>
          <a:srcRect/>
          <a:stretch>
            <a:fillRect/>
          </a:stretch>
        </p:blipFill>
        <p:spPr bwMode="auto">
          <a:xfrm>
            <a:off x="214282" y="4214818"/>
            <a:ext cx="1643074" cy="1928826"/>
          </a:xfrm>
          <a:prstGeom prst="rect">
            <a:avLst/>
          </a:prstGeom>
          <a:noFill/>
        </p:spPr>
      </p:pic>
      <p:pic>
        <p:nvPicPr>
          <p:cNvPr id="3076" name="Picture 4" descr="C:\Users\хозяин\Downloads\IMG_9458.JPG"/>
          <p:cNvPicPr>
            <a:picLocks noChangeAspect="1" noChangeArrowheads="1"/>
          </p:cNvPicPr>
          <p:nvPr/>
        </p:nvPicPr>
        <p:blipFill>
          <a:blip r:embed="rId8"/>
          <a:srcRect/>
          <a:stretch>
            <a:fillRect/>
          </a:stretch>
        </p:blipFill>
        <p:spPr bwMode="auto">
          <a:xfrm>
            <a:off x="6500826" y="4286256"/>
            <a:ext cx="2428892" cy="192882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428604"/>
            <a:ext cx="8229600" cy="1357322"/>
          </a:xfrm>
        </p:spPr>
        <p:txBody>
          <a:bodyPr>
            <a:normAutofit/>
          </a:bodyPr>
          <a:lstStyle/>
          <a:p>
            <a:pPr algn="ctr"/>
            <a:r>
              <a:rPr lang="ru-RU" sz="2000" dirty="0" smtClean="0">
                <a:solidFill>
                  <a:schemeClr val="tx1">
                    <a:lumMod val="95000"/>
                    <a:lumOff val="5000"/>
                  </a:schemeClr>
                </a:solidFill>
              </a:rPr>
              <a:t>Эколого – биологическая экспедиция школьников «Мониторинг антропогенного воздействия на почвы Кандалакшского заповедника»</a:t>
            </a:r>
            <a:endParaRPr lang="ru-RU" sz="2000" dirty="0">
              <a:solidFill>
                <a:schemeClr val="tx1">
                  <a:lumMod val="95000"/>
                  <a:lumOff val="5000"/>
                </a:schemeClr>
              </a:solidFill>
            </a:endParaRPr>
          </a:p>
        </p:txBody>
      </p:sp>
      <p:pic>
        <p:nvPicPr>
          <p:cNvPr id="4" name="Содержимое 3" descr="IMG_7477.JPG"/>
          <p:cNvPicPr>
            <a:picLocks noGrp="1" noChangeAspect="1"/>
          </p:cNvPicPr>
          <p:nvPr>
            <p:ph sz="half" idx="1"/>
          </p:nvPr>
        </p:nvPicPr>
        <p:blipFill>
          <a:blip r:embed="rId2" cstate="print"/>
          <a:stretch>
            <a:fillRect/>
          </a:stretch>
        </p:blipFill>
        <p:spPr>
          <a:xfrm rot="5400000">
            <a:off x="2162012" y="3338658"/>
            <a:ext cx="3819844" cy="2571768"/>
          </a:xfrm>
        </p:spPr>
      </p:pic>
      <p:pic>
        <p:nvPicPr>
          <p:cNvPr id="7" name="Содержимое 6" descr="IMG_7510.JPG"/>
          <p:cNvPicPr>
            <a:picLocks noGrp="1" noChangeAspect="1"/>
          </p:cNvPicPr>
          <p:nvPr>
            <p:ph sz="half" idx="2"/>
          </p:nvPr>
        </p:nvPicPr>
        <p:blipFill>
          <a:blip r:embed="rId3" cstate="print"/>
          <a:stretch>
            <a:fillRect/>
          </a:stretch>
        </p:blipFill>
        <p:spPr>
          <a:xfrm rot="5400000">
            <a:off x="5184923" y="2173135"/>
            <a:ext cx="3303246" cy="2385953"/>
          </a:xfrm>
        </p:spPr>
      </p:pic>
      <p:pic>
        <p:nvPicPr>
          <p:cNvPr id="1026" name="Picture 2" descr="C:\Users\хозяин\Downloads\IMG_7476.jpg"/>
          <p:cNvPicPr>
            <a:picLocks noChangeAspect="1" noChangeArrowheads="1"/>
          </p:cNvPicPr>
          <p:nvPr/>
        </p:nvPicPr>
        <p:blipFill>
          <a:blip r:embed="rId4"/>
          <a:srcRect/>
          <a:stretch>
            <a:fillRect/>
          </a:stretch>
        </p:blipFill>
        <p:spPr bwMode="auto">
          <a:xfrm rot="5400000">
            <a:off x="-121445" y="1900373"/>
            <a:ext cx="2981593" cy="242813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C:\Users\хозяин\Desktop\Фото на фестиваль\IMG_0441.JPG"/>
          <p:cNvPicPr>
            <a:picLocks noChangeAspect="1" noChangeArrowheads="1"/>
          </p:cNvPicPr>
          <p:nvPr/>
        </p:nvPicPr>
        <p:blipFill>
          <a:blip r:embed="rId2" cstate="print"/>
          <a:srcRect/>
          <a:stretch>
            <a:fillRect/>
          </a:stretch>
        </p:blipFill>
        <p:spPr bwMode="auto">
          <a:xfrm>
            <a:off x="2858548" y="2336945"/>
            <a:ext cx="2628864" cy="3612334"/>
          </a:xfrm>
          <a:prstGeom prst="rect">
            <a:avLst/>
          </a:prstGeom>
          <a:noFill/>
        </p:spPr>
      </p:pic>
      <p:pic>
        <p:nvPicPr>
          <p:cNvPr id="14342" name="Picture 6" descr="C:\Users\хозяин\Desktop\IMG_0431.JPG"/>
          <p:cNvPicPr>
            <a:picLocks noChangeAspect="1" noChangeArrowheads="1"/>
          </p:cNvPicPr>
          <p:nvPr/>
        </p:nvPicPr>
        <p:blipFill>
          <a:blip r:embed="rId3" cstate="print"/>
          <a:srcRect/>
          <a:stretch>
            <a:fillRect/>
          </a:stretch>
        </p:blipFill>
        <p:spPr bwMode="auto">
          <a:xfrm>
            <a:off x="5652120" y="2336945"/>
            <a:ext cx="2922118" cy="3612333"/>
          </a:xfrm>
          <a:prstGeom prst="rect">
            <a:avLst/>
          </a:prstGeom>
          <a:noFill/>
        </p:spPr>
      </p:pic>
      <p:sp>
        <p:nvSpPr>
          <p:cNvPr id="2" name="Заголовок 1"/>
          <p:cNvSpPr>
            <a:spLocks noGrp="1"/>
          </p:cNvSpPr>
          <p:nvPr>
            <p:ph type="title"/>
          </p:nvPr>
        </p:nvSpPr>
        <p:spPr>
          <a:xfrm>
            <a:off x="609598" y="609600"/>
            <a:ext cx="7676607" cy="1320800"/>
          </a:xfrm>
        </p:spPr>
        <p:txBody>
          <a:bodyPr>
            <a:normAutofit/>
          </a:bodyPr>
          <a:lstStyle/>
          <a:p>
            <a:pPr algn="ctr"/>
            <a:r>
              <a:rPr lang="ru-RU" sz="2800" dirty="0" smtClean="0">
                <a:solidFill>
                  <a:schemeClr val="tx1">
                    <a:lumMod val="95000"/>
                    <a:lumOff val="5000"/>
                  </a:schemeClr>
                </a:solidFill>
              </a:rPr>
              <a:t>Обработка полевых исследований</a:t>
            </a:r>
            <a:br>
              <a:rPr lang="ru-RU" sz="2800" dirty="0" smtClean="0">
                <a:solidFill>
                  <a:schemeClr val="tx1">
                    <a:lumMod val="95000"/>
                    <a:lumOff val="5000"/>
                  </a:schemeClr>
                </a:solidFill>
              </a:rPr>
            </a:br>
            <a:r>
              <a:rPr lang="ru-RU" sz="2800" dirty="0" smtClean="0">
                <a:solidFill>
                  <a:schemeClr val="tx1">
                    <a:lumMod val="95000"/>
                    <a:lumOff val="5000"/>
                  </a:schemeClr>
                </a:solidFill>
              </a:rPr>
              <a:t>составление почвенных профилей</a:t>
            </a:r>
            <a:endParaRPr lang="ru-RU" sz="2800" dirty="0">
              <a:solidFill>
                <a:schemeClr val="tx1">
                  <a:lumMod val="95000"/>
                  <a:lumOff val="5000"/>
                </a:schemeClr>
              </a:solidFill>
            </a:endParaRPr>
          </a:p>
        </p:txBody>
      </p:sp>
      <p:pic>
        <p:nvPicPr>
          <p:cNvPr id="3" name="Рисунок 2"/>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1520" y="2336945"/>
            <a:ext cx="2442320" cy="3612333"/>
          </a:xfrm>
          <a:prstGeom prst="rect">
            <a:avLst/>
          </a:prstGeom>
        </p:spPr>
      </p:pic>
      <p:pic>
        <p:nvPicPr>
          <p:cNvPr id="6" name="Picture 4" descr="C:\Users\хозяин\Desktop\Фото на фестиваль\IMG_0441.JPG"/>
          <p:cNvPicPr>
            <a:picLocks noChangeAspect="1" noChangeArrowheads="1"/>
          </p:cNvPicPr>
          <p:nvPr/>
        </p:nvPicPr>
        <p:blipFill>
          <a:blip r:embed="rId2" cstate="print"/>
          <a:srcRect/>
          <a:stretch>
            <a:fillRect/>
          </a:stretch>
        </p:blipFill>
        <p:spPr bwMode="auto">
          <a:xfrm>
            <a:off x="2857488" y="2357430"/>
            <a:ext cx="2628864" cy="3612334"/>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5072082"/>
          </a:xfrm>
        </p:spPr>
        <p:txBody>
          <a:bodyPr>
            <a:normAutofit/>
          </a:bodyPr>
          <a:lstStyle/>
          <a:p>
            <a:r>
              <a:rPr lang="ru-RU" dirty="0" smtClean="0"/>
              <a:t/>
            </a:r>
            <a:br>
              <a:rPr lang="ru-RU" dirty="0" smtClean="0"/>
            </a:br>
            <a:r>
              <a:rPr lang="ru-RU" sz="2800" dirty="0" smtClean="0"/>
              <a:t>Результатами работы является повышение качества знаний ВПР до 52% (7кл);</a:t>
            </a:r>
            <a:br>
              <a:rPr lang="ru-RU" sz="2800" dirty="0" smtClean="0"/>
            </a:br>
            <a:r>
              <a:rPr lang="ru-RU" sz="2800" dirty="0" smtClean="0"/>
              <a:t> ОГЭ до 80% (2021/2022г.г.)</a:t>
            </a:r>
            <a:br>
              <a:rPr lang="ru-RU" sz="2800" dirty="0" smtClean="0"/>
            </a:br>
            <a:r>
              <a:rPr lang="ru-RU" sz="2800" dirty="0" smtClean="0"/>
              <a:t/>
            </a:r>
            <a:br>
              <a:rPr lang="ru-RU" sz="2800" dirty="0" smtClean="0"/>
            </a:br>
            <a:r>
              <a:rPr lang="ru-RU" sz="2800" dirty="0" smtClean="0"/>
              <a:t>Увеличилось количество школьных проектов</a:t>
            </a:r>
            <a:br>
              <a:rPr lang="ru-RU" sz="2800" dirty="0" smtClean="0"/>
            </a:br>
            <a:r>
              <a:rPr lang="ru-RU" sz="2800" dirty="0" smtClean="0"/>
              <a:t/>
            </a:r>
            <a:br>
              <a:rPr lang="ru-RU" sz="2800" dirty="0" smtClean="0"/>
            </a:br>
            <a:r>
              <a:rPr lang="ru-RU" sz="2800" dirty="0" smtClean="0"/>
              <a:t>ПРОБЛЕМЫ: нет новых УМК по географии Мурманской области </a:t>
            </a:r>
            <a:r>
              <a:rPr lang="ru-RU" sz="2800" dirty="0" smtClean="0"/>
              <a:t>5-9 </a:t>
            </a:r>
            <a:r>
              <a:rPr lang="ru-RU" sz="2800" dirty="0" err="1" smtClean="0"/>
              <a:t>кл</a:t>
            </a:r>
            <a:r>
              <a:rPr lang="ru-RU" sz="2800" dirty="0" smtClean="0"/>
              <a:t>.</a:t>
            </a:r>
            <a:endParaRPr lang="ru-RU"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500042"/>
            <a:ext cx="8215370" cy="52168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dirty="0" smtClean="0">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5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Урок географии в 9 классе на тему « Поволжье»</a:t>
            </a:r>
            <a:endParaRPr kumimoji="0" lang="ru-RU"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Планируемые результаты</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Char char="•"/>
              <a:tabLst/>
            </a:pPr>
            <a:r>
              <a:rPr kumimoji="0" lang="ru-RU"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личностные</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воспитание любви к Родине, экологического мировоззрения;</a:t>
            </a:r>
            <a:endParaRPr kumimoji="0" lang="ru-RU"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Char char="•"/>
              <a:tabLst/>
            </a:pPr>
            <a:r>
              <a:rPr kumimoji="0" lang="ru-RU" b="0" i="1"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метапредметные</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развитие умения работать в группах, анализировать материал,</a:t>
            </a:r>
          </a:p>
          <a:p>
            <a:pPr marL="0" marR="0" lvl="0" indent="0" algn="just" defTabSz="914400" rtl="0" eaLnBrk="0" fontAlgn="base" latinLnBrk="0" hangingPunct="0">
              <a:lnSpc>
                <a:spcPct val="150000"/>
              </a:lnSpc>
              <a:spcBef>
                <a:spcPct val="0"/>
              </a:spcBef>
              <a:spcAft>
                <a:spcPct val="0"/>
              </a:spcAft>
              <a:buClrTx/>
              <a:buSzTx/>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работать с общегеографическими и тематическими картами;</a:t>
            </a:r>
            <a:endParaRPr kumimoji="0" lang="ru-RU"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Char char="•"/>
              <a:tabLst/>
            </a:pPr>
            <a:r>
              <a:rPr kumimoji="0" lang="ru-RU"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предметные</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показать роль района в экономическом развитии страны,</a:t>
            </a:r>
          </a:p>
          <a:p>
            <a:pPr marL="0" marR="0" lvl="0" indent="0" algn="just" defTabSz="914400" rtl="0" eaLnBrk="0" fontAlgn="base" latinLnBrk="0" hangingPunct="0">
              <a:lnSpc>
                <a:spcPct val="150000"/>
              </a:lnSpc>
              <a:spcBef>
                <a:spcPct val="0"/>
              </a:spcBef>
              <a:spcAft>
                <a:spcPct val="0"/>
              </a:spcAft>
              <a:buClrTx/>
              <a:buSzTx/>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изучить влияние природных условий и ресурсов на развитие и размещение предприятий.</a:t>
            </a:r>
            <a:endParaRPr kumimoji="0" lang="ru-RU"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Тип урока</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повторение и обобщение знаний.</a:t>
            </a:r>
            <a:endParaRPr kumimoji="0" lang="ru-RU"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Оборудование</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учебник «География России. 9 класс» А.И. Алексеев</a:t>
            </a:r>
            <a:endParaRPr kumimoji="0" lang="ru-RU" b="0" i="0" u="none" strike="noStrike" cap="none" normalizeH="0" baseline="0" dirty="0" smtClean="0">
              <a:ln>
                <a:noFill/>
              </a:ln>
              <a:solidFill>
                <a:schemeClr val="tx1"/>
              </a:solidFill>
              <a:effectLst/>
              <a:latin typeface="Calibri"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20688"/>
            <a:ext cx="8229600" cy="5454352"/>
          </a:xfrm>
        </p:spPr>
        <p:txBody>
          <a:bodyPr>
            <a:normAutofit fontScale="90000"/>
          </a:bodyPr>
          <a:lstStyle/>
          <a:p>
            <a:r>
              <a:rPr lang="ru-RU" sz="2000" dirty="0" smtClean="0"/>
              <a:t> В географии </a:t>
            </a:r>
            <a:r>
              <a:rPr lang="ru-RU" sz="2000" b="1" dirty="0" smtClean="0"/>
              <a:t>функциональная </a:t>
            </a:r>
            <a:r>
              <a:rPr lang="ru-RU" sz="2000" dirty="0" smtClean="0"/>
              <a:t>грамотность формируется достижением, прежде всего, предметных  и метапредметных результатов через:</a:t>
            </a:r>
            <a:br>
              <a:rPr lang="ru-RU" sz="2000" dirty="0" smtClean="0"/>
            </a:br>
            <a:r>
              <a:rPr lang="ru-RU" sz="2000" dirty="0" smtClean="0"/>
              <a:t>- работу с текстом</a:t>
            </a:r>
            <a:br>
              <a:rPr lang="ru-RU" sz="2000" dirty="0" smtClean="0"/>
            </a:br>
            <a:r>
              <a:rPr lang="ru-RU" sz="2000" dirty="0" smtClean="0"/>
              <a:t>- работу с географической картой</a:t>
            </a:r>
            <a:br>
              <a:rPr lang="ru-RU" sz="2000" dirty="0" smtClean="0"/>
            </a:br>
            <a:r>
              <a:rPr lang="ru-RU" sz="2000" dirty="0" smtClean="0"/>
              <a:t>- работу со статистическими данными.</a:t>
            </a:r>
            <a:br>
              <a:rPr lang="ru-RU" sz="2000" dirty="0" smtClean="0"/>
            </a:br>
            <a:r>
              <a:rPr lang="ru-RU" sz="2000" dirty="0" smtClean="0"/>
              <a:t/>
            </a:r>
            <a:br>
              <a:rPr lang="ru-RU" sz="2000" dirty="0" smtClean="0"/>
            </a:br>
            <a:r>
              <a:rPr lang="ru-RU" sz="2000" b="1" dirty="0" smtClean="0"/>
              <a:t>Читательская грамотность – </a:t>
            </a:r>
            <a:r>
              <a:rPr lang="ru-RU" sz="2000" dirty="0" smtClean="0"/>
              <a:t>способность человека понимать и использовать письменные тексты, размышлять о них и заниматься чтением для того, чтобы достигать своих целей, расширять свои знания и возможности, участвовать в социальной жизни</a:t>
            </a:r>
            <a:br>
              <a:rPr lang="ru-RU" sz="2000" dirty="0" smtClean="0"/>
            </a:br>
            <a:r>
              <a:rPr lang="ru-RU" sz="2000" b="1" dirty="0" smtClean="0"/>
              <a:t/>
            </a:r>
            <a:br>
              <a:rPr lang="ru-RU" sz="2000" b="1" dirty="0" smtClean="0"/>
            </a:br>
            <a:r>
              <a:rPr lang="ru-RU" sz="2000" b="1" dirty="0" smtClean="0"/>
              <a:t/>
            </a:r>
            <a:br>
              <a:rPr lang="ru-RU" sz="2000" b="1" dirty="0" smtClean="0"/>
            </a:br>
            <a:r>
              <a:rPr lang="ru-RU" sz="2000" b="1" dirty="0" smtClean="0"/>
              <a:t> Не сплошные </a:t>
            </a:r>
            <a:r>
              <a:rPr lang="ru-RU" sz="2000" dirty="0" smtClean="0"/>
              <a:t>тексты, использующиеся  на уроках географии: таблицы, графики, диаграммы, картосхемы, знаковая символика, планы местности, географические карты, иллюстрации, буклеты, визитные карточки, климатограммы,  гербы </a:t>
            </a:r>
            <a:r>
              <a:rPr lang="ru-RU" sz="2000" dirty="0" err="1" smtClean="0"/>
              <a:t>экономико</a:t>
            </a:r>
            <a:r>
              <a:rPr lang="ru-RU" sz="2000" dirty="0" smtClean="0"/>
              <a:t> – географических регионов, макеты, почвенные профили</a:t>
            </a:r>
            <a:br>
              <a:rPr lang="ru-RU" sz="2000" dirty="0" smtClean="0"/>
            </a:br>
            <a:endParaRPr lang="ru-RU" sz="2000" dirty="0"/>
          </a:p>
        </p:txBody>
      </p:sp>
    </p:spTree>
    <p:extLst>
      <p:ext uri="{BB962C8B-B14F-4D97-AF65-F5344CB8AC3E}">
        <p14:creationId xmlns:p14="http://schemas.microsoft.com/office/powerpoint/2010/main" xmlns="" val="3152853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idx="4294967295"/>
          </p:nvPr>
        </p:nvSpPr>
        <p:spPr>
          <a:xfrm>
            <a:off x="571472" y="357166"/>
            <a:ext cx="7747028" cy="6240484"/>
          </a:xfrm>
        </p:spPr>
        <p:txBody>
          <a:bodyPr>
            <a:noAutofit/>
          </a:bodyPr>
          <a:lstStyle/>
          <a:p>
            <a:r>
              <a:rPr lang="ru-RU" sz="2000" b="1" dirty="0" smtClean="0">
                <a:latin typeface="Calibri" pitchFamily="34" charset="0"/>
              </a:rPr>
              <a:t>Основные проблемы  формирования читательской грамотности обучающихся  на уроках географии в курсе основной школы</a:t>
            </a:r>
            <a:r>
              <a:rPr lang="ru-RU" sz="2800" b="1" dirty="0" smtClean="0">
                <a:latin typeface="Calibri" pitchFamily="34" charset="0"/>
              </a:rPr>
              <a:t/>
            </a:r>
            <a:br>
              <a:rPr lang="ru-RU" sz="2800" b="1" dirty="0" smtClean="0">
                <a:latin typeface="Calibri" pitchFamily="34" charset="0"/>
              </a:rPr>
            </a:br>
            <a:r>
              <a:rPr lang="ru-RU" sz="1800" dirty="0" smtClean="0">
                <a:latin typeface="Calibri" pitchFamily="34" charset="0"/>
              </a:rPr>
              <a:t/>
            </a:r>
            <a:br>
              <a:rPr lang="ru-RU" sz="1800" dirty="0" smtClean="0">
                <a:latin typeface="Calibri" pitchFamily="34" charset="0"/>
              </a:rPr>
            </a:br>
            <a:r>
              <a:rPr lang="ru-RU" sz="1800" dirty="0" smtClean="0">
                <a:latin typeface="Calibri" pitchFamily="34" charset="0"/>
              </a:rPr>
              <a:t>1.Проблема использования визуального переноса изображений тематических карт (метод наложения)</a:t>
            </a:r>
            <a:br>
              <a:rPr lang="ru-RU" sz="1800" dirty="0" smtClean="0">
                <a:latin typeface="Calibri" pitchFamily="34" charset="0"/>
              </a:rPr>
            </a:br>
            <a:r>
              <a:rPr lang="ru-RU" sz="1800" dirty="0" smtClean="0">
                <a:latin typeface="Calibri" pitchFamily="34" charset="0"/>
              </a:rPr>
              <a:t/>
            </a:r>
            <a:br>
              <a:rPr lang="ru-RU" sz="1800" dirty="0" smtClean="0">
                <a:latin typeface="Calibri" pitchFamily="34" charset="0"/>
              </a:rPr>
            </a:br>
            <a:r>
              <a:rPr lang="ru-RU" sz="1800" dirty="0" smtClean="0">
                <a:latin typeface="Calibri" pitchFamily="34" charset="0"/>
              </a:rPr>
              <a:t>2. Проблема показа отдельных территорий на настенной мировой карте или карте России</a:t>
            </a:r>
            <a:br>
              <a:rPr lang="ru-RU" sz="1800" dirty="0" smtClean="0">
                <a:latin typeface="Calibri" pitchFamily="34" charset="0"/>
              </a:rPr>
            </a:br>
            <a:r>
              <a:rPr lang="ru-RU" sz="1800" dirty="0" smtClean="0">
                <a:latin typeface="Calibri" pitchFamily="34" charset="0"/>
              </a:rPr>
              <a:t/>
            </a:r>
            <a:br>
              <a:rPr lang="ru-RU" sz="1800" dirty="0" smtClean="0">
                <a:latin typeface="Calibri" pitchFamily="34" charset="0"/>
              </a:rPr>
            </a:br>
            <a:r>
              <a:rPr lang="ru-RU" sz="1800" dirty="0" smtClean="0">
                <a:latin typeface="Calibri" pitchFamily="34" charset="0"/>
              </a:rPr>
              <a:t>3. Проблема определения на карте России географических координат </a:t>
            </a:r>
            <a:br>
              <a:rPr lang="ru-RU" sz="1800" dirty="0" smtClean="0">
                <a:latin typeface="Calibri" pitchFamily="34" charset="0"/>
              </a:rPr>
            </a:br>
            <a:r>
              <a:rPr lang="ru-RU" sz="1800" dirty="0" smtClean="0">
                <a:latin typeface="Calibri" pitchFamily="34" charset="0"/>
              </a:rPr>
              <a:t/>
            </a:r>
            <a:br>
              <a:rPr lang="ru-RU" sz="1800" dirty="0" smtClean="0">
                <a:latin typeface="Calibri" pitchFamily="34" charset="0"/>
              </a:rPr>
            </a:br>
            <a:r>
              <a:rPr lang="ru-RU" sz="1800" dirty="0" smtClean="0">
                <a:latin typeface="Calibri" pitchFamily="34" charset="0"/>
              </a:rPr>
              <a:t>4. Проблема узнавания по конфигурации административных единиц РФ и стран мира</a:t>
            </a:r>
            <a:br>
              <a:rPr lang="ru-RU" sz="1800" dirty="0" smtClean="0">
                <a:latin typeface="Calibri" pitchFamily="34" charset="0"/>
              </a:rPr>
            </a:br>
            <a:r>
              <a:rPr lang="ru-RU" sz="1800" dirty="0" smtClean="0">
                <a:latin typeface="Calibri" pitchFamily="34" charset="0"/>
              </a:rPr>
              <a:t/>
            </a:r>
            <a:br>
              <a:rPr lang="ru-RU" sz="1800" dirty="0" smtClean="0">
                <a:latin typeface="Calibri" pitchFamily="34" charset="0"/>
              </a:rPr>
            </a:br>
            <a:r>
              <a:rPr lang="ru-RU" sz="1800" dirty="0" smtClean="0">
                <a:latin typeface="Calibri" pitchFamily="34" charset="0"/>
              </a:rPr>
              <a:t>5. Определения  на плане и карте расстояний, направлений,  сторон горизонта</a:t>
            </a:r>
            <a:br>
              <a:rPr lang="ru-RU" sz="1800" dirty="0" smtClean="0">
                <a:latin typeface="Calibri" pitchFamily="34" charset="0"/>
              </a:rPr>
            </a:br>
            <a:r>
              <a:rPr lang="ru-RU" sz="1800" dirty="0" smtClean="0">
                <a:latin typeface="Calibri" pitchFamily="34" charset="0"/>
              </a:rPr>
              <a:t/>
            </a:r>
            <a:br>
              <a:rPr lang="ru-RU" sz="1800" dirty="0" smtClean="0">
                <a:latin typeface="Calibri" pitchFamily="34" charset="0"/>
              </a:rPr>
            </a:br>
            <a:r>
              <a:rPr lang="ru-RU" sz="1800" dirty="0" smtClean="0">
                <a:latin typeface="Calibri" pitchFamily="34" charset="0"/>
              </a:rPr>
              <a:t>6. Проблема чтения и  составления картосхем, планов местности</a:t>
            </a:r>
            <a:br>
              <a:rPr lang="ru-RU" sz="1800" dirty="0" smtClean="0">
                <a:latin typeface="Calibri" pitchFamily="34" charset="0"/>
              </a:rPr>
            </a:br>
            <a:r>
              <a:rPr lang="ru-RU" sz="1800" dirty="0" smtClean="0">
                <a:latin typeface="Calibri" pitchFamily="34" charset="0"/>
              </a:rPr>
              <a:t/>
            </a:r>
            <a:br>
              <a:rPr lang="ru-RU" sz="1800" dirty="0" smtClean="0">
                <a:latin typeface="Calibri" pitchFamily="34" charset="0"/>
              </a:rPr>
            </a:br>
            <a:r>
              <a:rPr lang="ru-RU" sz="1800" dirty="0" smtClean="0">
                <a:latin typeface="Calibri" pitchFamily="34" charset="0"/>
              </a:rPr>
              <a:t>7.  Умение   анализировать  отдельные карты, анализировать  сопряженные карты разной тематики, сопоставлять  разновременные карты</a:t>
            </a:r>
            <a:endParaRPr lang="ru-RU" sz="1800"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500042"/>
            <a:ext cx="9001156" cy="6001643"/>
          </a:xfrm>
          <a:prstGeom prst="rect">
            <a:avLst/>
          </a:prstGeom>
        </p:spPr>
        <p:txBody>
          <a:bodyPr wrap="square">
            <a:spAutoFit/>
          </a:bodyPr>
          <a:lstStyle/>
          <a:p>
            <a:pPr lvl="0" algn="ctr" eaLnBrk="0" fontAlgn="base" hangingPunct="0">
              <a:spcBef>
                <a:spcPct val="0"/>
              </a:spcBef>
              <a:spcAft>
                <a:spcPct val="0"/>
              </a:spcAft>
            </a:pPr>
            <a:r>
              <a:rPr lang="ru-RU" sz="1600" b="1" dirty="0" smtClean="0">
                <a:solidFill>
                  <a:schemeClr val="bg2">
                    <a:lumMod val="10000"/>
                  </a:schemeClr>
                </a:solidFill>
                <a:latin typeface="Calibri" pitchFamily="34" charset="0"/>
                <a:ea typeface="Times New Roman" pitchFamily="18" charset="0"/>
                <a:cs typeface="Arial" pitchFamily="34" charset="0"/>
              </a:rPr>
              <a:t>УРОЧНАЯ  СИСТЕМА РАБОТЫ</a:t>
            </a:r>
          </a:p>
          <a:p>
            <a:pPr lvl="0"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В решении вышеуказанных проблем наиболее результативными можно считать следующие </a:t>
            </a:r>
            <a:r>
              <a:rPr lang="ru-RU" sz="1600" b="1" dirty="0" smtClean="0">
                <a:solidFill>
                  <a:schemeClr val="bg2">
                    <a:lumMod val="10000"/>
                  </a:schemeClr>
                </a:solidFill>
                <a:latin typeface="Calibri" pitchFamily="34" charset="0"/>
                <a:ea typeface="Times New Roman" pitchFamily="18" charset="0"/>
                <a:cs typeface="Arial" pitchFamily="34" charset="0"/>
              </a:rPr>
              <a:t>приемы</a:t>
            </a:r>
            <a:r>
              <a:rPr lang="ru-RU" sz="1600" dirty="0" smtClean="0">
                <a:solidFill>
                  <a:schemeClr val="bg2">
                    <a:lumMod val="10000"/>
                  </a:schemeClr>
                </a:solidFill>
                <a:latin typeface="Calibri" pitchFamily="34" charset="0"/>
                <a:ea typeface="Times New Roman" pitchFamily="18" charset="0"/>
                <a:cs typeface="Arial" pitchFamily="34" charset="0"/>
              </a:rPr>
              <a:t> работы:</a:t>
            </a:r>
            <a:endParaRPr lang="ru-RU" sz="1600" dirty="0" smtClean="0">
              <a:solidFill>
                <a:schemeClr val="bg2">
                  <a:lumMod val="10000"/>
                </a:schemeClr>
              </a:solidFill>
              <a:latin typeface="Calibri" pitchFamily="34" charset="0"/>
              <a:cs typeface="Arial" pitchFamily="34" charset="0"/>
            </a:endParaRPr>
          </a:p>
          <a:p>
            <a:pPr lvl="0" algn="ctr" eaLnBrk="0" fontAlgn="base" hangingPunct="0">
              <a:spcBef>
                <a:spcPct val="0"/>
              </a:spcBef>
              <a:spcAft>
                <a:spcPct val="0"/>
              </a:spcAft>
            </a:pPr>
            <a:r>
              <a:rPr lang="ru-RU" sz="1600" i="1" dirty="0" smtClean="0">
                <a:solidFill>
                  <a:schemeClr val="bg2">
                    <a:lumMod val="10000"/>
                  </a:schemeClr>
                </a:solidFill>
                <a:latin typeface="Calibri" pitchFamily="34" charset="0"/>
                <a:ea typeface="Times New Roman" pitchFamily="18" charset="0"/>
                <a:cs typeface="Arial" pitchFamily="34" charset="0"/>
              </a:rPr>
              <a:t>Задания без использования атласов</a:t>
            </a:r>
            <a:r>
              <a:rPr lang="ru-RU" sz="1600" dirty="0" smtClean="0">
                <a:solidFill>
                  <a:schemeClr val="bg2">
                    <a:lumMod val="10000"/>
                  </a:schemeClr>
                </a:solidFill>
                <a:latin typeface="Calibri" pitchFamily="34" charset="0"/>
                <a:ea typeface="Times New Roman" pitchFamily="18" charset="0"/>
                <a:cs typeface="Arial" pitchFamily="34" charset="0"/>
              </a:rPr>
              <a:t>.</a:t>
            </a:r>
          </a:p>
          <a:p>
            <a:pPr lvl="0"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«Стороны горизонта» - помогает формировать пространственное представления </a:t>
            </a:r>
          </a:p>
          <a:p>
            <a:pPr lvl="0"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и лучше запомнить карту. Например: расположить реки России с востока на запад:</a:t>
            </a:r>
          </a:p>
          <a:p>
            <a:pPr lvl="0"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 Обь, Иртыш, Енисей, Амур, Волга, Лена, Колыма.</a:t>
            </a:r>
          </a:p>
          <a:p>
            <a:pPr lvl="0" eaLnBrk="0" fontAlgn="base" hangingPunct="0">
              <a:spcBef>
                <a:spcPct val="0"/>
              </a:spcBef>
              <a:spcAft>
                <a:spcPct val="0"/>
              </a:spcAft>
            </a:pPr>
            <a:endParaRPr lang="ru-RU" sz="1600" dirty="0" smtClean="0">
              <a:solidFill>
                <a:schemeClr val="bg2">
                  <a:lumMod val="10000"/>
                </a:schemeClr>
              </a:solidFill>
              <a:latin typeface="Calibri" pitchFamily="34" charset="0"/>
              <a:cs typeface="Arial" pitchFamily="34" charset="0"/>
            </a:endParaRPr>
          </a:p>
          <a:p>
            <a:pPr lvl="0"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 «Найди лишнее» - найти лишний географический объект и дать объяснение выбору.</a:t>
            </a:r>
          </a:p>
          <a:p>
            <a:pPr lvl="0"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 </a:t>
            </a:r>
            <a:endParaRPr lang="ru-RU" sz="1600" dirty="0" smtClean="0">
              <a:solidFill>
                <a:schemeClr val="bg2">
                  <a:lumMod val="10000"/>
                </a:schemeClr>
              </a:solidFill>
              <a:latin typeface="Calibri" pitchFamily="34" charset="0"/>
              <a:cs typeface="Arial" pitchFamily="34" charset="0"/>
            </a:endParaRPr>
          </a:p>
          <a:p>
            <a:pPr lvl="0"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«Немая карта» – учащимся раздаются пустые контурные карты, на которых они должны:</a:t>
            </a:r>
            <a:endParaRPr lang="ru-RU" sz="1600" dirty="0" smtClean="0">
              <a:solidFill>
                <a:schemeClr val="bg2">
                  <a:lumMod val="10000"/>
                </a:schemeClr>
              </a:solidFill>
              <a:latin typeface="Calibri" pitchFamily="34" charset="0"/>
              <a:cs typeface="Arial" pitchFamily="34" charset="0"/>
            </a:endParaRPr>
          </a:p>
          <a:p>
            <a:pPr lvl="0"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отметить на карте цифрами соответствующие географические объекты</a:t>
            </a:r>
          </a:p>
          <a:p>
            <a:pPr lvl="0" eaLnBrk="0" fontAlgn="base" hangingPunct="0">
              <a:spcBef>
                <a:spcPct val="0"/>
              </a:spcBef>
              <a:spcAft>
                <a:spcPct val="0"/>
              </a:spcAft>
              <a:buFontTx/>
              <a:buChar char="-"/>
            </a:pPr>
            <a:endParaRPr lang="ru-RU" sz="1600" dirty="0" smtClean="0">
              <a:solidFill>
                <a:schemeClr val="bg2">
                  <a:lumMod val="10000"/>
                </a:schemeClr>
              </a:solidFill>
              <a:latin typeface="Calibri" pitchFamily="34" charset="0"/>
              <a:ea typeface="Times New Roman" pitchFamily="18" charset="0"/>
              <a:cs typeface="Arial" pitchFamily="34" charset="0"/>
            </a:endParaRPr>
          </a:p>
          <a:p>
            <a:pPr lvl="0" algn="ctr" eaLnBrk="0" fontAlgn="base" hangingPunct="0">
              <a:spcBef>
                <a:spcPct val="0"/>
              </a:spcBef>
              <a:spcAft>
                <a:spcPct val="0"/>
              </a:spcAft>
            </a:pPr>
            <a:r>
              <a:rPr lang="ru-RU" sz="1600" i="1" dirty="0" smtClean="0">
                <a:solidFill>
                  <a:schemeClr val="bg2">
                    <a:lumMod val="10000"/>
                  </a:schemeClr>
                </a:solidFill>
                <a:latin typeface="Calibri" pitchFamily="34" charset="0"/>
                <a:ea typeface="Times New Roman" pitchFamily="18" charset="0"/>
                <a:cs typeface="Arial" pitchFamily="34" charset="0"/>
              </a:rPr>
              <a:t>Задания с  использованием атласов и интерактивными глобусами </a:t>
            </a:r>
          </a:p>
          <a:p>
            <a:pPr eaLnBrk="0" fontAlgn="base" hangingPunct="0">
              <a:spcBef>
                <a:spcPct val="0"/>
              </a:spcBef>
              <a:spcAft>
                <a:spcPct val="0"/>
              </a:spcAft>
            </a:pPr>
            <a:r>
              <a:rPr lang="ru-RU" sz="1600" dirty="0" smtClean="0">
                <a:solidFill>
                  <a:schemeClr val="bg2">
                    <a:lumMod val="10000"/>
                  </a:schemeClr>
                </a:solidFill>
                <a:latin typeface="Calibri" pitchFamily="34" charset="0"/>
              </a:rPr>
              <a:t>«Что такое? Кто такой?», </a:t>
            </a:r>
            <a:r>
              <a:rPr lang="ru-RU" sz="1600" dirty="0" smtClean="0">
                <a:latin typeface="Calibri" pitchFamily="34" charset="0"/>
              </a:rPr>
              <a:t>«Самое-Самое», </a:t>
            </a:r>
            <a:r>
              <a:rPr lang="ru-RU" sz="1600" dirty="0" smtClean="0">
                <a:solidFill>
                  <a:schemeClr val="bg2">
                    <a:lumMod val="10000"/>
                  </a:schemeClr>
                </a:solidFill>
                <a:latin typeface="Calibri" pitchFamily="34" charset="0"/>
                <a:ea typeface="Times New Roman" pitchFamily="18" charset="0"/>
                <a:cs typeface="Arial" pitchFamily="34" charset="0"/>
              </a:rPr>
              <a:t>«Узнай объект по описанию»</a:t>
            </a:r>
          </a:p>
          <a:p>
            <a:pPr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«Путешествие по карте»</a:t>
            </a:r>
            <a:r>
              <a:rPr lang="ru-RU" sz="1600" dirty="0" smtClean="0">
                <a:latin typeface="Calibri" pitchFamily="34" charset="0"/>
              </a:rPr>
              <a:t> , «О чем рассказывают названия некоторых стран мира»</a:t>
            </a:r>
          </a:p>
          <a:p>
            <a:pPr lvl="0" eaLnBrk="0" fontAlgn="base" hangingPunct="0">
              <a:spcBef>
                <a:spcPct val="0"/>
              </a:spcBef>
              <a:spcAft>
                <a:spcPct val="0"/>
              </a:spcAft>
            </a:pPr>
            <a:endParaRPr lang="ru-RU" sz="1600" dirty="0" smtClean="0">
              <a:latin typeface="Calibri" pitchFamily="34" charset="0"/>
            </a:endParaRPr>
          </a:p>
          <a:p>
            <a:pPr lvl="0" algn="ctr" eaLnBrk="0" fontAlgn="base" hangingPunct="0">
              <a:spcBef>
                <a:spcPct val="0"/>
              </a:spcBef>
              <a:spcAft>
                <a:spcPct val="0"/>
              </a:spcAft>
            </a:pPr>
            <a:r>
              <a:rPr lang="ru-RU" sz="1600" dirty="0" smtClean="0">
                <a:latin typeface="Calibri" pitchFamily="34" charset="0"/>
              </a:rPr>
              <a:t>Творческие задания с</a:t>
            </a:r>
            <a:r>
              <a:rPr lang="ru-RU" sz="1600" dirty="0" smtClean="0">
                <a:solidFill>
                  <a:schemeClr val="bg2">
                    <a:lumMod val="10000"/>
                  </a:schemeClr>
                </a:solidFill>
                <a:latin typeface="Calibri" pitchFamily="34" charset="0"/>
                <a:cs typeface="Arial" pitchFamily="34" charset="0"/>
              </a:rPr>
              <a:t> </a:t>
            </a:r>
            <a:r>
              <a:rPr lang="ru-RU" sz="1600" dirty="0" smtClean="0">
                <a:solidFill>
                  <a:schemeClr val="bg2">
                    <a:lumMod val="10000"/>
                  </a:schemeClr>
                </a:solidFill>
                <a:latin typeface="Calibri" pitchFamily="34" charset="0"/>
                <a:ea typeface="Times New Roman" pitchFamily="18" charset="0"/>
                <a:cs typeface="Arial" pitchFamily="34" charset="0"/>
              </a:rPr>
              <a:t>использованием </a:t>
            </a:r>
            <a:r>
              <a:rPr lang="ru-RU" sz="1600" i="1" dirty="0" smtClean="0">
                <a:solidFill>
                  <a:schemeClr val="bg2">
                    <a:lumMod val="10000"/>
                  </a:schemeClr>
                </a:solidFill>
                <a:latin typeface="Calibri" pitchFamily="34" charset="0"/>
                <a:ea typeface="Times New Roman" pitchFamily="18" charset="0"/>
                <a:cs typeface="Arial" pitchFamily="34" charset="0"/>
              </a:rPr>
              <a:t>топографических </a:t>
            </a:r>
            <a:r>
              <a:rPr lang="ru-RU" sz="1600" dirty="0" smtClean="0">
                <a:solidFill>
                  <a:schemeClr val="bg2">
                    <a:lumMod val="10000"/>
                  </a:schemeClr>
                </a:solidFill>
                <a:latin typeface="Calibri" pitchFamily="34" charset="0"/>
                <a:ea typeface="Times New Roman" pitchFamily="18" charset="0"/>
                <a:cs typeface="Arial" pitchFamily="34" charset="0"/>
              </a:rPr>
              <a:t>карт</a:t>
            </a:r>
            <a:r>
              <a:rPr lang="ru-RU" sz="1600" i="1" dirty="0" smtClean="0">
                <a:solidFill>
                  <a:schemeClr val="bg2">
                    <a:lumMod val="10000"/>
                  </a:schemeClr>
                </a:solidFill>
                <a:latin typeface="Calibri" pitchFamily="34" charset="0"/>
                <a:ea typeface="Times New Roman" pitchFamily="18" charset="0"/>
                <a:cs typeface="Arial" pitchFamily="34" charset="0"/>
              </a:rPr>
              <a:t>:</a:t>
            </a:r>
            <a:r>
              <a:rPr lang="ru-RU" sz="1600" dirty="0" smtClean="0">
                <a:solidFill>
                  <a:schemeClr val="bg2">
                    <a:lumMod val="10000"/>
                  </a:schemeClr>
                </a:solidFill>
                <a:latin typeface="Calibri" pitchFamily="34" charset="0"/>
                <a:ea typeface="Times New Roman" pitchFamily="18" charset="0"/>
                <a:cs typeface="Arial" pitchFamily="34" charset="0"/>
              </a:rPr>
              <a:t> </a:t>
            </a:r>
          </a:p>
          <a:p>
            <a:pPr lvl="0" eaLnBrk="0" fontAlgn="base" hangingPunct="0">
              <a:spcBef>
                <a:spcPct val="0"/>
              </a:spcBef>
              <a:spcAft>
                <a:spcPct val="0"/>
              </a:spcAft>
            </a:pPr>
            <a:r>
              <a:rPr lang="ru-RU" sz="1600" dirty="0" smtClean="0">
                <a:solidFill>
                  <a:schemeClr val="bg2">
                    <a:lumMod val="10000"/>
                  </a:schemeClr>
                </a:solidFill>
                <a:latin typeface="Calibri" pitchFamily="34" charset="0"/>
                <a:ea typeface="Times New Roman" pitchFamily="18" charset="0"/>
                <a:cs typeface="Arial" pitchFamily="34" charset="0"/>
              </a:rPr>
              <a:t>    «Найди меня»  Один ученик по карточке читает свое местонахождение на карте используя топографические знаки, которые он показывает остальным учащимся. Ребята должны определить его местонахождение.</a:t>
            </a:r>
            <a:r>
              <a:rPr lang="ru-RU" sz="1600" dirty="0" smtClean="0">
                <a:latin typeface="Calibri" pitchFamily="34" charset="0"/>
              </a:rPr>
              <a:t> </a:t>
            </a:r>
          </a:p>
          <a:p>
            <a:pPr lvl="0" eaLnBrk="0" fontAlgn="base" hangingPunct="0">
              <a:spcBef>
                <a:spcPct val="0"/>
              </a:spcBef>
              <a:spcAft>
                <a:spcPct val="0"/>
              </a:spcAft>
            </a:pPr>
            <a:r>
              <a:rPr lang="ru-RU" sz="1600" dirty="0" smtClean="0">
                <a:latin typeface="Calibri" pitchFamily="34" charset="0"/>
              </a:rPr>
              <a:t>     Составление топографического плана местности по художественным рассказам.</a:t>
            </a:r>
          </a:p>
          <a:p>
            <a:pPr lvl="0" algn="ctr" eaLnBrk="0" fontAlgn="base" hangingPunct="0">
              <a:spcBef>
                <a:spcPct val="0"/>
              </a:spcBef>
              <a:spcAft>
                <a:spcPct val="0"/>
              </a:spcAft>
            </a:pPr>
            <a:r>
              <a:rPr lang="ru-RU" sz="1600" i="1" dirty="0" smtClean="0">
                <a:latin typeface="Calibri" pitchFamily="34" charset="0"/>
              </a:rPr>
              <a:t> Проекты</a:t>
            </a:r>
          </a:p>
          <a:p>
            <a:pPr lvl="0" eaLnBrk="0" fontAlgn="base" hangingPunct="0">
              <a:spcBef>
                <a:spcPct val="0"/>
              </a:spcBef>
              <a:spcAft>
                <a:spcPct val="0"/>
              </a:spcAft>
            </a:pPr>
            <a:r>
              <a:rPr lang="ru-RU" sz="1600" dirty="0" smtClean="0">
                <a:latin typeface="Calibri" pitchFamily="34" charset="0"/>
              </a:rPr>
              <a:t> “Создаем конструктор литосферных плит”. “Каталог географических названий Мурманской  области</a:t>
            </a:r>
            <a:r>
              <a:rPr lang="ru-RU" sz="1600" dirty="0" smtClean="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785794"/>
            <a:ext cx="8358246" cy="4524315"/>
          </a:xfrm>
          <a:prstGeom prst="rect">
            <a:avLst/>
          </a:prstGeom>
        </p:spPr>
        <p:txBody>
          <a:bodyPr wrap="square">
            <a:spAutoFit/>
          </a:bodyPr>
          <a:lstStyle/>
          <a:p>
            <a:pPr lvl="0" algn="ctr" fontAlgn="base">
              <a:spcBef>
                <a:spcPct val="0"/>
              </a:spcBef>
              <a:spcAft>
                <a:spcPct val="0"/>
              </a:spcAft>
            </a:pPr>
            <a:r>
              <a:rPr lang="ru-RU" i="1" dirty="0" smtClean="0">
                <a:solidFill>
                  <a:schemeClr val="accent1">
                    <a:lumMod val="50000"/>
                  </a:schemeClr>
                </a:solidFill>
                <a:latin typeface="Calibri" pitchFamily="34" charset="0"/>
                <a:ea typeface="Times New Roman" pitchFamily="18" charset="0"/>
                <a:cs typeface="Arial" pitchFamily="34" charset="0"/>
              </a:rPr>
              <a:t>Задания с использованием контурных карт:</a:t>
            </a:r>
            <a:endParaRPr lang="ru-RU" dirty="0" smtClean="0">
              <a:solidFill>
                <a:schemeClr val="accent1">
                  <a:lumMod val="50000"/>
                </a:schemeClr>
              </a:solidFill>
              <a:latin typeface="Calibri" pitchFamily="34" charset="0"/>
              <a:cs typeface="Arial" pitchFamily="34" charset="0"/>
            </a:endParaRPr>
          </a:p>
          <a:p>
            <a:pPr lvl="0" eaLnBrk="0" fontAlgn="base" hangingPunct="0">
              <a:spcBef>
                <a:spcPct val="0"/>
              </a:spcBef>
              <a:spcAft>
                <a:spcPct val="0"/>
              </a:spcAft>
            </a:pPr>
            <a:r>
              <a:rPr lang="ru-RU" dirty="0" smtClean="0">
                <a:solidFill>
                  <a:schemeClr val="accent1">
                    <a:lumMod val="50000"/>
                  </a:schemeClr>
                </a:solidFill>
                <a:latin typeface="Calibri" pitchFamily="34" charset="0"/>
                <a:ea typeface="Times New Roman" pitchFamily="18" charset="0"/>
                <a:cs typeface="Arial" pitchFamily="34" charset="0"/>
              </a:rPr>
              <a:t> 1.Перечисление всех указанных цифрами географических объектов</a:t>
            </a:r>
          </a:p>
          <a:p>
            <a:pPr lvl="0" eaLnBrk="0" fontAlgn="base" hangingPunct="0">
              <a:spcBef>
                <a:spcPct val="0"/>
              </a:spcBef>
              <a:spcAft>
                <a:spcPct val="0"/>
              </a:spcAft>
            </a:pPr>
            <a:endParaRPr lang="ru-RU" dirty="0" smtClean="0">
              <a:solidFill>
                <a:schemeClr val="accent1">
                  <a:lumMod val="50000"/>
                </a:schemeClr>
              </a:solidFill>
              <a:latin typeface="Calibri" pitchFamily="34" charset="0"/>
              <a:ea typeface="Times New Roman" pitchFamily="18" charset="0"/>
              <a:cs typeface="Arial" pitchFamily="34" charset="0"/>
            </a:endParaRPr>
          </a:p>
          <a:p>
            <a:pPr lvl="0" eaLnBrk="0" fontAlgn="base" hangingPunct="0">
              <a:spcBef>
                <a:spcPct val="0"/>
              </a:spcBef>
              <a:spcAft>
                <a:spcPct val="0"/>
              </a:spcAft>
            </a:pPr>
            <a:r>
              <a:rPr lang="ru-RU" dirty="0" smtClean="0">
                <a:solidFill>
                  <a:schemeClr val="accent1">
                    <a:lumMod val="50000"/>
                  </a:schemeClr>
                </a:solidFill>
                <a:latin typeface="Calibri" pitchFamily="34" charset="0"/>
                <a:ea typeface="Times New Roman" pitchFamily="18" charset="0"/>
                <a:cs typeface="Arial" pitchFamily="34" charset="0"/>
              </a:rPr>
              <a:t>2.Географические диктанты</a:t>
            </a:r>
          </a:p>
          <a:p>
            <a:pPr lvl="0" eaLnBrk="0" fontAlgn="base" hangingPunct="0">
              <a:spcBef>
                <a:spcPct val="0"/>
              </a:spcBef>
              <a:spcAft>
                <a:spcPct val="0"/>
              </a:spcAft>
            </a:pPr>
            <a:endParaRPr lang="ru-RU" dirty="0" smtClean="0">
              <a:solidFill>
                <a:schemeClr val="accent1">
                  <a:lumMod val="50000"/>
                </a:schemeClr>
              </a:solidFill>
              <a:latin typeface="Calibri" pitchFamily="34" charset="0"/>
              <a:ea typeface="Times New Roman" pitchFamily="18" charset="0"/>
              <a:cs typeface="Arial" pitchFamily="34" charset="0"/>
            </a:endParaRPr>
          </a:p>
          <a:p>
            <a:pPr lvl="0" eaLnBrk="0" fontAlgn="base" hangingPunct="0">
              <a:spcBef>
                <a:spcPct val="0"/>
              </a:spcBef>
              <a:spcAft>
                <a:spcPct val="0"/>
              </a:spcAft>
            </a:pPr>
            <a:r>
              <a:rPr lang="ru-RU" dirty="0" smtClean="0">
                <a:solidFill>
                  <a:schemeClr val="accent1">
                    <a:lumMod val="50000"/>
                  </a:schemeClr>
                </a:solidFill>
                <a:latin typeface="Calibri" pitchFamily="34" charset="0"/>
                <a:ea typeface="Times New Roman" pitchFamily="18" charset="0"/>
                <a:cs typeface="Arial" pitchFamily="34" charset="0"/>
              </a:rPr>
              <a:t>3.По фрагменту контурной карты определение объектов</a:t>
            </a:r>
          </a:p>
          <a:p>
            <a:pPr lvl="0" eaLnBrk="0" fontAlgn="base" hangingPunct="0">
              <a:spcBef>
                <a:spcPct val="0"/>
              </a:spcBef>
              <a:spcAft>
                <a:spcPct val="0"/>
              </a:spcAft>
            </a:pPr>
            <a:endParaRPr lang="ru-RU" dirty="0" smtClean="0">
              <a:solidFill>
                <a:schemeClr val="accent1">
                  <a:lumMod val="50000"/>
                </a:schemeClr>
              </a:solidFill>
              <a:latin typeface="Calibri" pitchFamily="34" charset="0"/>
              <a:ea typeface="Times New Roman" pitchFamily="18" charset="0"/>
              <a:cs typeface="Arial" pitchFamily="34" charset="0"/>
            </a:endParaRPr>
          </a:p>
          <a:p>
            <a:pPr lvl="0" eaLnBrk="0" fontAlgn="base" hangingPunct="0">
              <a:spcBef>
                <a:spcPct val="0"/>
              </a:spcBef>
              <a:spcAft>
                <a:spcPct val="0"/>
              </a:spcAft>
            </a:pPr>
            <a:r>
              <a:rPr lang="ru-RU" dirty="0" smtClean="0">
                <a:solidFill>
                  <a:schemeClr val="accent1">
                    <a:lumMod val="50000"/>
                  </a:schemeClr>
                </a:solidFill>
                <a:latin typeface="Calibri" pitchFamily="34" charset="0"/>
                <a:ea typeface="Times New Roman" pitchFamily="18" charset="0"/>
                <a:cs typeface="Arial" pitchFamily="34" charset="0"/>
              </a:rPr>
              <a:t>4.Работа с составными контурными картами- это карты, разделенные </a:t>
            </a:r>
          </a:p>
          <a:p>
            <a:pPr lvl="0" eaLnBrk="0" fontAlgn="base" hangingPunct="0">
              <a:spcBef>
                <a:spcPct val="0"/>
              </a:spcBef>
              <a:spcAft>
                <a:spcPct val="0"/>
              </a:spcAft>
            </a:pPr>
            <a:r>
              <a:rPr lang="ru-RU" dirty="0" smtClean="0">
                <a:solidFill>
                  <a:schemeClr val="accent1">
                    <a:lumMod val="50000"/>
                  </a:schemeClr>
                </a:solidFill>
                <a:latin typeface="Calibri" pitchFamily="34" charset="0"/>
                <a:ea typeface="Times New Roman" pitchFamily="18" charset="0"/>
                <a:cs typeface="Arial" pitchFamily="34" charset="0"/>
              </a:rPr>
              <a:t>на части – </a:t>
            </a:r>
            <a:r>
              <a:rPr lang="ru-RU" dirty="0" err="1" smtClean="0">
                <a:solidFill>
                  <a:schemeClr val="accent1">
                    <a:lumMod val="50000"/>
                  </a:schemeClr>
                </a:solidFill>
                <a:latin typeface="Calibri" pitchFamily="34" charset="0"/>
                <a:ea typeface="Times New Roman" pitchFamily="18" charset="0"/>
                <a:cs typeface="Arial" pitchFamily="34" charset="0"/>
              </a:rPr>
              <a:t>пазлы</a:t>
            </a:r>
            <a:r>
              <a:rPr lang="ru-RU" dirty="0" smtClean="0">
                <a:solidFill>
                  <a:schemeClr val="accent1">
                    <a:lumMod val="50000"/>
                  </a:schemeClr>
                </a:solidFill>
                <a:latin typeface="Calibri" pitchFamily="34" charset="0"/>
                <a:ea typeface="Times New Roman" pitchFamily="18" charset="0"/>
                <a:cs typeface="Arial" pitchFamily="34" charset="0"/>
              </a:rPr>
              <a:t>. Задача учащихся заключается в составлении из частей </a:t>
            </a:r>
          </a:p>
          <a:p>
            <a:pPr lvl="0" eaLnBrk="0" fontAlgn="base" hangingPunct="0">
              <a:spcBef>
                <a:spcPct val="0"/>
              </a:spcBef>
              <a:spcAft>
                <a:spcPct val="0"/>
              </a:spcAft>
            </a:pPr>
            <a:r>
              <a:rPr lang="ru-RU" dirty="0" smtClean="0">
                <a:solidFill>
                  <a:schemeClr val="accent1">
                    <a:lumMod val="50000"/>
                  </a:schemeClr>
                </a:solidFill>
                <a:latin typeface="Calibri" pitchFamily="34" charset="0"/>
                <a:ea typeface="Times New Roman" pitchFamily="18" charset="0"/>
                <a:cs typeface="Arial" pitchFamily="34" charset="0"/>
              </a:rPr>
              <a:t>целой карты. Чтобы её составить, нужно знать карту</a:t>
            </a:r>
          </a:p>
          <a:p>
            <a:pPr lvl="0" eaLnBrk="0" fontAlgn="base" hangingPunct="0">
              <a:spcBef>
                <a:spcPct val="0"/>
              </a:spcBef>
              <a:spcAft>
                <a:spcPct val="0"/>
              </a:spcAft>
            </a:pPr>
            <a:endParaRPr lang="ru-RU" dirty="0" smtClean="0">
              <a:solidFill>
                <a:schemeClr val="accent1">
                  <a:lumMod val="50000"/>
                </a:schemeClr>
              </a:solidFill>
              <a:latin typeface="Calibri" pitchFamily="34" charset="0"/>
              <a:cs typeface="Arial" pitchFamily="34" charset="0"/>
            </a:endParaRPr>
          </a:p>
          <a:p>
            <a:pPr lvl="0" eaLnBrk="0" fontAlgn="base" hangingPunct="0">
              <a:spcBef>
                <a:spcPct val="0"/>
              </a:spcBef>
              <a:spcAft>
                <a:spcPct val="0"/>
              </a:spcAft>
            </a:pPr>
            <a:r>
              <a:rPr lang="ru-RU" dirty="0" smtClean="0">
                <a:solidFill>
                  <a:schemeClr val="accent1">
                    <a:lumMod val="50000"/>
                  </a:schemeClr>
                </a:solidFill>
                <a:latin typeface="Calibri" pitchFamily="34" charset="0"/>
                <a:cs typeface="Arial" pitchFamily="34" charset="0"/>
              </a:rPr>
              <a:t>5.Составление картосхем, логических опорных конспектов  согласно тексту, </a:t>
            </a:r>
          </a:p>
          <a:p>
            <a:pPr lvl="0" eaLnBrk="0" fontAlgn="base" hangingPunct="0">
              <a:spcBef>
                <a:spcPct val="0"/>
              </a:spcBef>
              <a:spcAft>
                <a:spcPct val="0"/>
              </a:spcAft>
            </a:pPr>
            <a:r>
              <a:rPr lang="ru-RU" dirty="0" smtClean="0">
                <a:solidFill>
                  <a:schemeClr val="accent1">
                    <a:lumMod val="50000"/>
                  </a:schemeClr>
                </a:solidFill>
                <a:latin typeface="Calibri" pitchFamily="34" charset="0"/>
                <a:cs typeface="Arial" pitchFamily="34" charset="0"/>
              </a:rPr>
              <a:t>лекции, презентации</a:t>
            </a:r>
          </a:p>
          <a:p>
            <a:pPr lvl="0" eaLnBrk="0" fontAlgn="base" hangingPunct="0">
              <a:spcBef>
                <a:spcPct val="0"/>
              </a:spcBef>
              <a:spcAft>
                <a:spcPct val="0"/>
              </a:spcAft>
            </a:pPr>
            <a:endParaRPr lang="ru-RU" dirty="0" smtClean="0">
              <a:solidFill>
                <a:schemeClr val="accent1">
                  <a:lumMod val="50000"/>
                </a:schemeClr>
              </a:solidFill>
              <a:latin typeface="Calibri" pitchFamily="34" charset="0"/>
              <a:cs typeface="Arial" pitchFamily="34" charset="0"/>
            </a:endParaRPr>
          </a:p>
          <a:p>
            <a:pPr lvl="0" eaLnBrk="0" fontAlgn="base" hangingPunct="0">
              <a:spcBef>
                <a:spcPct val="0"/>
              </a:spcBef>
              <a:spcAft>
                <a:spcPct val="0"/>
              </a:spcAft>
            </a:pPr>
            <a:r>
              <a:rPr lang="ru-RU" dirty="0" smtClean="0">
                <a:solidFill>
                  <a:schemeClr val="accent1">
                    <a:lumMod val="50000"/>
                  </a:schemeClr>
                </a:solidFill>
                <a:latin typeface="Calibri" pitchFamily="34" charset="0"/>
                <a:cs typeface="Arial" pitchFamily="34" charset="0"/>
              </a:rPr>
              <a:t>6.В групповой работе приемлемы составление единой карты природы и </a:t>
            </a:r>
          </a:p>
          <a:p>
            <a:pPr lvl="0" eaLnBrk="0" fontAlgn="base" hangingPunct="0">
              <a:spcBef>
                <a:spcPct val="0"/>
              </a:spcBef>
              <a:spcAft>
                <a:spcPct val="0"/>
              </a:spcAft>
            </a:pPr>
            <a:r>
              <a:rPr lang="ru-RU" dirty="0" smtClean="0">
                <a:solidFill>
                  <a:schemeClr val="accent1">
                    <a:lumMod val="50000"/>
                  </a:schemeClr>
                </a:solidFill>
                <a:latin typeface="Calibri" pitchFamily="34" charset="0"/>
                <a:cs typeface="Arial" pitchFamily="34" charset="0"/>
              </a:rPr>
              <a:t>экономики региона с использованием моделированных условных знаков</a:t>
            </a:r>
            <a:endParaRPr lang="ru-RU" dirty="0">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0"/>
            <a:ext cx="8358246" cy="44627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2000" dirty="0" smtClean="0">
              <a:solidFill>
                <a:srgbClr val="00000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20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ru-RU" sz="2000" dirty="0" smtClean="0">
                <a:solidFill>
                  <a:srgbClr val="000000"/>
                </a:solidFill>
                <a:latin typeface="Arial" pitchFamily="34" charset="0"/>
                <a:ea typeface="Times New Roman" pitchFamily="18" charset="0"/>
                <a:cs typeface="Arial" pitchFamily="34" charset="0"/>
              </a:rPr>
              <a:t>Формы </a:t>
            </a: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работы</a:t>
            </a:r>
            <a:r>
              <a:rPr kumimoji="0" lang="ru-RU" sz="20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со статистическими данными</a:t>
            </a:r>
            <a:r>
              <a:rPr kumimoji="0" lang="ru-RU" sz="2000" b="0" i="0" u="none" strike="noStrike" cap="none" normalizeH="0" baseline="0" dirty="0" smtClean="0">
                <a:ln>
                  <a:noFill/>
                </a:ln>
                <a:solidFill>
                  <a:srgbClr val="000000"/>
                </a:solidFill>
                <a:effectLst/>
                <a:latin typeface="Calibri"/>
                <a:ea typeface="Times New Roman" pitchFamily="18" charset="0"/>
                <a:cs typeface="Arial" pitchFamily="34"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 </a:t>
            </a:r>
            <a:r>
              <a:rPr lang="ru-RU" sz="2000" dirty="0" smtClean="0">
                <a:solidFill>
                  <a:srgbClr val="000000"/>
                </a:solidFill>
                <a:latin typeface="Calibri" pitchFamily="34" charset="0"/>
                <a:ea typeface="Times New Roman" pitchFamily="18" charset="0"/>
                <a:cs typeface="Arial" pitchFamily="34" charset="0"/>
              </a:rPr>
              <a:t>П</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реобразование содержания текста в график, диаграмму,</a:t>
            </a:r>
          </a:p>
          <a:p>
            <a:pPr marL="0" marR="0" lvl="0" indent="0" algn="l" defTabSz="914400" rtl="0" eaLnBrk="0" fontAlgn="base" latinLnBrk="0" hangingPunct="0">
              <a:lnSpc>
                <a:spcPct val="100000"/>
              </a:lnSpc>
              <a:spcBef>
                <a:spcPct val="0"/>
              </a:spcBef>
              <a:spcAft>
                <a:spcPct val="0"/>
              </a:spcAft>
              <a:buClrTx/>
              <a:buSzTx/>
              <a:tabLst/>
            </a:pP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таблицу, схему</a:t>
            </a:r>
          </a:p>
          <a:p>
            <a:pPr marL="0" marR="0" lvl="0" indent="0" algn="l" defTabSz="914400" rtl="0" eaLnBrk="0" fontAlgn="base" latinLnBrk="0" hangingPunct="0">
              <a:lnSpc>
                <a:spcPct val="100000"/>
              </a:lnSpc>
              <a:spcBef>
                <a:spcPct val="0"/>
              </a:spcBef>
              <a:spcAft>
                <a:spcPct val="0"/>
              </a:spcAft>
              <a:buClrTx/>
              <a:buSzTx/>
              <a:tabLst/>
            </a:pPr>
            <a:endParaRPr kumimoji="0" lang="ru-RU" sz="20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2. </a:t>
            </a:r>
            <a:r>
              <a:rPr lang="ru-RU" sz="2000" dirty="0" smtClean="0">
                <a:solidFill>
                  <a:srgbClr val="000000"/>
                </a:solidFill>
                <a:latin typeface="Calibri" pitchFamily="34" charset="0"/>
                <a:ea typeface="Times New Roman" pitchFamily="18" charset="0"/>
                <a:cs typeface="Arial" pitchFamily="34" charset="0"/>
              </a:rPr>
              <a:t>П</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реобразование набора диаграмм в таблицу</a:t>
            </a:r>
          </a:p>
          <a:p>
            <a:pPr marL="0" marR="0" lvl="0" indent="0" algn="l" defTabSz="914400" rtl="0" eaLnBrk="0" fontAlgn="base" latinLnBrk="0" hangingPunct="0">
              <a:lnSpc>
                <a:spcPct val="100000"/>
              </a:lnSpc>
              <a:spcBef>
                <a:spcPct val="0"/>
              </a:spcBef>
              <a:spcAft>
                <a:spcPct val="0"/>
              </a:spcAft>
              <a:buClrTx/>
              <a:buSzTx/>
              <a:tabLst/>
            </a:pP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и обратная задача – преобразование таблицы в набор диаграмм</a:t>
            </a:r>
          </a:p>
          <a:p>
            <a:pPr marL="0" marR="0" lvl="0" indent="0" algn="l" defTabSz="914400" rtl="0" eaLnBrk="0" fontAlgn="base" latinLnBrk="0" hangingPunct="0">
              <a:lnSpc>
                <a:spcPct val="100000"/>
              </a:lnSpc>
              <a:spcBef>
                <a:spcPct val="0"/>
              </a:spcBef>
              <a:spcAft>
                <a:spcPct val="0"/>
              </a:spcAft>
              <a:buClrTx/>
              <a:buSzTx/>
              <a:tabLst/>
            </a:pPr>
            <a:endParaRPr kumimoji="0" lang="ru-RU" sz="20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3. </a:t>
            </a:r>
            <a:r>
              <a:rPr lang="ru-RU" sz="2000" dirty="0" smtClean="0">
                <a:solidFill>
                  <a:srgbClr val="000000"/>
                </a:solidFill>
                <a:latin typeface="Calibri" pitchFamily="34" charset="0"/>
                <a:ea typeface="Times New Roman" pitchFamily="18" charset="0"/>
                <a:cs typeface="Arial" pitchFamily="34" charset="0"/>
              </a:rPr>
              <a:t>Р</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абота со статистической матрицей данных – распределение стран из данного списка в соответствии</a:t>
            </a:r>
            <a:r>
              <a:rPr kumimoji="0" lang="ru-RU" sz="2000" b="0" i="0" u="none" strike="noStrike" cap="none" normalizeH="0" dirty="0" smtClean="0">
                <a:ln>
                  <a:noFill/>
                </a:ln>
                <a:solidFill>
                  <a:srgbClr val="000000"/>
                </a:solidFill>
                <a:effectLst/>
                <a:latin typeface="Calibri" pitchFamily="34" charset="0"/>
                <a:ea typeface="Times New Roman" pitchFamily="18" charset="0"/>
                <a:cs typeface="Arial" pitchFamily="34" charset="0"/>
              </a:rPr>
              <a:t> </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с основными экономическими показателями, указанным в таблице. </a:t>
            </a:r>
            <a:r>
              <a:rPr lang="ru-RU" sz="2000" dirty="0" smtClean="0">
                <a:solidFill>
                  <a:srgbClr val="000000"/>
                </a:solidFill>
                <a:latin typeface="Calibri" pitchFamily="34" charset="0"/>
                <a:ea typeface="Times New Roman" pitchFamily="18" charset="0"/>
                <a:cs typeface="Arial" pitchFamily="34" charset="0"/>
              </a:rPr>
              <a:t>П</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одсчет определенны данных</a:t>
            </a:r>
          </a:p>
          <a:p>
            <a:pPr marL="0" marR="0" lvl="0" indent="0" algn="l" defTabSz="914400" rtl="0" eaLnBrk="0" fontAlgn="base" latinLnBrk="0" hangingPunct="0">
              <a:lnSpc>
                <a:spcPct val="100000"/>
              </a:lnSpc>
              <a:spcBef>
                <a:spcPct val="0"/>
              </a:spcBef>
              <a:spcAft>
                <a:spcPct val="0"/>
              </a:spcAft>
              <a:buClrTx/>
              <a:buSzTx/>
              <a:tabLst/>
            </a:pPr>
            <a:endPar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sz="quarter"/>
          </p:nvPr>
        </p:nvSpPr>
        <p:spPr/>
        <p:txBody>
          <a:bodyPr>
            <a:normAutofit/>
          </a:bodyPr>
          <a:lstStyle/>
          <a:p>
            <a:pPr algn="ctr"/>
            <a:r>
              <a:rPr lang="ru-RU" sz="1800" dirty="0" smtClean="0"/>
              <a:t>Уроки - практикумы</a:t>
            </a:r>
            <a:endParaRPr lang="ru-RU" sz="1800" dirty="0"/>
          </a:p>
        </p:txBody>
      </p:sp>
      <p:pic>
        <p:nvPicPr>
          <p:cNvPr id="7" name="Содержимое 6" descr="IMG_2497.JPG"/>
          <p:cNvPicPr>
            <a:picLocks noGrp="1" noChangeAspect="1"/>
          </p:cNvPicPr>
          <p:nvPr>
            <p:ph sz="quarter" idx="1"/>
          </p:nvPr>
        </p:nvPicPr>
        <p:blipFill>
          <a:blip r:embed="rId2" cstate="print"/>
          <a:stretch>
            <a:fillRect/>
          </a:stretch>
        </p:blipFill>
        <p:spPr>
          <a:xfrm>
            <a:off x="571472" y="1500174"/>
            <a:ext cx="1857388" cy="2357454"/>
          </a:xfrm>
        </p:spPr>
      </p:pic>
      <p:pic>
        <p:nvPicPr>
          <p:cNvPr id="8" name="Содержимое 7" descr="IMG_2449.JPG"/>
          <p:cNvPicPr>
            <a:picLocks noGrp="1" noChangeAspect="1"/>
          </p:cNvPicPr>
          <p:nvPr>
            <p:ph sz="quarter" idx="3"/>
          </p:nvPr>
        </p:nvPicPr>
        <p:blipFill>
          <a:blip r:embed="rId3" cstate="print"/>
          <a:stretch>
            <a:fillRect/>
          </a:stretch>
        </p:blipFill>
        <p:spPr>
          <a:xfrm>
            <a:off x="5072066" y="4143380"/>
            <a:ext cx="2214578" cy="2171700"/>
          </a:xfrm>
        </p:spPr>
      </p:pic>
      <p:pic>
        <p:nvPicPr>
          <p:cNvPr id="10" name="Содержимое 9" descr="IMG_8540.jpg"/>
          <p:cNvPicPr>
            <a:picLocks noGrp="1" noChangeAspect="1"/>
          </p:cNvPicPr>
          <p:nvPr>
            <p:ph sz="quarter" idx="4"/>
          </p:nvPr>
        </p:nvPicPr>
        <p:blipFill>
          <a:blip r:embed="rId4"/>
          <a:stretch>
            <a:fillRect/>
          </a:stretch>
        </p:blipFill>
        <p:spPr>
          <a:xfrm>
            <a:off x="1571604" y="4143380"/>
            <a:ext cx="1857388" cy="2171700"/>
          </a:xfrm>
        </p:spPr>
      </p:pic>
      <p:pic>
        <p:nvPicPr>
          <p:cNvPr id="1026" name="Picture 2" descr="C:\Users\хозяин\Desktop\фото\IMG_9288.jpg"/>
          <p:cNvPicPr>
            <a:picLocks noChangeAspect="1" noChangeArrowheads="1"/>
          </p:cNvPicPr>
          <p:nvPr/>
        </p:nvPicPr>
        <p:blipFill>
          <a:blip r:embed="rId5"/>
          <a:srcRect/>
          <a:stretch>
            <a:fillRect/>
          </a:stretch>
        </p:blipFill>
        <p:spPr bwMode="auto">
          <a:xfrm>
            <a:off x="5857884" y="1500174"/>
            <a:ext cx="2286000" cy="2286016"/>
          </a:xfrm>
          <a:prstGeom prst="rect">
            <a:avLst/>
          </a:prstGeom>
          <a:noFill/>
        </p:spPr>
      </p:pic>
      <p:pic>
        <p:nvPicPr>
          <p:cNvPr id="15" name="Содержимое 14" descr="IMG_2525.JPG"/>
          <p:cNvPicPr>
            <a:picLocks noGrp="1" noChangeAspect="1"/>
          </p:cNvPicPr>
          <p:nvPr>
            <p:ph sz="quarter" idx="2"/>
          </p:nvPr>
        </p:nvPicPr>
        <p:blipFill>
          <a:blip r:embed="rId6" cstate="print"/>
          <a:stretch>
            <a:fillRect/>
          </a:stretch>
        </p:blipFill>
        <p:spPr>
          <a:xfrm rot="5400000">
            <a:off x="3021567" y="1558340"/>
            <a:ext cx="2283043" cy="21717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sz="quarter"/>
          </p:nvPr>
        </p:nvSpPr>
        <p:spPr/>
        <p:txBody>
          <a:bodyPr>
            <a:noAutofit/>
          </a:bodyPr>
          <a:lstStyle/>
          <a:p>
            <a:r>
              <a:rPr lang="ru-RU" sz="1800" dirty="0" smtClean="0">
                <a:latin typeface="Calibri Light" pitchFamily="34" charset="0"/>
              </a:rPr>
              <a:t/>
            </a:r>
            <a:br>
              <a:rPr lang="ru-RU" sz="1800" dirty="0" smtClean="0">
                <a:latin typeface="Calibri Light" pitchFamily="34" charset="0"/>
              </a:rPr>
            </a:br>
            <a:r>
              <a:rPr lang="ru-RU" sz="1800" dirty="0" smtClean="0">
                <a:latin typeface="Calibri Light" pitchFamily="34" charset="0"/>
              </a:rPr>
              <a:t>Формы работы: составление  по тексту картосхем. проектирование размещения центров сферы услуг 310- микрорайона. урок – экскурсия- знакомство с геодезическими приборами. полярная съемка местности </a:t>
            </a:r>
            <a:br>
              <a:rPr lang="ru-RU" sz="1800" dirty="0" smtClean="0">
                <a:latin typeface="Calibri Light" pitchFamily="34" charset="0"/>
              </a:rPr>
            </a:br>
            <a:endParaRPr lang="ru-RU" sz="1800" dirty="0">
              <a:latin typeface="Calibri Light" pitchFamily="34" charset="0"/>
            </a:endParaRPr>
          </a:p>
        </p:txBody>
      </p:sp>
      <p:pic>
        <p:nvPicPr>
          <p:cNvPr id="7" name="Содержимое 6" descr="IMG_2450.JPG"/>
          <p:cNvPicPr>
            <a:picLocks noGrp="1" noChangeAspect="1"/>
          </p:cNvPicPr>
          <p:nvPr>
            <p:ph sz="quarter" idx="1"/>
          </p:nvPr>
        </p:nvPicPr>
        <p:blipFill>
          <a:blip r:embed="rId2" cstate="print"/>
          <a:stretch>
            <a:fillRect/>
          </a:stretch>
        </p:blipFill>
        <p:spPr>
          <a:xfrm>
            <a:off x="357158" y="1428736"/>
            <a:ext cx="2143140" cy="2171700"/>
          </a:xfrm>
        </p:spPr>
      </p:pic>
      <p:pic>
        <p:nvPicPr>
          <p:cNvPr id="8" name="Содержимое 7" descr="IMG_2519.JPG"/>
          <p:cNvPicPr>
            <a:picLocks noGrp="1" noChangeAspect="1"/>
          </p:cNvPicPr>
          <p:nvPr>
            <p:ph sz="quarter" idx="2"/>
          </p:nvPr>
        </p:nvPicPr>
        <p:blipFill>
          <a:blip r:embed="rId3" cstate="print"/>
          <a:stretch>
            <a:fillRect/>
          </a:stretch>
        </p:blipFill>
        <p:spPr>
          <a:xfrm>
            <a:off x="3286116" y="3857628"/>
            <a:ext cx="2286016" cy="2171700"/>
          </a:xfrm>
        </p:spPr>
      </p:pic>
      <p:pic>
        <p:nvPicPr>
          <p:cNvPr id="10" name="Содержимое 9" descr="IMG_1918.JPG"/>
          <p:cNvPicPr>
            <a:picLocks noGrp="1" noChangeAspect="1"/>
          </p:cNvPicPr>
          <p:nvPr>
            <p:ph sz="quarter" idx="4"/>
          </p:nvPr>
        </p:nvPicPr>
        <p:blipFill>
          <a:blip r:embed="rId4" cstate="print"/>
          <a:stretch>
            <a:fillRect/>
          </a:stretch>
        </p:blipFill>
        <p:spPr>
          <a:xfrm>
            <a:off x="5929322" y="3857628"/>
            <a:ext cx="2752724" cy="2171700"/>
          </a:xfrm>
        </p:spPr>
      </p:pic>
      <p:pic>
        <p:nvPicPr>
          <p:cNvPr id="13" name="Содержимое 12" descr="IMG_9453.jpg"/>
          <p:cNvPicPr>
            <a:picLocks noGrp="1" noChangeAspect="1"/>
          </p:cNvPicPr>
          <p:nvPr>
            <p:ph sz="quarter" idx="3"/>
          </p:nvPr>
        </p:nvPicPr>
        <p:blipFill>
          <a:blip r:embed="rId5"/>
          <a:stretch>
            <a:fillRect/>
          </a:stretch>
        </p:blipFill>
        <p:spPr>
          <a:xfrm>
            <a:off x="285720" y="3857628"/>
            <a:ext cx="2857520" cy="2171700"/>
          </a:xfrm>
        </p:spPr>
      </p:pic>
      <p:pic>
        <p:nvPicPr>
          <p:cNvPr id="12" name="Picture 2" descr="C:\Users\хозяин\Downloads\IMG_7225.jpg"/>
          <p:cNvPicPr>
            <a:picLocks noChangeAspect="1" noChangeArrowheads="1"/>
          </p:cNvPicPr>
          <p:nvPr/>
        </p:nvPicPr>
        <p:blipFill>
          <a:blip r:embed="rId6"/>
          <a:srcRect/>
          <a:stretch>
            <a:fillRect/>
          </a:stretch>
        </p:blipFill>
        <p:spPr bwMode="auto">
          <a:xfrm>
            <a:off x="2928926" y="1428736"/>
            <a:ext cx="2714644" cy="2214578"/>
          </a:xfrm>
          <a:prstGeom prst="rect">
            <a:avLst/>
          </a:prstGeom>
          <a:noFill/>
        </p:spPr>
      </p:pic>
      <p:pic>
        <p:nvPicPr>
          <p:cNvPr id="1026" name="Picture 2" descr="C:\Users\хозяин\Desktop\фото\IMG_9923.jpg"/>
          <p:cNvPicPr>
            <a:picLocks noChangeAspect="1" noChangeArrowheads="1"/>
          </p:cNvPicPr>
          <p:nvPr/>
        </p:nvPicPr>
        <p:blipFill>
          <a:blip r:embed="rId7"/>
          <a:srcRect/>
          <a:stretch>
            <a:fillRect/>
          </a:stretch>
        </p:blipFill>
        <p:spPr bwMode="auto">
          <a:xfrm>
            <a:off x="6000760" y="1500174"/>
            <a:ext cx="2286016" cy="221457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sz="quarter"/>
          </p:nvPr>
        </p:nvSpPr>
        <p:spPr/>
        <p:txBody>
          <a:bodyPr>
            <a:normAutofit fontScale="90000"/>
          </a:bodyPr>
          <a:lstStyle/>
          <a:p>
            <a:r>
              <a:rPr lang="ru-RU" sz="1400" b="1" dirty="0" smtClean="0"/>
              <a:t>Детские работы</a:t>
            </a:r>
            <a:r>
              <a:rPr lang="ru-RU" sz="1400" dirty="0" smtClean="0"/>
              <a:t/>
            </a:r>
            <a:br>
              <a:rPr lang="ru-RU" sz="1400" dirty="0" smtClean="0"/>
            </a:br>
            <a:r>
              <a:rPr lang="ru-RU" sz="1400" dirty="0" smtClean="0"/>
              <a:t>топографическая карта местности</a:t>
            </a:r>
            <a:br>
              <a:rPr lang="ru-RU" sz="1400" dirty="0" smtClean="0"/>
            </a:br>
            <a:r>
              <a:rPr lang="ru-RU" sz="1400" dirty="0" smtClean="0"/>
              <a:t>картосхема «АФРИКА», выполненная согласно тексту учебника</a:t>
            </a:r>
            <a:br>
              <a:rPr lang="ru-RU" sz="1400" dirty="0" smtClean="0"/>
            </a:br>
            <a:r>
              <a:rPr lang="ru-RU" sz="1400" dirty="0" smtClean="0"/>
              <a:t>Гербы «Природа и экономика Мурманской области», «Природа и хозяйство Северо- западного экономического района»</a:t>
            </a:r>
            <a:endParaRPr lang="ru-RU" sz="1400" dirty="0"/>
          </a:p>
        </p:txBody>
      </p:sp>
      <p:pic>
        <p:nvPicPr>
          <p:cNvPr id="7" name="Содержимое 6" descr="IMG_2392.JPG"/>
          <p:cNvPicPr>
            <a:picLocks noGrp="1" noChangeAspect="1"/>
          </p:cNvPicPr>
          <p:nvPr>
            <p:ph sz="quarter" idx="1"/>
          </p:nvPr>
        </p:nvPicPr>
        <p:blipFill>
          <a:blip r:embed="rId2" cstate="print"/>
          <a:stretch>
            <a:fillRect/>
          </a:stretch>
        </p:blipFill>
        <p:spPr>
          <a:xfrm>
            <a:off x="5214942" y="4071942"/>
            <a:ext cx="2571768" cy="2171700"/>
          </a:xfrm>
        </p:spPr>
      </p:pic>
      <p:pic>
        <p:nvPicPr>
          <p:cNvPr id="8" name="Содержимое 7" descr="IMG_2498.JPG"/>
          <p:cNvPicPr>
            <a:picLocks noGrp="1" noChangeAspect="1"/>
          </p:cNvPicPr>
          <p:nvPr>
            <p:ph sz="quarter" idx="2"/>
          </p:nvPr>
        </p:nvPicPr>
        <p:blipFill>
          <a:blip r:embed="rId3" cstate="print"/>
          <a:stretch>
            <a:fillRect/>
          </a:stretch>
        </p:blipFill>
        <p:spPr>
          <a:xfrm>
            <a:off x="5214942" y="1643050"/>
            <a:ext cx="2286016" cy="2171700"/>
          </a:xfrm>
        </p:spPr>
      </p:pic>
      <p:pic>
        <p:nvPicPr>
          <p:cNvPr id="9" name="Содержимое 8" descr="IMG_2521.JPG"/>
          <p:cNvPicPr>
            <a:picLocks noGrp="1" noChangeAspect="1"/>
          </p:cNvPicPr>
          <p:nvPr>
            <p:ph sz="quarter" idx="3"/>
          </p:nvPr>
        </p:nvPicPr>
        <p:blipFill>
          <a:blip r:embed="rId4" cstate="print"/>
          <a:stretch>
            <a:fillRect/>
          </a:stretch>
        </p:blipFill>
        <p:spPr>
          <a:xfrm>
            <a:off x="1028700" y="3924300"/>
            <a:ext cx="2895600" cy="2171700"/>
          </a:xfrm>
        </p:spPr>
      </p:pic>
      <p:pic>
        <p:nvPicPr>
          <p:cNvPr id="10" name="Содержимое 9" descr="IMG_9858.jpg"/>
          <p:cNvPicPr>
            <a:picLocks noGrp="1" noChangeAspect="1"/>
          </p:cNvPicPr>
          <p:nvPr>
            <p:ph sz="quarter" idx="4"/>
          </p:nvPr>
        </p:nvPicPr>
        <p:blipFill>
          <a:blip r:embed="rId5"/>
          <a:stretch>
            <a:fillRect/>
          </a:stretch>
        </p:blipFill>
        <p:spPr>
          <a:xfrm>
            <a:off x="1357290" y="1643050"/>
            <a:ext cx="2286016" cy="217170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934</TotalTime>
  <Words>207</Words>
  <Application>Microsoft Office PowerPoint</Application>
  <PresentationFormat>Экран (4:3)</PresentationFormat>
  <Paragraphs>76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Городская</vt:lpstr>
      <vt:lpstr>МБУ ДОПОЛНИТЕЛЬНОГО  ПРОФЕССИОНАЛЬНОГО ОБРАЗОВАНИЯ  Г. МУРМАНСКА  ГОРОДСКОЙ ИНФОРМАЦИОННО-МЕТОДИЧЕСКИЙ  ЦЕНТР РАБОТНИКОВ ОБРАЗОВАНИЯ Семинар: «Формы и приёмы работы с не сплошными и составными текстами на уроках географии и истории»  </vt:lpstr>
      <vt:lpstr> В географии функциональная грамотность формируется достижением, прежде всего, предметных  и метапредметных результатов через: - работу с текстом - работу с географической картой - работу со статистическими данными.  Читательская грамотность – способность человека понимать и использовать письменные тексты, размышлять о них и заниматься чтением для того, чтобы достигать своих целей, расширять свои знания и возможности, участвовать в социальной жизни    Не сплошные тексты, использующиеся  на уроках географии: таблицы, графики, диаграммы, картосхемы, знаковая символика, планы местности, географические карты, иллюстрации, буклеты, визитные карточки, климатограммы,  гербы экономико – географических регионов, макеты, почвенные профили </vt:lpstr>
      <vt:lpstr>Основные проблемы  формирования читательской грамотности обучающихся  на уроках географии в курсе основной школы  1.Проблема использования визуального переноса изображений тематических карт (метод наложения)  2. Проблема показа отдельных территорий на настенной мировой карте или карте России  3. Проблема определения на карте России географических координат   4. Проблема узнавания по конфигурации административных единиц РФ и стран мира  5. Определения  на плане и карте расстояний, направлений,  сторон горизонта  6. Проблема чтения и  составления картосхем, планов местности  7.  Умение   анализировать  отдельные карты, анализировать  сопряженные карты разной тематики, сопоставлять  разновременные карты</vt:lpstr>
      <vt:lpstr>Слайд 4</vt:lpstr>
      <vt:lpstr>Слайд 5</vt:lpstr>
      <vt:lpstr>Слайд 6</vt:lpstr>
      <vt:lpstr>Уроки - практикумы</vt:lpstr>
      <vt:lpstr> Формы работы: составление  по тексту картосхем. проектирование размещения центров сферы услуг 310- микрорайона. урок – экскурсия- знакомство с геодезическими приборами. полярная съемка местности  </vt:lpstr>
      <vt:lpstr>Детские работы топографическая карта местности картосхема «АФРИКА», выполненная согласно тексту учебника Гербы «Природа и экономика Мурманской области», «Природа и хозяйство Северо- западного экономического района»</vt:lpstr>
      <vt:lpstr> внеурочная система работы  Открытые заседание  клуба  «Познание мира. Путешествия по географической карте»: «Знатоки географии» . Интеллектуальная игра – квест «Знакомьтесь: Книпович Н.М. К 160 – летию» «Путешествие признаю великой силою. К 150 –летию Верщагина В.В.» V областная образовательная акция «Картографический тренинг» «Книпович Н.М. К 160 – летию»</vt:lpstr>
      <vt:lpstr>Эколого – биологическая экспедиция школьников «Мониторинг антропогенного воздействия на почвы Кандалакшского заповедника»</vt:lpstr>
      <vt:lpstr>Обработка полевых исследований составление почвенных профилей</vt:lpstr>
      <vt:lpstr> Результатами работы является повышение качества знаний ВПР до 52% (7кл);  ОГЭ до 80% (2021/2022г.г.)  Увеличилось количество школьных проектов  ПРОБЛЕМЫ: нет новых УМК по географии Мурманской области 5-9 кл.</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Основные проблемы в формировании картографических умений обучающихся в курсе основной школы  - Проблема использования визуального переноса изображений тематических карт (метод наложения) - Проблема показа отдельных территорий на настенной мировой карте  или карте России - Проблема определения на карте географических координат  - Проблема узнавания по конфигурации административных единиц и стран. - Определения  на плане и карте расстояний, направлений,  сторон горизонта - Наиболее сложной задачей для школьников является умение   анализировать  отдельные карты, анализировать  сопряженные карты разной тематики, сопоставлять  разновременные карты</dc:title>
  <cp:lastModifiedBy>хозяин</cp:lastModifiedBy>
  <cp:revision>74</cp:revision>
  <dcterms:modified xsi:type="dcterms:W3CDTF">2023-03-12T18:32:07Z</dcterms:modified>
</cp:coreProperties>
</file>