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6" r:id="rId7"/>
    <p:sldId id="263" r:id="rId8"/>
    <p:sldId id="260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27B9838-ED99-45D1-B50F-41445865F8F8}">
          <p14:sldIdLst>
            <p14:sldId id="256"/>
            <p14:sldId id="257"/>
            <p14:sldId id="258"/>
            <p14:sldId id="259"/>
            <p14:sldId id="261"/>
            <p14:sldId id="266"/>
            <p14:sldId id="263"/>
            <p14:sldId id="260"/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698412-1309-4799-A9CE-081F50EDB1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7362C9D-C59F-4A2F-9868-3AA62AD903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84EF68-3750-492E-874E-6719F055F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3A3DC-F10C-413D-B6A8-416AB53CCCF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10C736-0E73-4254-A33A-B139B035B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8D890C-3473-414B-8145-1DF15B1E2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D4392-E773-473F-A756-8D3B633FC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552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5A410D-BB20-4531-AC77-0B0C4737F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B508FD0-1308-4267-A4AC-49042FF13F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E1C8EE-881D-4A97-9BE8-378AD804D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3A3DC-F10C-413D-B6A8-416AB53CCCF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59DD99-84C6-4356-9AC8-59CAEF85F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C5F1A2-5DA2-466E-B624-6761F4069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D4392-E773-473F-A756-8D3B633FC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978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7AF01E1-A92E-42D0-A860-84186941FE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6528B07-AC0E-497A-9FC0-D9D6DECE1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FB4E27-71DA-4642-AF2A-CDC72FFF4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3A3DC-F10C-413D-B6A8-416AB53CCCF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1281CC1-E014-4ABD-AAE1-18EC586F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B566FE-477C-48C0-9AC0-F0CE24755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D4392-E773-473F-A756-8D3B633FC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539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3A6E6F-13B1-4F8A-BF9C-D433DC9A6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6A58C6-A202-4FD2-B27E-FA26D20E52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1660B0-509D-4D4A-85A3-2545A9231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3A3DC-F10C-413D-B6A8-416AB53CCCF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DCF609-C632-4498-B332-3C1F20200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817AFF-1659-4254-B964-2BEA17A7D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D4392-E773-473F-A756-8D3B633FC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633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4C631D-B245-40F1-A5AC-5FDB74506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0686EFA-9A5F-478D-A18A-19B3AE0D56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2B9398-F78C-449E-8847-A3E0E776B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3A3DC-F10C-413D-B6A8-416AB53CCCF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753FE1-DABF-4FB0-8314-E286F0B03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AABA28-3774-4B47-A5EA-402943D32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D4392-E773-473F-A756-8D3B633FC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400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53CE8F-07CC-4C54-87DC-6418AAA59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2E1BC3-35D3-4618-A57B-9F9E556A03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582937D-2041-4A0F-9FC2-D31222225F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7D7B584-9970-4587-B589-4D1F31D0C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3A3DC-F10C-413D-B6A8-416AB53CCCF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54E06BC-1382-436D-A054-1C4700ABA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D4EAAD4-A7BA-4EBB-813E-0DECACD2D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D4392-E773-473F-A756-8D3B633FC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828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BBB13E-5DFA-45B8-AF0D-3BD62B65B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1032F2C-45CA-43C9-A77D-A1379F771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51B589D-439B-4F7C-A6C7-814788FE47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47A7969-8A86-44F0-AE4D-FAC373F7C1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B992210-3D50-4E71-A33A-AAFCFE37D0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A4CA14F-309D-4FE5-9042-A627BF372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3A3DC-F10C-413D-B6A8-416AB53CCCF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8B6FD4C-380D-4C1A-8480-77370755B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D615793-B564-48AE-AC93-6CA600CE0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D4392-E773-473F-A756-8D3B633FC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171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35B6EE-AA73-4AAA-AAEC-B6D1BEBF0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2154FE1-17DA-455F-975E-04C2C959B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3A3DC-F10C-413D-B6A8-416AB53CCCF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AE2D609-553A-44FF-A70F-8C6B4E552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062A6F5-68A7-4C64-8E3E-D21160BF6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D4392-E773-473F-A756-8D3B633FC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107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F3EB5A6-4829-496A-82E6-E70B2A04F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3A3DC-F10C-413D-B6A8-416AB53CCCF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30537E1-FF22-475D-A278-0D33B0C5F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EB3C5D-850C-4C0C-A10A-BCFC68069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D4392-E773-473F-A756-8D3B633FC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245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6B53B3-8A90-4040-8429-21B49A805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E02DE9-4C33-4396-977B-E52FD0199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2805905-B1D1-42C6-9A6D-43630B847C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37A827A-EEF8-4E6A-8193-3FEC947F7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3A3DC-F10C-413D-B6A8-416AB53CCCF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FC7781-2E2D-4FD1-BA71-8E0BBA7C0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B6E65D-BD0C-423A-9DA3-8E5174A93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D4392-E773-473F-A756-8D3B633FC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289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491B9E-76AB-4B19-8622-ACF363D10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EDD7706-E2C3-4549-B236-ACEC19C2D4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23BF437-C01B-44BF-9250-8144A67760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2CE6D5E-D57D-4C62-90CA-3A9E8DF10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3A3DC-F10C-413D-B6A8-416AB53CCCF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8E596A8-1767-401C-8411-DEDF788A1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9E1BE9-16E5-4EF2-97D4-65A3DB247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D4392-E773-473F-A756-8D3B633FC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620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6C5ECA-6657-4A41-AC78-9DF71C65E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4CC5F49-AD81-4382-BCD6-C2CE35700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86C67F-4CB7-4BFD-92E8-B69D9CD7D8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53A3DC-F10C-413D-B6A8-416AB53CCCF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4C0B27-31CA-4C59-9B38-D8F41A647F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396DB9-F3C9-4FD7-99F7-06CCB76500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D4392-E773-473F-A756-8D3B633FC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940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FDE424E-1B61-43EA-B5EC-B27149583B55}"/>
              </a:ext>
            </a:extLst>
          </p:cNvPr>
          <p:cNvSpPr/>
          <p:nvPr/>
        </p:nvSpPr>
        <p:spPr>
          <a:xfrm>
            <a:off x="154743" y="64870"/>
            <a:ext cx="115073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Экспериментатор в течение долгого времени прокаливал кость. Как изменились количество минеральных и органических веществ в кости?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каждой величины определите соответствующий характер её изменения: 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  увеличилось   2)  не изменилось   3)  уменьшилось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B58C1116-24A1-4B53-B439-066941D7B3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221672"/>
              </p:ext>
            </p:extLst>
          </p:nvPr>
        </p:nvGraphicFramePr>
        <p:xfrm>
          <a:off x="865161" y="1369563"/>
          <a:ext cx="10086536" cy="9235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0347">
                  <a:extLst>
                    <a:ext uri="{9D8B030D-6E8A-4147-A177-3AD203B41FA5}">
                      <a16:colId xmlns:a16="http://schemas.microsoft.com/office/drawing/2014/main" val="840264141"/>
                    </a:ext>
                  </a:extLst>
                </a:gridCol>
                <a:gridCol w="4996189">
                  <a:extLst>
                    <a:ext uri="{9D8B030D-6E8A-4147-A177-3AD203B41FA5}">
                      <a16:colId xmlns:a16="http://schemas.microsoft.com/office/drawing/2014/main" val="1397669891"/>
                    </a:ext>
                  </a:extLst>
                </a:gridCol>
              </a:tblGrid>
              <a:tr h="41681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минеральных веществ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органических веществ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9039765"/>
                  </a:ext>
                </a:extLst>
              </a:tr>
              <a:tr h="50673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3273595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2F01685-FDE7-431A-BBAC-C43E0F3E1F6C}"/>
              </a:ext>
            </a:extLst>
          </p:cNvPr>
          <p:cNvSpPr/>
          <p:nvPr/>
        </p:nvSpPr>
        <p:spPr>
          <a:xfrm>
            <a:off x="253217" y="2325452"/>
            <a:ext cx="123655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Экспериментатор поместил кость в раствор соляной кислоты на несколько дней. Как изменились количество минеральных и органических веществ в кости?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каждой величины определите соответствующий характер её изменения: 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  не изменилось   2)  уменьшилось   3)  увеличилось</a:t>
            </a: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E114F0C3-F062-4153-98E0-A37239A6D1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251143"/>
              </p:ext>
            </p:extLst>
          </p:nvPr>
        </p:nvGraphicFramePr>
        <p:xfrm>
          <a:off x="1069145" y="3681239"/>
          <a:ext cx="9229967" cy="904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8064">
                  <a:extLst>
                    <a:ext uri="{9D8B030D-6E8A-4147-A177-3AD203B41FA5}">
                      <a16:colId xmlns:a16="http://schemas.microsoft.com/office/drawing/2014/main" val="840264141"/>
                    </a:ext>
                  </a:extLst>
                </a:gridCol>
                <a:gridCol w="4571903">
                  <a:extLst>
                    <a:ext uri="{9D8B030D-6E8A-4147-A177-3AD203B41FA5}">
                      <a16:colId xmlns:a16="http://schemas.microsoft.com/office/drawing/2014/main" val="1397669891"/>
                    </a:ext>
                  </a:extLst>
                </a:gridCol>
              </a:tblGrid>
              <a:tr h="43670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минеральных веществ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органических веществ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9039765"/>
                  </a:ext>
                </a:extLst>
              </a:tr>
              <a:tr h="46809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3273595"/>
                  </a:ext>
                </a:extLst>
              </a:tr>
            </a:tbl>
          </a:graphicData>
        </a:graphic>
      </p:graphicFrame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B99EE9A0-5DEB-47AD-B3E2-DE53B66FE0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199067"/>
              </p:ext>
            </p:extLst>
          </p:nvPr>
        </p:nvGraphicFramePr>
        <p:xfrm>
          <a:off x="1167617" y="5956912"/>
          <a:ext cx="9481624" cy="8485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5067">
                  <a:extLst>
                    <a:ext uri="{9D8B030D-6E8A-4147-A177-3AD203B41FA5}">
                      <a16:colId xmlns:a16="http://schemas.microsoft.com/office/drawing/2014/main" val="840264141"/>
                    </a:ext>
                  </a:extLst>
                </a:gridCol>
                <a:gridCol w="4696557">
                  <a:extLst>
                    <a:ext uri="{9D8B030D-6E8A-4147-A177-3AD203B41FA5}">
                      <a16:colId xmlns:a16="http://schemas.microsoft.com/office/drawing/2014/main" val="1397669891"/>
                    </a:ext>
                  </a:extLst>
                </a:gridCol>
              </a:tblGrid>
              <a:tr h="42879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солей кальция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Гибкость (упругость)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9039765"/>
                  </a:ext>
                </a:extLst>
              </a:tr>
              <a:tr h="4197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3273595"/>
                  </a:ext>
                </a:extLst>
              </a:tr>
            </a:tbl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CD0E081-3850-4BAE-9DAD-5C0D7871D430}"/>
              </a:ext>
            </a:extLst>
          </p:cNvPr>
          <p:cNvSpPr/>
          <p:nvPr/>
        </p:nvSpPr>
        <p:spPr>
          <a:xfrm>
            <a:off x="154743" y="4586034"/>
            <a:ext cx="123655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Экспериментатор в течение долгого времени прокаливал кость. Как изменились количество солей кальция и гибкость (упругость) кости?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каждой величины определите соответствующий характер её изменения: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1)  увеличилось   2)  уменьшилось     3)  не изменилось</a:t>
            </a:r>
          </a:p>
        </p:txBody>
      </p:sp>
    </p:spTree>
    <p:extLst>
      <p:ext uri="{BB962C8B-B14F-4D97-AF65-F5344CB8AC3E}">
        <p14:creationId xmlns:p14="http://schemas.microsoft.com/office/powerpoint/2010/main" val="37936981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F806335-EF5C-4F6D-A780-2DB598A417F1}"/>
              </a:ext>
            </a:extLst>
          </p:cNvPr>
          <p:cNvSpPr/>
          <p:nvPr/>
        </p:nvSpPr>
        <p:spPr>
          <a:xfrm>
            <a:off x="506437" y="1243786"/>
            <a:ext cx="485335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КОСТИ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бедренная и берцовая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лобковая и седалищная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5-й и 6-й шейные позвонки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затылочная и теменная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Д) плечевая и лопатка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Е) ребро и грудина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C6180F5-8F2F-4272-844F-28CD9E5A5D2A}"/>
              </a:ext>
            </a:extLst>
          </p:cNvPr>
          <p:cNvSpPr/>
          <p:nvPr/>
        </p:nvSpPr>
        <p:spPr>
          <a:xfrm>
            <a:off x="7024468" y="1687713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ТИПЫ СОЕДИНЕНИЯ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неподвижное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подвижное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полуподвижное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2320B52-B589-4475-A9C1-74F39FF2E5BE}"/>
              </a:ext>
            </a:extLst>
          </p:cNvPr>
          <p:cNvSpPr/>
          <p:nvPr/>
        </p:nvSpPr>
        <p:spPr>
          <a:xfrm>
            <a:off x="349348" y="305068"/>
            <a:ext cx="11493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костями и типами их соединения: к каждой позиции, данной в правом столбце, подберите соответствующую позицию из второго столбца.</a:t>
            </a:r>
          </a:p>
        </p:txBody>
      </p:sp>
    </p:spTree>
    <p:extLst>
      <p:ext uri="{BB962C8B-B14F-4D97-AF65-F5344CB8AC3E}">
        <p14:creationId xmlns:p14="http://schemas.microsoft.com/office/powerpoint/2010/main" val="3042079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DE8FE2-0159-4F9C-A3C2-81D85E62FD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920" y="709580"/>
            <a:ext cx="7384160" cy="280939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60F84F8-2F50-4BD9-A9DC-4B8E5CEA25FC}"/>
              </a:ext>
            </a:extLst>
          </p:cNvPr>
          <p:cNvSpPr/>
          <p:nvPr/>
        </p:nvSpPr>
        <p:spPr>
          <a:xfrm>
            <a:off x="3339535" y="247915"/>
            <a:ext cx="6205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рисунок и выполните задание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258E564-81B4-4288-B72A-39822DA7C713}"/>
              </a:ext>
            </a:extLst>
          </p:cNvPr>
          <p:cNvSpPr/>
          <p:nvPr/>
        </p:nvSpPr>
        <p:spPr>
          <a:xfrm>
            <a:off x="8579458" y="2743200"/>
            <a:ext cx="1286594" cy="587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0AFE4B8-5A2F-4A14-B0FA-04BF50FDAD59}"/>
              </a:ext>
            </a:extLst>
          </p:cNvPr>
          <p:cNvSpPr/>
          <p:nvPr/>
        </p:nvSpPr>
        <p:spPr>
          <a:xfrm>
            <a:off x="182880" y="3330526"/>
            <a:ext cx="1190126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характеристиками и структурами, обозначенными на рисунке цифрами 1, 2: к каждой позиции, данной в первом столбце, подберите соответствующую позицию из второго столбца.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                                                                          ТИП КОСТНОГО МОЗГА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  расположен в полости кости                                                          1) 1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  образуются форменные элементы крови                                       2) 2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  заполняет губчатое вещество кости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  состоит в основном из жира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Д)  образуются лейкоциты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Е)  выполняет запасающую функцию</a:t>
            </a:r>
          </a:p>
        </p:txBody>
      </p:sp>
    </p:spTree>
    <p:extLst>
      <p:ext uri="{BB962C8B-B14F-4D97-AF65-F5344CB8AC3E}">
        <p14:creationId xmlns:p14="http://schemas.microsoft.com/office/powerpoint/2010/main" val="1710740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0FC8E28-F654-4FEB-9ADB-DA58E6F0B51E}"/>
              </a:ext>
            </a:extLst>
          </p:cNvPr>
          <p:cNvSpPr/>
          <p:nvPr/>
        </p:nvSpPr>
        <p:spPr>
          <a:xfrm>
            <a:off x="4010390" y="187213"/>
            <a:ext cx="6263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рисунок и выполните задание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56D1B97-DF36-48E5-BF58-8C9841733B02}"/>
              </a:ext>
            </a:extLst>
          </p:cNvPr>
          <p:cNvSpPr/>
          <p:nvPr/>
        </p:nvSpPr>
        <p:spPr>
          <a:xfrm>
            <a:off x="9734844" y="3228536"/>
            <a:ext cx="801858" cy="4572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AA5D31-C5EC-436B-AA05-A3AB47C62479}"/>
              </a:ext>
            </a:extLst>
          </p:cNvPr>
          <p:cNvSpPr/>
          <p:nvPr/>
        </p:nvSpPr>
        <p:spPr>
          <a:xfrm>
            <a:off x="147394" y="3215962"/>
            <a:ext cx="6471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Каким номером на рисунке обозначена жировая ткань?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64ABE61-E639-45F9-99C4-41A3C0D0F0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618" y="641297"/>
            <a:ext cx="7388615" cy="2625396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CA2D6D5-6368-4305-B860-C35A84D0B5DB}"/>
              </a:ext>
            </a:extLst>
          </p:cNvPr>
          <p:cNvSpPr/>
          <p:nvPr/>
        </p:nvSpPr>
        <p:spPr>
          <a:xfrm>
            <a:off x="7607744" y="2671512"/>
            <a:ext cx="9144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4633DDE-4447-4250-81CE-29C0963CDE08}"/>
              </a:ext>
            </a:extLst>
          </p:cNvPr>
          <p:cNvSpPr/>
          <p:nvPr/>
        </p:nvSpPr>
        <p:spPr>
          <a:xfrm>
            <a:off x="147394" y="3500688"/>
            <a:ext cx="1166946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Установите соответствие между характеристиками и структурами, обозначенными на рисунке выше цифрами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1, 2, 3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к каждой позиции, данной в первом столбце, подберите соответствующую позицию из второго столбца.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                                                                              СТРУКТУРЫ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  обеспечивает гладкое скольжение костей                                       1) 1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  обеспечивает питание кости                                                             2) 2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  содержит красный костный мозг                                                     3) 3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  обеспечивает рост кости в толщину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Д)  восстанавливает кость при повреждениях диафиза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Е)  служит для смягчения толчков при движении сустава</a:t>
            </a:r>
          </a:p>
        </p:txBody>
      </p:sp>
    </p:spTree>
    <p:extLst>
      <p:ext uri="{BB962C8B-B14F-4D97-AF65-F5344CB8AC3E}">
        <p14:creationId xmlns:p14="http://schemas.microsoft.com/office/powerpoint/2010/main" val="1899206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5D89A4-4450-4DA2-BE54-A15C17035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5486" y="241813"/>
            <a:ext cx="10515600" cy="1108686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Типы соединения костей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6BBF75-6102-44CB-9203-8F442C88AE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416" t="5669" r="17876" b="5024"/>
          <a:stretch/>
        </p:blipFill>
        <p:spPr>
          <a:xfrm>
            <a:off x="4061566" y="1133372"/>
            <a:ext cx="3844478" cy="522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442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8462B8-145F-4A96-BA8E-E792B0418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422" y="365126"/>
            <a:ext cx="11605846" cy="132299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особенностей соединения костей в связи с выполняемыми функциями.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9613DD-054D-4DF8-969A-A652321BE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031" y="1825625"/>
            <a:ext cx="10931769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типы соединения костей.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особенности соединения костей в разных типах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их значение..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определять в скелете разные типы соединения костей.</a:t>
            </a:r>
          </a:p>
        </p:txBody>
      </p:sp>
    </p:spTree>
    <p:extLst>
      <p:ext uri="{BB962C8B-B14F-4D97-AF65-F5344CB8AC3E}">
        <p14:creationId xmlns:p14="http://schemas.microsoft.com/office/powerpoint/2010/main" val="817171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F9F5DA-9784-4FE0-BF42-EBA6A6B0C0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6080" y="126609"/>
            <a:ext cx="6711462" cy="671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261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50E02A-A660-4D4B-A4BD-593E9CAC2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8033"/>
            <a:ext cx="10515600" cy="4930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сустава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2AA4D9-8131-4083-9D90-CE7964134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1" y="962631"/>
            <a:ext cx="5012788" cy="552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9559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7DFE1F7-C51F-4E9A-8DDE-9CF9E6EBE8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144" t="-1397" r="-474" b="1781"/>
          <a:stretch/>
        </p:blipFill>
        <p:spPr>
          <a:xfrm>
            <a:off x="325031" y="123431"/>
            <a:ext cx="2484436" cy="661113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3D4A5FB-746D-4815-AB39-00B94559F4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60" t="17483" r="30560" b="46908"/>
          <a:stretch/>
        </p:blipFill>
        <p:spPr>
          <a:xfrm>
            <a:off x="3267217" y="3429000"/>
            <a:ext cx="2144469" cy="298693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F3FF53F-B5B5-4F4B-8A21-9BC9F85E15B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369" t="58617" r="29625" b="14676"/>
          <a:stretch/>
        </p:blipFill>
        <p:spPr>
          <a:xfrm>
            <a:off x="9359967" y="3654940"/>
            <a:ext cx="2203112" cy="243173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F6056FB-4774-4F2F-A545-63EF1E1A4E8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984" t="75006" r="47754"/>
          <a:stretch/>
        </p:blipFill>
        <p:spPr>
          <a:xfrm>
            <a:off x="6096000" y="761330"/>
            <a:ext cx="2551433" cy="192677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62BA249-8709-4AB9-8182-DAD72F144C1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824" t="36247" r="47914" b="28372"/>
          <a:stretch/>
        </p:blipFill>
        <p:spPr>
          <a:xfrm>
            <a:off x="6208912" y="3887932"/>
            <a:ext cx="2235554" cy="238972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81FF3EF-7283-4D32-9FFE-92433CDE16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588" t="3927" r="47754" b="62840"/>
          <a:stretch/>
        </p:blipFill>
        <p:spPr>
          <a:xfrm>
            <a:off x="3155688" y="423873"/>
            <a:ext cx="2367528" cy="255328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D3B47EA-7E38-4BF1-B1F3-D2FD3E0451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2019" t="68888" r="7837" b="12415"/>
          <a:stretch/>
        </p:blipFill>
        <p:spPr>
          <a:xfrm>
            <a:off x="9496993" y="524638"/>
            <a:ext cx="2066086" cy="267842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D8612F4-A024-4601-B191-270FF219A859}"/>
              </a:ext>
            </a:extLst>
          </p:cNvPr>
          <p:cNvSpPr/>
          <p:nvPr/>
        </p:nvSpPr>
        <p:spPr>
          <a:xfrm>
            <a:off x="223670" y="685800"/>
            <a:ext cx="379828" cy="2002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AE7EB12-E883-4276-AB6A-3146436C2ED2}"/>
              </a:ext>
            </a:extLst>
          </p:cNvPr>
          <p:cNvSpPr/>
          <p:nvPr/>
        </p:nvSpPr>
        <p:spPr>
          <a:xfrm>
            <a:off x="243359" y="4870809"/>
            <a:ext cx="511883" cy="1789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683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0CFE90-3B8E-4E4B-BF7C-A79D253E4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78" y="365126"/>
            <a:ext cx="10734822" cy="78842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повреждение опорно-двигательного аппарата. Обоснуйте ответ.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77739C-227A-4A68-9DF5-6E47838316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0" r="26054"/>
          <a:stretch/>
        </p:blipFill>
        <p:spPr>
          <a:xfrm>
            <a:off x="2897945" y="1163118"/>
            <a:ext cx="5767754" cy="5329756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D0E129E-F23E-4F15-BC73-CC45B8F76169}"/>
              </a:ext>
            </a:extLst>
          </p:cNvPr>
          <p:cNvSpPr/>
          <p:nvPr/>
        </p:nvSpPr>
        <p:spPr>
          <a:xfrm>
            <a:off x="3179299" y="1922772"/>
            <a:ext cx="1688123" cy="11254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76AB582-21C0-40CD-8510-D3BF97A86B88}"/>
              </a:ext>
            </a:extLst>
          </p:cNvPr>
          <p:cNvSpPr/>
          <p:nvPr/>
        </p:nvSpPr>
        <p:spPr>
          <a:xfrm>
            <a:off x="4867422" y="2260398"/>
            <a:ext cx="914400" cy="78779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6788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414</Words>
  <Application>Microsoft Office PowerPoint</Application>
  <PresentationFormat>Широкоэкранный</PresentationFormat>
  <Paragraphs>57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Типы соединения костей</vt:lpstr>
      <vt:lpstr>Цель: Выявление особенностей соединения костей в связи с выполняемыми функциями.</vt:lpstr>
      <vt:lpstr>Презентация PowerPoint</vt:lpstr>
      <vt:lpstr>Строение сустава</vt:lpstr>
      <vt:lpstr>Презентация PowerPoint</vt:lpstr>
      <vt:lpstr>Определите повреждение опорно-двигательного аппарата. Обоснуйте ответ.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Оксана</cp:lastModifiedBy>
  <cp:revision>13</cp:revision>
  <dcterms:created xsi:type="dcterms:W3CDTF">2023-11-25T09:10:18Z</dcterms:created>
  <dcterms:modified xsi:type="dcterms:W3CDTF">2023-11-29T13:42:31Z</dcterms:modified>
</cp:coreProperties>
</file>