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3B6C8568-93E0-4458-BF98-206120B24F4E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44E9C100-F611-4409-ADE6-2F4DF87CD87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74820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C8568-93E0-4458-BF98-206120B24F4E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9C100-F611-4409-ADE6-2F4DF87CD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664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C8568-93E0-4458-BF98-206120B24F4E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9C100-F611-4409-ADE6-2F4DF87CD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68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C8568-93E0-4458-BF98-206120B24F4E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9C100-F611-4409-ADE6-2F4DF87CD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106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C8568-93E0-4458-BF98-206120B24F4E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9C100-F611-4409-ADE6-2F4DF87CD87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51675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C8568-93E0-4458-BF98-206120B24F4E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9C100-F611-4409-ADE6-2F4DF87CD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99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C8568-93E0-4458-BF98-206120B24F4E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9C100-F611-4409-ADE6-2F4DF87CD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897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C8568-93E0-4458-BF98-206120B24F4E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9C100-F611-4409-ADE6-2F4DF87CD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401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C8568-93E0-4458-BF98-206120B24F4E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9C100-F611-4409-ADE6-2F4DF87CD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032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C8568-93E0-4458-BF98-206120B24F4E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9C100-F611-4409-ADE6-2F4DF87CD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815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C8568-93E0-4458-BF98-206120B24F4E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9C100-F611-4409-ADE6-2F4DF87CD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80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B6C8568-93E0-4458-BF98-206120B24F4E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4E9C100-F611-4409-ADE6-2F4DF87CD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918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2FEE19-FFB6-D870-1D3F-94CBC85625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Воинские звания и знаки различия в Военно-Морском Флоте Российской Федерации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BF31238-B24C-7E33-40E2-D8D901AB27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Подготовила</a:t>
            </a:r>
          </a:p>
          <a:p>
            <a:r>
              <a:rPr lang="ru-RU" dirty="0"/>
              <a:t>Студентка группы Э101</a:t>
            </a:r>
          </a:p>
          <a:p>
            <a:r>
              <a:rPr lang="ru-RU" dirty="0"/>
              <a:t>Мишина Виктория</a:t>
            </a:r>
          </a:p>
        </p:txBody>
      </p:sp>
    </p:spTree>
    <p:extLst>
      <p:ext uri="{BB962C8B-B14F-4D97-AF65-F5344CB8AC3E}">
        <p14:creationId xmlns:p14="http://schemas.microsoft.com/office/powerpoint/2010/main" val="1353186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56E344-A5AF-4B45-00EB-612C9AE42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16" y="139147"/>
            <a:ext cx="9692640" cy="747105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Знаки различия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55B3BD-1CD7-6C73-3015-498AB7406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6" y="907800"/>
            <a:ext cx="11082527" cy="5613939"/>
          </a:xfrm>
        </p:spPr>
        <p:txBody>
          <a:bodyPr>
            <a:normAutofit lnSpcReduction="10000"/>
          </a:bodyPr>
          <a:lstStyle/>
          <a:p>
            <a:pPr marL="0" indent="0" algn="just" fontAlgn="t">
              <a:buNone/>
            </a:pPr>
            <a:r>
              <a:rPr lang="ru-RU" sz="2000" b="0" i="0" dirty="0">
                <a:solidFill>
                  <a:srgbClr val="222222"/>
                </a:solidFill>
                <a:effectLst/>
              </a:rPr>
              <a:t>Погоны матросов без знаков различия. У старших матросов есть один галун — поперечная полоска. У старшины второй статьи — два желтых матерчатых галуна, первой статьи — три. Одну широкую лычку имеют погоны главного старшины. У главного корабельного старшины — один продольный галун.</a:t>
            </a:r>
          </a:p>
          <a:p>
            <a:pPr marL="0" indent="0" algn="just" fontAlgn="t">
              <a:buNone/>
            </a:pPr>
            <a:r>
              <a:rPr lang="ru-RU" sz="2000" b="1" i="0" dirty="0">
                <a:solidFill>
                  <a:srgbClr val="222222"/>
                </a:solidFill>
                <a:effectLst/>
              </a:rPr>
              <a:t>Погоны мичманов выделяются маленькими звездочками</a:t>
            </a:r>
            <a:r>
              <a:rPr lang="ru-RU" sz="2000" b="0" i="0" dirty="0">
                <a:solidFill>
                  <a:srgbClr val="222222"/>
                </a:solidFill>
                <a:effectLst/>
              </a:rPr>
              <a:t>, которые расположены вертикально. У мичмана — две звезды, у старшего мичмана — три.</a:t>
            </a:r>
          </a:p>
          <a:p>
            <a:pPr marL="0" indent="0" algn="just" fontAlgn="t">
              <a:buNone/>
            </a:pPr>
            <a:r>
              <a:rPr lang="ru-RU" sz="2000" b="0" i="0" dirty="0">
                <a:solidFill>
                  <a:srgbClr val="222222"/>
                </a:solidFill>
                <a:effectLst/>
              </a:rPr>
              <a:t>Младшие офицеры носят на погонах вертикальную желтую полосу — просвет. На них нашиты звезды размером 13 миллиметров. У младшего лейтенанта на просвете одна звезда, у лейтенанта — две звезды по обе стороны желтой полосы, у старшего — одна на просвете и две по бокам, у капитан-лейтенанта — две на линии и две по сторонам.</a:t>
            </a:r>
          </a:p>
          <a:p>
            <a:pPr marL="0" indent="0" algn="just" fontAlgn="t">
              <a:buNone/>
            </a:pPr>
            <a:r>
              <a:rPr lang="ru-RU" sz="2000" b="0" i="0" dirty="0">
                <a:solidFill>
                  <a:srgbClr val="222222"/>
                </a:solidFill>
                <a:effectLst/>
              </a:rPr>
              <a:t>Погоны старших офицеров имеют два параллельных просвета и звезды размером 20 миллиметров. У капитана 3-его ранга между желтыми полосами одна звезда, второго — по одной на каждом просвете, первого — одна между линиями и по одной на них.</a:t>
            </a:r>
          </a:p>
          <a:p>
            <a:pPr marL="0" indent="0" algn="just" fontAlgn="t">
              <a:buNone/>
            </a:pPr>
            <a:r>
              <a:rPr lang="ru-RU" sz="2000" b="0" i="0" dirty="0">
                <a:solidFill>
                  <a:srgbClr val="222222"/>
                </a:solidFill>
                <a:effectLst/>
              </a:rPr>
              <a:t>Офицерский состав высшего уровня носит погоны с большими звездами и без просветов. У контр-адмирала — одна звезда, у вице-адмирала — две, у адмирала — три. На погонах адмирала флота находится всего одна большая звезда размером 4 сантиметра .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12741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17C88E-B3DA-6320-9B28-3F8C76716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39"/>
            <a:ext cx="12192000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42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01B253-351B-53DA-F0D4-B7D3E3DBF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592" y="129210"/>
            <a:ext cx="9692640" cy="657652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Нарукавные знаки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82FE66-DA43-FC0B-8470-CBBB5E328E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591" y="786862"/>
            <a:ext cx="10957296" cy="59419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На рукавах кителей офицерского состава расположены желтые полосы и звезды. Высшие чины имеют внутри звезды вышитый якорь.</a:t>
            </a:r>
          </a:p>
          <a:p>
            <a:pPr marL="0" indent="0">
              <a:buNone/>
            </a:pPr>
            <a:r>
              <a:rPr lang="ru-RU" sz="2000" dirty="0"/>
              <a:t>Количество полос и ширина различаются по званиям:</a:t>
            </a:r>
          </a:p>
          <a:p>
            <a:r>
              <a:rPr lang="ru-RU" sz="2000" dirty="0"/>
              <a:t>полоса среднего размера у младшего лейтенанта;</a:t>
            </a:r>
          </a:p>
          <a:p>
            <a:r>
              <a:rPr lang="ru-RU" sz="2000" dirty="0"/>
              <a:t>средняя и узкая — у лейтенанта;</a:t>
            </a:r>
          </a:p>
          <a:p>
            <a:r>
              <a:rPr lang="ru-RU" sz="2000" dirty="0"/>
              <a:t>две средних — у старшего лейтенанта;</a:t>
            </a:r>
          </a:p>
          <a:p>
            <a:r>
              <a:rPr lang="ru-RU" sz="2000" dirty="0"/>
              <a:t>одна узкая и две средних — у капитан-лейтенанта;</a:t>
            </a:r>
          </a:p>
          <a:p>
            <a:r>
              <a:rPr lang="ru-RU" sz="2000" dirty="0"/>
              <a:t>три средних — у капитана 3-го ранга, четыре средних — у второго, одна широкая — у первого;</a:t>
            </a:r>
          </a:p>
          <a:p>
            <a:r>
              <a:rPr lang="ru-RU" sz="2000" dirty="0"/>
              <a:t>средняя и широкая — у контр-адмирала;</a:t>
            </a:r>
          </a:p>
          <a:p>
            <a:r>
              <a:rPr lang="ru-RU" sz="2000" dirty="0"/>
              <a:t>две средних и широкая — у вице-адмирала;</a:t>
            </a:r>
          </a:p>
          <a:p>
            <a:r>
              <a:rPr lang="ru-RU" sz="2000" dirty="0"/>
              <a:t>три средних и широкая — у адмирала;</a:t>
            </a:r>
          </a:p>
          <a:p>
            <a:r>
              <a:rPr lang="ru-RU" sz="2000" dirty="0"/>
              <a:t>четыре средних и одна широкая — у адмирала флота.</a:t>
            </a:r>
          </a:p>
        </p:txBody>
      </p:sp>
    </p:spTree>
    <p:extLst>
      <p:ext uri="{BB962C8B-B14F-4D97-AF65-F5344CB8AC3E}">
        <p14:creationId xmlns:p14="http://schemas.microsoft.com/office/powerpoint/2010/main" val="8029911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35E5B1-32D7-481E-FA10-AFCB6419B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591" y="95589"/>
            <a:ext cx="11096443" cy="1164548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присвоения очередного звания ВМФ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55723A-70EB-F968-0922-E5AF31A77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959" y="1677582"/>
            <a:ext cx="10993075" cy="41666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Закон устанавливает следующие этапы повышения:</a:t>
            </a:r>
          </a:p>
          <a:p>
            <a:r>
              <a:rPr lang="ru-RU" sz="2000" dirty="0"/>
              <a:t>минимальный срок службы для получения звания старшины второй статьи — год;</a:t>
            </a:r>
          </a:p>
          <a:p>
            <a:r>
              <a:rPr lang="ru-RU" sz="2000" dirty="0"/>
              <a:t>выслуга в три года позволяет стать главным старшиной;</a:t>
            </a:r>
          </a:p>
          <a:p>
            <a:r>
              <a:rPr lang="ru-RU" sz="2000" dirty="0"/>
              <a:t>такое же число лет необходимо, чтобы быть мичманом;</a:t>
            </a:r>
          </a:p>
          <a:p>
            <a:r>
              <a:rPr lang="ru-RU" sz="2000" dirty="0"/>
              <a:t>через два года можно получить звание младшего лейтенанта, через три — лейтенанта, а еще через три — старшего лейтенанта;</a:t>
            </a:r>
          </a:p>
          <a:p>
            <a:r>
              <a:rPr lang="ru-RU" sz="2000" dirty="0"/>
              <a:t>четыре года дальнейшей службы дают основания претендовать на капитан-лейтенанта, и следующие четыре — на капитана 3-его ранга;</a:t>
            </a:r>
          </a:p>
          <a:p>
            <a:r>
              <a:rPr lang="ru-RU" sz="2000" dirty="0"/>
              <a:t>через пять лет можно стать капитаном 2-го ранга.</a:t>
            </a:r>
          </a:p>
        </p:txBody>
      </p:sp>
    </p:spTree>
    <p:extLst>
      <p:ext uri="{BB962C8B-B14F-4D97-AF65-F5344CB8AC3E}">
        <p14:creationId xmlns:p14="http://schemas.microsoft.com/office/powerpoint/2010/main" val="2110876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B3B767-C426-EC0A-1B76-C586BA87F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592" y="119269"/>
            <a:ext cx="9692640" cy="667592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5DC230-1C89-0B34-B814-79315B3863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019" y="786861"/>
            <a:ext cx="10983137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Военно-Морской Флот России состоит из множества подразделений и каждое из них выполняет свои боевые задачи, но храбрость и отвага, всегда были отличительной чертой всех моряков от матроса до адмирала.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C89514-1741-7B15-CDD2-7BC7B6AB4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961" y="2064440"/>
            <a:ext cx="6728501" cy="452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190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C17FDB-B577-5931-D8BA-6BCEBA465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930" y="238871"/>
            <a:ext cx="9692640" cy="727226"/>
          </a:xfrm>
        </p:spPr>
        <p:txBody>
          <a:bodyPr/>
          <a:lstStyle/>
          <a:p>
            <a:r>
              <a:rPr lang="ru-RU" b="1" dirty="0"/>
              <a:t>Введение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F9D8BA-CB1E-7170-DC1E-E7CB5F6500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930" y="1253331"/>
            <a:ext cx="7802217" cy="435133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Перечень воинских званий устанавливает закон РФ «О воинской обязанности и военной службе». Они подразделяются на войсковые и корабельные (морские).</a:t>
            </a:r>
          </a:p>
          <a:p>
            <a:pPr marL="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Морские звания присваиваются военнослужащим подводных и надводных сил Военно-морского флота. Войсковые применимы к сухопутным, космическим и воздушно-десантным войскам.</a:t>
            </a:r>
          </a:p>
        </p:txBody>
      </p:sp>
    </p:spTree>
    <p:extLst>
      <p:ext uri="{BB962C8B-B14F-4D97-AF65-F5344CB8AC3E}">
        <p14:creationId xmlns:p14="http://schemas.microsoft.com/office/powerpoint/2010/main" val="3866873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93C0EC-1E3F-F5BE-BDC7-93CF76B8D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081" y="119270"/>
            <a:ext cx="9692640" cy="747104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 Военно-морского флота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9B0F4D4-C206-8235-E7AA-FBCE14F29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5057" y="2037523"/>
            <a:ext cx="5476455" cy="3090067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57DB41B0-FB04-FE2A-D7FF-131F71212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228" y="945218"/>
            <a:ext cx="6530407" cy="43513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К ним относят: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Береговые войска. </a:t>
            </a:r>
            <a:r>
              <a:rPr lang="ru-RU" sz="2000" dirty="0"/>
              <a:t>Они охраняют стратегические участки прибрежной зоны. Военные базы Российской Федерации оснащены ракетными комплексами и артиллерией. Они располагают торпедным, зенитным и минным оружием.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Морская авиация </a:t>
            </a:r>
            <a:r>
              <a:rPr lang="ru-RU" sz="2000" dirty="0"/>
              <a:t>прикрывает свои корабли от воздушной атаки. Она организовывает разведку, поисково-спасательные работы, перевозку и десантирование отрядов. Ее соединения базируются в Черноморском, Тихоокеанском, Северном и Балтийском флоте.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Морская пехота </a:t>
            </a:r>
            <a:r>
              <a:rPr lang="ru-RU" sz="2000" dirty="0"/>
              <a:t>была создана в 1992 году. Она призвана защищать военно-морские базы, оборонять важные объекты побережья, участвовать в боевых операциях.</a:t>
            </a:r>
          </a:p>
        </p:txBody>
      </p:sp>
    </p:spTree>
    <p:extLst>
      <p:ext uri="{BB962C8B-B14F-4D97-AF65-F5344CB8AC3E}">
        <p14:creationId xmlns:p14="http://schemas.microsoft.com/office/powerpoint/2010/main" val="3492624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6DD559A-CBE5-BFB6-0380-163116234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843" y="168965"/>
            <a:ext cx="11012557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Каждое подразделение имеет свои обязанности, но основные функции у них общие:</a:t>
            </a:r>
          </a:p>
          <a:p>
            <a:r>
              <a:rPr lang="ru-RU" sz="2000" dirty="0"/>
              <a:t>Защита суверенитета страны;</a:t>
            </a:r>
          </a:p>
          <a:p>
            <a:r>
              <a:rPr lang="ru-RU" sz="2000" dirty="0"/>
              <a:t>Обеспечение безопасности населения;</a:t>
            </a:r>
          </a:p>
          <a:p>
            <a:r>
              <a:rPr lang="ru-RU" sz="2000" dirty="0"/>
              <a:t>Использование силы в случае обнаружения угрозы с морской стороны;</a:t>
            </a:r>
          </a:p>
          <a:p>
            <a:r>
              <a:rPr lang="ru-RU" sz="2000" dirty="0"/>
              <a:t>Подчинение указам главнокомандующего.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AF55CC-BAA0-7A29-9DAD-ADEACFCB3B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469" y="2592144"/>
            <a:ext cx="5629316" cy="40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27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29DD26-F274-8BAD-E2AE-D31D26E6B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592" y="168966"/>
            <a:ext cx="9692640" cy="65765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Младшие звания во флоте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239C2A-FA4E-C0D3-D774-7C30F2C920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592" y="826618"/>
            <a:ext cx="11106382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Первые месяцы на службе в ВМФ России солдат называют матросами. До 1946 года они именовались «краснофлотцами». Это звание равнозначно рядовому в сухопутных войсках.</a:t>
            </a:r>
          </a:p>
          <a:p>
            <a:pPr marL="0" indent="0">
              <a:buNone/>
            </a:pPr>
            <a:r>
              <a:rPr lang="ru-RU" sz="2000" dirty="0"/>
              <a:t>Лучшим матросам за отличное выполнение служебных обязанностей и соблюдение дисциплины присваивают старшего матроса. Они могут подменять командиров отделений на период их отсутствия. Соответствующее ему воинское звание — ефрейтор.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371111-2BB2-330B-7CC6-7031412BA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535" y="2873649"/>
            <a:ext cx="5615335" cy="381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759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DB3DB9E-D9C1-E251-3878-3EDFB7317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872" y="129209"/>
            <a:ext cx="11152102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Командир отделения — старшина первой или второй статьи. Эти звания стали использоваться с 1940-го года. В сухопутных войсках им равноценны сержант и младший сержант.</a:t>
            </a:r>
          </a:p>
          <a:p>
            <a:pPr marL="0" indent="0">
              <a:buNone/>
            </a:pPr>
            <a:r>
              <a:rPr lang="ru-RU" sz="2000" dirty="0"/>
              <a:t>Заместителя командира взвода называют главным старшиной. Среди армейских военнослужащих ему соответствует старший сержант. На ранг выше его — главный корабельный старшина.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B6DEF6-0996-6EA6-6423-11827F03B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163" y="2304877"/>
            <a:ext cx="6527006" cy="435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949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B93FCCB-6F5C-1468-30C3-675A056A0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567" y="81515"/>
            <a:ext cx="11022893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Мичман — это воинское звание присваивается лицам, оставшимся на службе в рядах ВМФ по истечении установленного срока. Они проходят обучение в школах или на курсах. Старший мичман — на ранг выше. Звания равнозначны воинскому прапорщику и старшему прапорщику.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8E2ED7-F3C3-14DF-1CE2-1881BA88C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475" y="1527785"/>
            <a:ext cx="7873050" cy="524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216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A68020-6C60-6B18-2F8A-5233E9B2A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105" y="139148"/>
            <a:ext cx="9692640" cy="707348"/>
          </a:xfrm>
        </p:spPr>
        <p:txBody>
          <a:bodyPr>
            <a:normAutofit/>
          </a:bodyPr>
          <a:lstStyle/>
          <a:p>
            <a:r>
              <a:rPr lang="ru-RU" sz="4000" b="1" i="0" dirty="0">
                <a:solidFill>
                  <a:srgbClr val="2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Морской офицерский состав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81100C-A9B1-0891-5CD1-4D09E8FF1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105" y="944218"/>
            <a:ext cx="9287522" cy="57746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Первое звание младшего состава офицеров на флоте — младший лейтенант. По окончании срока выслуги и успешного прохождения аттестации они переводятся в лейтенанты.</a:t>
            </a:r>
          </a:p>
          <a:p>
            <a:pPr marL="0" indent="0">
              <a:buNone/>
            </a:pPr>
            <a:r>
              <a:rPr lang="ru-RU" dirty="0"/>
              <a:t>Следующая ступень — старший лейтенант. Чин соответствует кавалерийскому ротмистру, капитану пехоты или есаулу казачьих войск. Высшее звание младшего офицерского состава — капитан-лейтенант.</a:t>
            </a:r>
          </a:p>
          <a:p>
            <a:pPr marL="0" indent="0">
              <a:buNone/>
            </a:pPr>
            <a:r>
              <a:rPr lang="ru-RU" dirty="0"/>
              <a:t>Капитана 3-го ранга иногда называют «</a:t>
            </a:r>
            <a:r>
              <a:rPr lang="ru-RU" dirty="0" err="1"/>
              <a:t>каптри</a:t>
            </a:r>
            <a:r>
              <a:rPr lang="ru-RU" dirty="0"/>
              <a:t>». Равноценен майору сухопутных войск. Сокращенное наименование капитана 2-го ранга — «кавторанг» или «</a:t>
            </a:r>
            <a:r>
              <a:rPr lang="ru-RU" dirty="0" err="1"/>
              <a:t>капдва</a:t>
            </a:r>
            <a:r>
              <a:rPr lang="ru-RU" dirty="0"/>
              <a:t>». Соответствует подполковнику вооруженных войск. Капитан 1-го ранга или «капраз» равнозначен званию полковника, и может командовать кораблями.</a:t>
            </a:r>
          </a:p>
          <a:p>
            <a:pPr marL="0" indent="0">
              <a:buNone/>
            </a:pPr>
            <a:r>
              <a:rPr lang="ru-RU" dirty="0"/>
              <a:t>Контр-адмирал — первое адмиральское звание, установленное 7 мая 1940 года. Он выполняет функции заместителя командующего флотом. Похожее звание в авиации и сухопутных войсках — генерал-майор. Выше находятся вице-адмирал и адмирал. Подобны им армейские военнослужащие генерал-лейтенант и генерал-полковник.</a:t>
            </a:r>
          </a:p>
          <a:p>
            <a:pPr marL="0" indent="0">
              <a:buNone/>
            </a:pPr>
            <a:r>
              <a:rPr lang="ru-RU" dirty="0"/>
              <a:t>Пост Главнокомандующего ВМФ занимает адмирал флота. Это высшее действующее корабельное звание в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3085056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A6E5F6-D09E-0571-A142-87EF3C7EA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3508"/>
            <a:ext cx="11182061" cy="637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1618"/>
      </p:ext>
    </p:extLst>
  </p:cSld>
  <p:clrMapOvr>
    <a:masterClrMapping/>
  </p:clrMapOvr>
</p:sld>
</file>

<file path=ppt/theme/theme1.xml><?xml version="1.0" encoding="utf-8"?>
<a:theme xmlns:a="http://schemas.openxmlformats.org/drawingml/2006/main" name="Вид">
  <a:themeElements>
    <a:clrScheme name="Вид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Вид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ид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Вид</Template>
  <TotalTime>32</TotalTime>
  <Words>958</Words>
  <Application>Microsoft Office PowerPoint</Application>
  <PresentationFormat>Широкоэкранный</PresentationFormat>
  <Paragraphs>57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Century Schoolbook</vt:lpstr>
      <vt:lpstr>Wingdings 2</vt:lpstr>
      <vt:lpstr>Вид</vt:lpstr>
      <vt:lpstr>Воинские звания и знаки различия в Военно-Морском Флоте Российской Федерации</vt:lpstr>
      <vt:lpstr>Введение</vt:lpstr>
      <vt:lpstr>Части Военно-морского флота</vt:lpstr>
      <vt:lpstr>Презентация PowerPoint</vt:lpstr>
      <vt:lpstr>Младшие звания во флоте</vt:lpstr>
      <vt:lpstr>Презентация PowerPoint</vt:lpstr>
      <vt:lpstr>Презентация PowerPoint</vt:lpstr>
      <vt:lpstr>Морской офицерский состав</vt:lpstr>
      <vt:lpstr>Презентация PowerPoint</vt:lpstr>
      <vt:lpstr>Знаки различия</vt:lpstr>
      <vt:lpstr>Презентация PowerPoint</vt:lpstr>
      <vt:lpstr>Нарукавные знаки</vt:lpstr>
      <vt:lpstr>Порядок присвоения очередного звания ВМФ</vt:lpstr>
      <vt:lpstr>Вывод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Воинские звания и знаки различия в Военно-Морском Флоте Российской Федерации</dc:title>
  <dc:creator>Пользователь</dc:creator>
  <cp:lastModifiedBy>Пользователь</cp:lastModifiedBy>
  <cp:revision>1</cp:revision>
  <dcterms:created xsi:type="dcterms:W3CDTF">2023-02-04T12:02:05Z</dcterms:created>
  <dcterms:modified xsi:type="dcterms:W3CDTF">2023-02-04T12:34:45Z</dcterms:modified>
</cp:coreProperties>
</file>