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  <p:sldMasterId id="2147483684" r:id="rId2"/>
  </p:sldMasterIdLst>
  <p:notesMasterIdLst>
    <p:notesMasterId r:id="rId24"/>
  </p:notesMasterIdLst>
  <p:sldIdLst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</p:sldIdLst>
  <p:sldSz cx="9144000" cy="6858000" type="screen4x3"/>
  <p:notesSz cx="6858000" cy="9144000"/>
  <p:embeddedFontLst>
    <p:embeddedFont>
      <p:font typeface="Century Schoolbook" panose="02040604050505020304" pitchFamily="18" charset="0"/>
      <p:regular r:id="rId25"/>
      <p:bold r:id="rId26"/>
      <p:italic r:id="rId27"/>
      <p:boldItalic r:id="rId28"/>
    </p:embeddedFont>
    <p:embeddedFont>
      <p:font typeface="Garamond" panose="02020404030301010803" pitchFamily="18" charset="0"/>
      <p:regular r:id="rId29"/>
      <p:bold r:id="rId30"/>
      <p:italic r:id="rId31"/>
      <p:boldItalic r:id="rId32"/>
    </p:embeddedFont>
    <p:embeddedFont>
      <p:font typeface="Wingdings 2" panose="05020102010507070707" pitchFamily="18" charset="2"/>
      <p:regular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61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4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95325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7" name="Google Shape;15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95325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24" name="Google Shape;22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95325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7" name="Google Shape;23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532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95325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8760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112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282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fld id="{B4554F2B-4BCF-4197-901F-D7CA0C5C3346}" type="datetimeFigureOut">
              <a:rPr lang="en-US" dirty="0"/>
              <a:t>3/9/2023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491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21A-8405-4DA5-BEAC-3D4CC71D54EA}" type="datetimeFigureOut">
              <a:rPr lang="en-US" dirty="0"/>
              <a:t>3/9/2023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116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F84-9683-4B1B-940C-516296C3B9E2}" type="datetimeFigureOut">
              <a:rPr lang="en-US" dirty="0"/>
              <a:t>3/9/2023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63003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7B2AD-074C-4247-B20E-4BA1D1B80702}" type="datetimeFigureOut">
              <a:rPr lang="en-US" dirty="0"/>
              <a:t>3/9/2023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606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C26FB-39E8-4A97-A330-257F2E3058A9}" type="datetimeFigureOut">
              <a:rPr lang="en-US" dirty="0"/>
              <a:t>3/9/2023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42020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405D-5078-464B-95D5-AD1D787A29C3}" type="datetimeFigureOut">
              <a:rPr lang="en-US" dirty="0"/>
              <a:t>3/9/2023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348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5EF8-B59A-48DF-A116-AFDAD4B003AB}" type="datetimeFigureOut">
              <a:rPr lang="en-US" dirty="0"/>
              <a:t>3/9/2023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310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4AEE7-DB1F-4DD1-9290-70ECE3C49600}" type="datetimeFigureOut">
              <a:rPr lang="en-US" dirty="0"/>
              <a:t>3/9/2023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921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3570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845D-AA64-4C6F-B170-8AA45DD4B329}" type="datetimeFigureOut">
              <a:rPr lang="en-US" dirty="0"/>
              <a:t>3/9/2023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864026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8BB0-1F20-4C6B-A56C-896A9F73FB4A}" type="datetimeFigureOut">
              <a:rPr lang="en-US" dirty="0"/>
              <a:t>3/9/2023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790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60DA-11B7-472A-AFEF-07FB059A27D8}" type="datetimeFigureOut">
              <a:rPr lang="en-US" dirty="0"/>
              <a:t>3/9/2023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101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9899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016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47944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04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967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6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21841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113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E28077EF-3DB9-4852-A8C8-9AA18A70A9F8}" type="datetimeFigureOut">
              <a:rPr lang="en-US" dirty="0"/>
              <a:t>3/9/2023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57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AA61B4-7387-9EAC-39E9-53C97B683B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Навечно в памяти: крупнейшие теракты в России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207C679-F4B4-9478-28DD-BAEF3EEAF0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Подготовила </a:t>
            </a:r>
          </a:p>
          <a:p>
            <a:r>
              <a:rPr lang="ru-RU" dirty="0"/>
              <a:t>Студентка группы Э101</a:t>
            </a:r>
          </a:p>
          <a:p>
            <a:r>
              <a:rPr lang="ru-RU" dirty="0"/>
              <a:t>Мишина Виктория</a:t>
            </a:r>
          </a:p>
        </p:txBody>
      </p:sp>
    </p:spTree>
    <p:extLst>
      <p:ext uri="{BB962C8B-B14F-4D97-AF65-F5344CB8AC3E}">
        <p14:creationId xmlns:p14="http://schemas.microsoft.com/office/powerpoint/2010/main" val="1935386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4"/>
          <p:cNvSpPr txBox="1"/>
          <p:nvPr/>
        </p:nvSpPr>
        <p:spPr>
          <a:xfrm>
            <a:off x="979039" y="462583"/>
            <a:ext cx="6754123" cy="331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Times New Roman"/>
              <a:buNone/>
            </a:pP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Каспийск.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9 мая 2002 г.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Во время парада в честь Дня Победы сработало взрывное устройство.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Погибли 32 человека.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endParaRPr sz="3200" b="1" dirty="0">
              <a:solidFill>
                <a:schemeClr val="tx1"/>
              </a:solidFill>
              <a:latin typeface="Century Schoolbook" panose="02040604050505020304" pitchFamily="18" charset="0"/>
              <a:ea typeface="Garamond"/>
              <a:cs typeface="Garamond"/>
              <a:sym typeface="Garamond"/>
            </a:endParaRPr>
          </a:p>
        </p:txBody>
      </p:sp>
      <p:pic>
        <p:nvPicPr>
          <p:cNvPr id="214" name="Google Shape;214;p34" descr="http://image.newsru.com/pict/id/large/421473_20020513121926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750" y="3257550"/>
            <a:ext cx="3636963" cy="272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4" descr="http://img.flexcom.ru/2006/08/01/bimg190263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87900" y="3478213"/>
            <a:ext cx="3341688" cy="2506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5"/>
          <p:cNvSpPr/>
          <p:nvPr/>
        </p:nvSpPr>
        <p:spPr>
          <a:xfrm>
            <a:off x="1187450" y="260350"/>
            <a:ext cx="7019925" cy="2308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                                   Москва.</a:t>
            </a:r>
            <a:b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                             5 июля 2003 г. </a:t>
            </a:r>
            <a:b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На аэродроме «Тушино», во время проведения рок-фестиваля, взорвали себя две террористки – смертницы.</a:t>
            </a:r>
            <a:b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                       Погибло 14 человек</a:t>
            </a:r>
            <a:endParaRPr sz="2400" dirty="0">
              <a:solidFill>
                <a:schemeClr val="tx1"/>
              </a:solidFill>
              <a:latin typeface="Century Schoolbook" panose="02040604050505020304" pitchFamily="18" charset="0"/>
              <a:ea typeface="Garamond"/>
              <a:cs typeface="Garamond"/>
              <a:sym typeface="Garamond"/>
            </a:endParaRPr>
          </a:p>
        </p:txBody>
      </p:sp>
      <p:pic>
        <p:nvPicPr>
          <p:cNvPr id="221" name="Google Shape;221;p35" descr="http://cdncms.zaman.com.tr/extentions/haberinfotografi/2009/04/16-cecenistan-rusya/67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55800" y="2786063"/>
            <a:ext cx="5400675" cy="373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6"/>
          <p:cNvSpPr txBox="1"/>
          <p:nvPr/>
        </p:nvSpPr>
        <p:spPr>
          <a:xfrm>
            <a:off x="119270" y="-387350"/>
            <a:ext cx="7764255" cy="5078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Times New Roman"/>
              <a:buNone/>
            </a:pP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Ессентуки.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5 декабря 2003 г.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Во втором вагоне электрички, курсировавшей между Кисловодском и Минеральными водами, взорвался смертник.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Погибло 47 человек.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endParaRPr sz="3200" b="1" dirty="0">
              <a:solidFill>
                <a:schemeClr val="tx1"/>
              </a:solidFill>
              <a:latin typeface="Century Schoolbook" panose="02040604050505020304" pitchFamily="18" charset="0"/>
              <a:ea typeface="Garamond"/>
              <a:cs typeface="Garamond"/>
              <a:sym typeface="Garamond"/>
            </a:endParaRPr>
          </a:p>
        </p:txBody>
      </p:sp>
      <p:pic>
        <p:nvPicPr>
          <p:cNvPr id="227" name="Google Shape;227;p36" descr="http://mtdata.ru/u5/photo488C/20089217747-0/original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8982" y="3686520"/>
            <a:ext cx="5238750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7"/>
          <p:cNvSpPr/>
          <p:nvPr/>
        </p:nvSpPr>
        <p:spPr>
          <a:xfrm>
            <a:off x="2351088" y="33338"/>
            <a:ext cx="4572000" cy="3046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Москва.</a:t>
            </a:r>
            <a:b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6 февраля 2004 г.</a:t>
            </a:r>
            <a:b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Перегон между станциями «Автозаводская» и «Павелецкая». Террорист-смертник взорвал себя в вагоне метро. </a:t>
            </a:r>
            <a:b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Погибло  39 человек.</a:t>
            </a:r>
            <a:endParaRPr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233" name="Google Shape;233;p37" descr="http://ic.pics.livejournal.com/amikron/30111120/277089/277089_original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388" y="3141663"/>
            <a:ext cx="4537075" cy="340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7" descr="http://www.ridus.ru/images/2013/12/31/140424/hd_c3cab72c43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52988" y="3462338"/>
            <a:ext cx="4075112" cy="305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8"/>
          <p:cNvSpPr txBox="1"/>
          <p:nvPr/>
        </p:nvSpPr>
        <p:spPr>
          <a:xfrm>
            <a:off x="2124075" y="-171450"/>
            <a:ext cx="4679950" cy="273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41414"/>
              </a:buClr>
              <a:buSzPts val="3200"/>
              <a:buFont typeface="Times New Roman"/>
              <a:buNone/>
            </a:pP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Москва.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31 августа 2004 г.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Взрыв у станции метро «Рижская».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Погибли 10 человек.</a:t>
            </a:r>
            <a:endParaRPr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240" name="Google Shape;240;p38" descr="http://cbsnews2.cbsistatic.com/hub/i/r/2004/08/31/444f367f-a642-11e2-a3f0-029118418759/resize/620x465/a7268f33fdff74a403cdf8a23d61d598/image639771x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0825" y="2924175"/>
            <a:ext cx="4068763" cy="306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38" descr="http://scienceport.ru/images/stories/news/news_20130830013659_231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3438" y="3251200"/>
            <a:ext cx="3963987" cy="2646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39" descr="J:\терракт\11111111самолкит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388" y="3141663"/>
            <a:ext cx="4256087" cy="3208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9" descr="J:\терракт\самолет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57750" y="3316288"/>
            <a:ext cx="3810000" cy="2857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9"/>
          <p:cNvSpPr/>
          <p:nvPr/>
        </p:nvSpPr>
        <p:spPr>
          <a:xfrm>
            <a:off x="1174750" y="95251"/>
            <a:ext cx="6794500" cy="3046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ru-RU" sz="2400" b="1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                      24 августа 2004 г.</a:t>
            </a:r>
            <a:br>
              <a:rPr lang="ru-RU" sz="2400" b="1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</a:br>
            <a:r>
              <a:rPr lang="ru-RU" sz="2400" b="1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Одновременно на борту двух самолетов взорвали себя террористки – смертницы. </a:t>
            </a:r>
            <a:br>
              <a:rPr lang="ru-RU" sz="2400" b="1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</a:br>
            <a:r>
              <a:rPr lang="ru-RU" sz="2400" b="1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В Тульской области разбился рейс Москва – Волгоград, в Ростовской – рейс Москва – Сочи. </a:t>
            </a:r>
            <a:endParaRPr>
              <a:solidFill>
                <a:schemeClr val="tx1"/>
              </a:solidFill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ru-RU" sz="2400" b="1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                  Погибло 90 человек.</a:t>
            </a:r>
            <a:br>
              <a:rPr lang="ru-RU" sz="2400" b="1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</a:br>
            <a:br>
              <a:rPr lang="ru-RU" sz="2400" b="1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</a:br>
            <a:endParaRPr sz="2400">
              <a:solidFill>
                <a:schemeClr val="tx1"/>
              </a:solidFill>
              <a:latin typeface="+mn-lt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0"/>
          <p:cNvSpPr txBox="1"/>
          <p:nvPr/>
        </p:nvSpPr>
        <p:spPr>
          <a:xfrm>
            <a:off x="143669" y="1452287"/>
            <a:ext cx="7847392" cy="267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tx1"/>
                </a:solidFill>
                <a:latin typeface="+mn-lt"/>
                <a:ea typeface="Times New Roman"/>
                <a:cs typeface="Times New Roman"/>
                <a:sym typeface="Times New Roman"/>
              </a:rPr>
              <a:t>                                          г. Беслан                                  </a:t>
            </a:r>
            <a:endParaRPr>
              <a:solidFill>
                <a:schemeClr val="tx1"/>
              </a:solidFill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tx1"/>
                </a:solidFill>
                <a:latin typeface="+mn-lt"/>
                <a:ea typeface="Times New Roman"/>
                <a:cs typeface="Times New Roman"/>
                <a:sym typeface="Times New Roman"/>
              </a:rPr>
              <a:t>                                  1 сентября 2004 </a:t>
            </a:r>
            <a:r>
              <a:rPr lang="ru-RU" sz="2400">
                <a:solidFill>
                  <a:schemeClr val="tx1"/>
                </a:solidFill>
                <a:latin typeface="+mn-lt"/>
                <a:ea typeface="Times New Roman"/>
                <a:cs typeface="Times New Roman"/>
                <a:sym typeface="Times New Roman"/>
              </a:rPr>
              <a:t>года </a:t>
            </a:r>
            <a:endParaRPr>
              <a:solidFill>
                <a:schemeClr val="tx1"/>
              </a:solidFill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tx1"/>
                </a:solidFill>
                <a:latin typeface="+mn-lt"/>
                <a:ea typeface="Times New Roman"/>
                <a:cs typeface="Times New Roman"/>
                <a:sym typeface="Times New Roman"/>
              </a:rPr>
              <a:t>Отряд террористов численностью более 30 человек захватил здание средней школы №1г. Беслана. </a:t>
            </a:r>
            <a:r>
              <a:rPr lang="ru-RU" sz="2400" b="1">
                <a:solidFill>
                  <a:schemeClr val="tx1"/>
                </a:solidFill>
                <a:latin typeface="+mn-lt"/>
                <a:ea typeface="Times New Roman"/>
                <a:cs typeface="Times New Roman"/>
                <a:sym typeface="Times New Roman"/>
              </a:rPr>
              <a:t>В течение 3 дней </a:t>
            </a:r>
            <a:r>
              <a:rPr lang="ru-RU" sz="2400">
                <a:solidFill>
                  <a:schemeClr val="tx1"/>
                </a:solidFill>
                <a:latin typeface="+mn-lt"/>
                <a:ea typeface="Times New Roman"/>
                <a:cs typeface="Times New Roman"/>
                <a:sym typeface="Times New Roman"/>
              </a:rPr>
              <a:t>террористы удерживали в здании школы более тысячи человек – детей, их родителей и сотрудников школы. </a:t>
            </a:r>
            <a:endParaRPr>
              <a:solidFill>
                <a:schemeClr val="tx1"/>
              </a:solidFill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tx1"/>
                </a:solidFill>
                <a:latin typeface="+mn-lt"/>
                <a:ea typeface="Times New Roman"/>
                <a:cs typeface="Times New Roman"/>
                <a:sym typeface="Times New Roman"/>
              </a:rPr>
              <a:t>                            Погибло более 350 человек</a:t>
            </a:r>
            <a:endParaRPr sz="1800">
              <a:solidFill>
                <a:schemeClr val="tx1"/>
              </a:solidFill>
              <a:latin typeface="+mn-lt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41" descr="J:\терракт\Besla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775" y="404813"/>
            <a:ext cx="4573588" cy="257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41" descr="J:\терракт\беслан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8313" y="3433763"/>
            <a:ext cx="4170362" cy="295275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41"/>
          <p:cNvSpPr txBox="1"/>
          <p:nvPr/>
        </p:nvSpPr>
        <p:spPr>
          <a:xfrm>
            <a:off x="5822812" y="1076325"/>
            <a:ext cx="2016125" cy="12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Трагедия в Беслане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261" name="Google Shape;261;p41" descr="J:\терракт\беслн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19700" y="3573463"/>
            <a:ext cx="3563938" cy="2671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2"/>
          <p:cNvSpPr txBox="1"/>
          <p:nvPr/>
        </p:nvSpPr>
        <p:spPr>
          <a:xfrm>
            <a:off x="748265" y="981075"/>
            <a:ext cx="7272337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</a:pPr>
            <a:r>
              <a:rPr lang="ru-RU" sz="2000" dirty="0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                                             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Волгоград</a:t>
            </a:r>
            <a:endParaRPr dirty="0">
              <a:solidFill>
                <a:schemeClr val="tx1"/>
              </a:solidFill>
              <a:latin typeface="+mn-lt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</a:pPr>
            <a:r>
              <a:rPr lang="ru-RU" sz="2000" b="1" dirty="0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                                  29,30 декабря 2013 года</a:t>
            </a:r>
            <a:endParaRPr dirty="0">
              <a:solidFill>
                <a:schemeClr val="tx1"/>
              </a:solidFill>
              <a:latin typeface="+mn-lt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</a:pPr>
            <a:r>
              <a:rPr lang="ru-RU" sz="2000" dirty="0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Не успела Россия опомниться от взрыва, произошедшего 29 декабря на железнодорожном вокзале , как город потрясло известие о новом теракте. 30декабря , в самый «час пик» прогремел взрыв в переполненном троллейбусе</a:t>
            </a:r>
            <a:endParaRPr dirty="0">
              <a:solidFill>
                <a:schemeClr val="tx1"/>
              </a:solidFill>
              <a:latin typeface="+mn-lt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                                </a:t>
            </a:r>
            <a:r>
              <a:rPr lang="ru-RU" sz="1800" b="1" dirty="0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Погибло более 30 человек</a:t>
            </a:r>
            <a:endParaRPr dirty="0">
              <a:solidFill>
                <a:schemeClr val="tx1"/>
              </a:solidFill>
              <a:latin typeface="+mn-lt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 dirty="0">
              <a:solidFill>
                <a:schemeClr val="tx1"/>
              </a:solidFill>
              <a:latin typeface="+mn-lt"/>
              <a:ea typeface="Garamond"/>
              <a:cs typeface="Garamond"/>
              <a:sym typeface="Garamond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 dirty="0">
              <a:solidFill>
                <a:schemeClr val="tx1"/>
              </a:solidFill>
              <a:latin typeface="+mn-lt"/>
              <a:ea typeface="Garamond"/>
              <a:cs typeface="Garamond"/>
              <a:sym typeface="Garamond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br>
              <a:rPr lang="ru-RU" sz="1800" dirty="0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</a:br>
            <a:br>
              <a:rPr lang="ru-RU" sz="1800" dirty="0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</a:br>
            <a:endParaRPr sz="1800" dirty="0">
              <a:solidFill>
                <a:schemeClr val="tx1"/>
              </a:solidFill>
              <a:latin typeface="+mn-lt"/>
              <a:ea typeface="Garamond"/>
              <a:cs typeface="Garamond"/>
              <a:sym typeface="Garamond"/>
            </a:endParaRPr>
          </a:p>
        </p:txBody>
      </p:sp>
      <p:pic>
        <p:nvPicPr>
          <p:cNvPr id="267" name="Google Shape;267;p42" descr="J:\1401-0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68538" y="3575050"/>
            <a:ext cx="4584700" cy="3055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3"/>
          <p:cNvSpPr txBox="1"/>
          <p:nvPr/>
        </p:nvSpPr>
        <p:spPr>
          <a:xfrm>
            <a:off x="900113" y="333375"/>
            <a:ext cx="7416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73" name="Google Shape;273;p43"/>
          <p:cNvSpPr txBox="1"/>
          <p:nvPr/>
        </p:nvSpPr>
        <p:spPr>
          <a:xfrm>
            <a:off x="648496" y="408782"/>
            <a:ext cx="7993062" cy="3108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                              31 октября 2015 года </a:t>
            </a:r>
            <a:endParaRPr sz="1200" dirty="0">
              <a:solidFill>
                <a:schemeClr val="tx1"/>
              </a:solidFill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Крупнейшая катастрофа в истории российской  авиации произошла 31 октября: самолет Airbus выполнявший рейс Шарм-эш-Шейх — Санкт-Петербург,  через 23 минуты после взлета пропал с радаров. На борту находились 217 пассажиров и семь членов экипажа — все они погибли</a:t>
            </a:r>
            <a:endParaRPr sz="1200" dirty="0">
              <a:solidFill>
                <a:schemeClr val="tx1"/>
              </a:solidFill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                          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Garamond"/>
                <a:cs typeface="Garamond"/>
                <a:sym typeface="Garamond"/>
              </a:rPr>
              <a:t>Погибло 224 человека</a:t>
            </a:r>
            <a:endParaRPr sz="2400" dirty="0">
              <a:solidFill>
                <a:schemeClr val="tx1"/>
              </a:solidFill>
              <a:latin typeface="+mn-lt"/>
              <a:ea typeface="Garamond"/>
              <a:cs typeface="Garamond"/>
              <a:sym typeface="Garamond"/>
            </a:endParaRPr>
          </a:p>
        </p:txBody>
      </p:sp>
      <p:pic>
        <p:nvPicPr>
          <p:cNvPr id="274" name="Google Shape;274;p43" descr="J:\терракт\256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388" y="3224213"/>
            <a:ext cx="4319587" cy="287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43" descr="J:\терракт\i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22800" y="3357563"/>
            <a:ext cx="4343400" cy="2462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6"/>
          <p:cNvSpPr txBox="1"/>
          <p:nvPr/>
        </p:nvSpPr>
        <p:spPr>
          <a:xfrm>
            <a:off x="102428" y="565703"/>
            <a:ext cx="8229600" cy="6048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Times New Roman"/>
              <a:buNone/>
            </a:pPr>
            <a: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Буденновск. </a:t>
            </a:r>
            <a:b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14-19 июня 1995г.</a:t>
            </a:r>
            <a:b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Под руководством Шамиля Басаева был совершен захват больницы. </a:t>
            </a:r>
            <a:b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Погибло 129 человек. </a:t>
            </a:r>
            <a:br>
              <a:rPr lang="ru-RU" sz="3200" b="1" dirty="0">
                <a:solidFill>
                  <a:srgbClr val="B9EFEE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endParaRPr sz="3200" b="1" dirty="0">
              <a:solidFill>
                <a:srgbClr val="041414"/>
              </a:solidFill>
              <a:latin typeface="Century Schoolbook" panose="02040604050505020304" pitchFamily="18" charset="0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EC9C22-5E55-1362-4504-2CB438C07AD0}"/>
              </a:ext>
            </a:extLst>
          </p:cNvPr>
          <p:cNvSpPr txBox="1"/>
          <p:nvPr/>
        </p:nvSpPr>
        <p:spPr>
          <a:xfrm>
            <a:off x="1063486" y="1639957"/>
            <a:ext cx="63411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+mn-lt"/>
              </a:rPr>
              <a:t>Такие образом, теракт – устрашение противника путем физического насилия, вплоть до уничтожения. Данное преступление карается статьей 205 УК РФ.</a:t>
            </a:r>
          </a:p>
        </p:txBody>
      </p:sp>
    </p:spTree>
    <p:extLst>
      <p:ext uri="{BB962C8B-B14F-4D97-AF65-F5344CB8AC3E}">
        <p14:creationId xmlns:p14="http://schemas.microsoft.com/office/powerpoint/2010/main" val="12154925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F041A9-DCA9-0299-640E-48022F83F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0130" y="2524539"/>
            <a:ext cx="7063740" cy="1808922"/>
          </a:xfrm>
        </p:spPr>
        <p:txBody>
          <a:bodyPr/>
          <a:lstStyle/>
          <a:p>
            <a:pPr algn="ctr"/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66276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7" descr="J:\терракт\567a4e23b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50" y="1273175"/>
            <a:ext cx="4029075" cy="2713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7" descr="J:\терракт\KMO_073971_02418_1_t210_164232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16463" y="1268413"/>
            <a:ext cx="4124325" cy="2751137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7"/>
          <p:cNvSpPr txBox="1"/>
          <p:nvPr/>
        </p:nvSpPr>
        <p:spPr>
          <a:xfrm>
            <a:off x="900113" y="260350"/>
            <a:ext cx="4608512" cy="831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Захват больницы под руководством Шамиля Басаева </a:t>
            </a:r>
            <a:endParaRPr sz="2400" dirty="0">
              <a:solidFill>
                <a:schemeClr val="tx1"/>
              </a:solidFill>
              <a:latin typeface="Century Schoolbook" panose="02040604050505020304" pitchFamily="18" charset="0"/>
              <a:ea typeface="Garamond"/>
              <a:cs typeface="Garamond"/>
              <a:sym typeface="Garamond"/>
            </a:endParaRPr>
          </a:p>
        </p:txBody>
      </p:sp>
      <p:pic>
        <p:nvPicPr>
          <p:cNvPr id="167" name="Google Shape;167;p27" descr="J:\терракт\v-budennovske-otmetiat-20-iu-godovshchinu-terakta-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9975" y="4143375"/>
            <a:ext cx="3763963" cy="26622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28" descr="J:\терракт\гурьянова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254" y="3545129"/>
            <a:ext cx="4679950" cy="313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8" descr="J:\терракт\гурянова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57360" y="3911168"/>
            <a:ext cx="3678238" cy="2449513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8"/>
          <p:cNvSpPr txBox="1"/>
          <p:nvPr/>
        </p:nvSpPr>
        <p:spPr>
          <a:xfrm>
            <a:off x="680244" y="49696"/>
            <a:ext cx="7783512" cy="354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Times New Roman"/>
              <a:buNone/>
            </a:pP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Москва. 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9 сентября 1999г.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На улице Гурьянова, в подвале жилого дома, взорвалось устройство мощностью от 300 до 400 килограммов тротила.</a:t>
            </a:r>
            <a:b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2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Погибло 100 человек.</a:t>
            </a:r>
            <a:endParaRPr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9" descr="J:\терракт\коширское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50" y="3482975"/>
            <a:ext cx="3895725" cy="2976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9" descr="J:\терракт\каширсское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21163" y="3284538"/>
            <a:ext cx="4684712" cy="317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9"/>
          <p:cNvSpPr txBox="1"/>
          <p:nvPr/>
        </p:nvSpPr>
        <p:spPr>
          <a:xfrm>
            <a:off x="974035" y="-531813"/>
            <a:ext cx="7390503" cy="4752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Times New Roman"/>
              <a:buNone/>
            </a:pPr>
            <a: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Москва. </a:t>
            </a:r>
            <a:b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13 сентября 1999 г.</a:t>
            </a:r>
            <a:b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В подвале жилого дома на Каширском шоссе взорвалось устройство мощностью 200 килограммов тротила.</a:t>
            </a:r>
            <a:b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Погибло 124 человека.</a:t>
            </a:r>
            <a:b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endParaRPr sz="2800" b="1" dirty="0">
              <a:solidFill>
                <a:schemeClr val="tx1"/>
              </a:solidFill>
              <a:latin typeface="Century Schoolbook" panose="02040604050505020304" pitchFamily="18" charset="0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30" descr="J:\терракт\волгодонск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388" y="2860675"/>
            <a:ext cx="4819650" cy="3455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30" descr="J:\терракт\1волгодоноск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26075" y="3357563"/>
            <a:ext cx="3717925" cy="2462212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0"/>
          <p:cNvSpPr txBox="1"/>
          <p:nvPr/>
        </p:nvSpPr>
        <p:spPr>
          <a:xfrm>
            <a:off x="1597024" y="296725"/>
            <a:ext cx="5688013" cy="2308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Times New Roman"/>
              <a:buNone/>
            </a:pPr>
            <a:r>
              <a:rPr lang="ru-RU" sz="36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Волгодонск.</a:t>
            </a:r>
            <a:br>
              <a:rPr lang="ru-RU" sz="36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6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16 сентября 1999г.</a:t>
            </a:r>
            <a:br>
              <a:rPr lang="ru-RU" sz="36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6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Взрыв дома. </a:t>
            </a:r>
            <a:br>
              <a:rPr lang="ru-RU" sz="36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36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Погибло 18 человек</a:t>
            </a:r>
            <a:endParaRPr sz="3600" dirty="0">
              <a:solidFill>
                <a:schemeClr val="tx1"/>
              </a:solidFill>
              <a:latin typeface="Century Schoolbook" panose="02040604050505020304" pitchFamily="18" charset="0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1" descr="http://ruscur.ru/photoes/0/00/75/7550/verybig.jpe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48263" y="3268663"/>
            <a:ext cx="3779837" cy="252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1" descr="http://andreygoncharov.users.photofile.ru/photo/andreygoncharov/150378361/large/159094760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9388" y="2765425"/>
            <a:ext cx="4591050" cy="3065463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1"/>
          <p:cNvSpPr/>
          <p:nvPr/>
        </p:nvSpPr>
        <p:spPr>
          <a:xfrm>
            <a:off x="644456" y="211344"/>
            <a:ext cx="7632700" cy="2308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None/>
            </a:pP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Москва.</a:t>
            </a:r>
            <a:b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Август 2000г.</a:t>
            </a:r>
            <a:b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Вечером, в подземном переходе на станции метро «Пушкинская», сработало взрывное устройство.</a:t>
            </a:r>
            <a:b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4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Погибло 12 человек.</a:t>
            </a:r>
            <a:br>
              <a:rPr lang="ru-RU" sz="2400" b="1" dirty="0">
                <a:solidFill>
                  <a:srgbClr val="041414"/>
                </a:solidFill>
                <a:latin typeface="Garamond"/>
                <a:ea typeface="Garamond"/>
                <a:cs typeface="Garamond"/>
                <a:sym typeface="Garamond"/>
              </a:rPr>
            </a:br>
            <a:endParaRPr sz="2400" b="1" dirty="0">
              <a:solidFill>
                <a:srgbClr val="041414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2"/>
          <p:cNvSpPr txBox="1"/>
          <p:nvPr/>
        </p:nvSpPr>
        <p:spPr>
          <a:xfrm>
            <a:off x="684213" y="1196975"/>
            <a:ext cx="7200900" cy="354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Москва.</a:t>
            </a:r>
            <a:b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23-26 октября 2002 г.</a:t>
            </a:r>
            <a:b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Отряд террористов во время представления мюзикла «Норд-Ост» в Театральном центре на Дубровке, были взяты в заложники более 800 человек. В результате штурма все террористы были уничтожены.</a:t>
            </a:r>
            <a:b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</a:br>
            <a:r>
              <a:rPr lang="ru-RU" sz="2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Погибло 128 человек.</a:t>
            </a:r>
            <a:endParaRPr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3"/>
          <p:cNvSpPr txBox="1"/>
          <p:nvPr/>
        </p:nvSpPr>
        <p:spPr>
          <a:xfrm>
            <a:off x="395288" y="188913"/>
            <a:ext cx="6048375" cy="922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lang="ru-RU" sz="1800" b="1" dirty="0">
                <a:solidFill>
                  <a:schemeClr val="tx1"/>
                </a:solidFill>
                <a:latin typeface="Century Schoolbook" panose="02040604050505020304" pitchFamily="18" charset="0"/>
                <a:ea typeface="Garamond"/>
                <a:cs typeface="Garamond"/>
                <a:sym typeface="Garamond"/>
              </a:rPr>
              <a:t>Во время представления мюзикла «Норд-Ост» в Театральном центре на Дубровке, террористы захватили 800 человек</a:t>
            </a:r>
            <a:endParaRPr sz="1800" dirty="0">
              <a:solidFill>
                <a:schemeClr val="tx1"/>
              </a:solidFill>
              <a:latin typeface="Century Schoolbook" panose="02040604050505020304" pitchFamily="18" charset="0"/>
              <a:ea typeface="Garamond"/>
              <a:cs typeface="Garamond"/>
              <a:sym typeface="Garamond"/>
            </a:endParaRPr>
          </a:p>
        </p:txBody>
      </p:sp>
      <p:pic>
        <p:nvPicPr>
          <p:cNvPr id="206" name="Google Shape;206;p33" descr="J:\терракт\KMO_045605_00222_1_t210_111628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50" y="1255713"/>
            <a:ext cx="3565525" cy="267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3" descr="J:\терракт\норд ост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56100" y="981075"/>
            <a:ext cx="4611688" cy="295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3" descr="J:\терракт\юрж ооорт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93950" y="4017963"/>
            <a:ext cx="4041775" cy="266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ид">
  <a:themeElements>
    <a:clrScheme name="Вид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Вид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ид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1_Вид">
  <a:themeElements>
    <a:clrScheme name="Вид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Вид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ид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572</Words>
  <Application>Microsoft Office PowerPoint</Application>
  <PresentationFormat>Экран (4:3)</PresentationFormat>
  <Paragraphs>36</Paragraphs>
  <Slides>21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Century Schoolbook</vt:lpstr>
      <vt:lpstr>Wingdings 2</vt:lpstr>
      <vt:lpstr>Times New Roman</vt:lpstr>
      <vt:lpstr>Arial</vt:lpstr>
      <vt:lpstr>Garamond</vt:lpstr>
      <vt:lpstr>Вид</vt:lpstr>
      <vt:lpstr>1_Вид</vt:lpstr>
      <vt:lpstr>Навечно в памяти: крупнейшие теракты в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Навечно в памяти: крупнейшие теракты в России</dc:title>
  <dc:creator>Пользователь</dc:creator>
  <cp:lastModifiedBy>Пользователь</cp:lastModifiedBy>
  <cp:revision>1</cp:revision>
  <dcterms:modified xsi:type="dcterms:W3CDTF">2023-03-09T20:36:07Z</dcterms:modified>
</cp:coreProperties>
</file>