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91" r:id="rId2"/>
    <p:sldId id="292" r:id="rId3"/>
    <p:sldId id="285" r:id="rId4"/>
    <p:sldId id="302" r:id="rId5"/>
    <p:sldId id="304" r:id="rId6"/>
    <p:sldId id="295" r:id="rId7"/>
    <p:sldId id="307" r:id="rId8"/>
    <p:sldId id="309" r:id="rId9"/>
    <p:sldId id="310" r:id="rId10"/>
    <p:sldId id="311" r:id="rId11"/>
    <p:sldId id="317" r:id="rId12"/>
    <p:sldId id="270" r:id="rId13"/>
    <p:sldId id="312" r:id="rId14"/>
    <p:sldId id="318" r:id="rId15"/>
    <p:sldId id="313" r:id="rId16"/>
    <p:sldId id="314" r:id="rId17"/>
    <p:sldId id="278" r:id="rId18"/>
    <p:sldId id="315" r:id="rId19"/>
    <p:sldId id="305" r:id="rId20"/>
    <p:sldId id="316" r:id="rId21"/>
    <p:sldId id="282" r:id="rId22"/>
    <p:sldId id="308" r:id="rId23"/>
    <p:sldId id="28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B4DA8-38AE-4CCF-8623-F535B2DDFCD8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F90461-E17C-4A3B-A2DB-42A31336CB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873D9-0A73-4982-82E5-1C204F4808BF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8D351-F2D6-4FC5-850A-1AD112900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873D9-0A73-4982-82E5-1C204F4808BF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8D351-F2D6-4FC5-850A-1AD112900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873D9-0A73-4982-82E5-1C204F4808BF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8D351-F2D6-4FC5-850A-1AD112900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873D9-0A73-4982-82E5-1C204F4808BF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8D351-F2D6-4FC5-850A-1AD112900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873D9-0A73-4982-82E5-1C204F4808BF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8D351-F2D6-4FC5-850A-1AD112900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873D9-0A73-4982-82E5-1C204F4808BF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8D351-F2D6-4FC5-850A-1AD112900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873D9-0A73-4982-82E5-1C204F4808BF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8D351-F2D6-4FC5-850A-1AD112900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873D9-0A73-4982-82E5-1C204F4808BF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8D351-F2D6-4FC5-850A-1AD112900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873D9-0A73-4982-82E5-1C204F4808BF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8D351-F2D6-4FC5-850A-1AD112900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873D9-0A73-4982-82E5-1C204F4808BF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8D351-F2D6-4FC5-850A-1AD112900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873D9-0A73-4982-82E5-1C204F4808BF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8D351-F2D6-4FC5-850A-1AD112900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873D9-0A73-4982-82E5-1C204F4808BF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58D351-F2D6-4FC5-850A-1AD112900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ти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3"/>
          <p:cNvSpPr>
            <a:spLocks noChangeArrowheads="1"/>
          </p:cNvSpPr>
          <p:nvPr/>
        </p:nvSpPr>
        <p:spPr bwMode="auto">
          <a:xfrm>
            <a:off x="899592" y="0"/>
            <a:ext cx="7947670" cy="188640"/>
          </a:xfrm>
          <a:prstGeom prst="horizontalScroll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kern="0" dirty="0" smtClean="0">
                <a:solidFill>
                  <a:schemeClr val="tx1"/>
                </a:solidFill>
                <a:latin typeface="+mj-lt"/>
              </a:rPr>
              <a:t>Разминка - тест</a:t>
            </a:r>
            <a:endParaRPr lang="ru-RU" sz="4800" b="1" kern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0" y="476672"/>
            <a:ext cx="9144000" cy="2477964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700" b="1" dirty="0" smtClean="0"/>
              <a:t>A1. Напишите стиль архитектуры: массивные, постройки с маленькими окнами…………………….</a:t>
            </a:r>
          </a:p>
          <a:p>
            <a:pPr algn="just"/>
            <a:r>
              <a:rPr lang="ru-RU" sz="2700" b="1" dirty="0" smtClean="0"/>
              <a:t>А2. Что характеризует готический стиль: 1) стрельчатые арки; 2) маленькие окна;  3)мощные башни;  4)полукруглые арки.</a:t>
            </a:r>
          </a:p>
          <a:p>
            <a:pPr algn="just"/>
            <a:r>
              <a:rPr lang="ru-RU" sz="2700" b="1" dirty="0" smtClean="0"/>
              <a:t>А3. Живопись водяными красками по сырой штукатурке это: 1) витражи;  2) порталы;  3) рельефы;  4)фрески.</a:t>
            </a:r>
          </a:p>
          <a:p>
            <a:pPr algn="just"/>
            <a:r>
              <a:rPr lang="ru-RU" sz="2700" b="1" dirty="0" smtClean="0"/>
              <a:t>А4. Плавильные печи назывались: 1)домны;  2)фрески; </a:t>
            </a:r>
          </a:p>
          <a:p>
            <a:pPr algn="just"/>
            <a:r>
              <a:rPr lang="ru-RU" sz="2700" b="1" dirty="0" smtClean="0"/>
              <a:t>3) каравелла; 4)астролябия.</a:t>
            </a:r>
          </a:p>
          <a:p>
            <a:pPr algn="just"/>
            <a:r>
              <a:rPr lang="ru-RU" sz="2700" b="1" dirty="0" smtClean="0"/>
              <a:t>А5. Быстрый легкий парусник называют:</a:t>
            </a:r>
          </a:p>
          <a:p>
            <a:pPr algn="just"/>
            <a:r>
              <a:rPr lang="ru-RU" sz="2700" b="1" dirty="0" smtClean="0"/>
              <a:t> 1) витраж;   2) каравелла; 3) алхимия;  4) астролябия.</a:t>
            </a:r>
          </a:p>
          <a:p>
            <a:pPr algn="just"/>
            <a:r>
              <a:rPr lang="ru-RU" sz="2700" b="1" dirty="0" smtClean="0"/>
              <a:t>А6. Первыми перепиской книг занимались: </a:t>
            </a:r>
          </a:p>
          <a:p>
            <a:pPr algn="just"/>
            <a:r>
              <a:rPr lang="ru-RU" sz="2700" b="1" dirty="0" smtClean="0"/>
              <a:t>1)  монахи;   2) ученые;  3) писатели;  4) путешественники.</a:t>
            </a:r>
          </a:p>
          <a:p>
            <a:pPr algn="just"/>
            <a:r>
              <a:rPr lang="ru-RU" sz="2700" b="1" dirty="0" smtClean="0"/>
              <a:t>А7. Первую печатную книгу выпустил: 1) Х. Колумб;   </a:t>
            </a:r>
          </a:p>
          <a:p>
            <a:pPr algn="just"/>
            <a:r>
              <a:rPr lang="ru-RU" sz="2700" b="1" dirty="0" smtClean="0"/>
              <a:t>2)И. </a:t>
            </a:r>
            <a:r>
              <a:rPr lang="ru-RU" sz="2700" b="1" dirty="0" err="1" smtClean="0"/>
              <a:t>Гутенберг</a:t>
            </a:r>
            <a:r>
              <a:rPr lang="ru-RU" sz="2700" b="1" dirty="0" smtClean="0"/>
              <a:t>;    3) П. Абеляр;    4)Р. Бэкон.</a:t>
            </a:r>
          </a:p>
          <a:p>
            <a:pPr algn="just"/>
            <a:endParaRPr lang="ru-RU" sz="2700" b="1" dirty="0" smtClean="0"/>
          </a:p>
          <a:p>
            <a:pPr algn="just"/>
            <a:endParaRPr lang="ru-RU" sz="26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вое масло;  4) предметы искусства.</a:t>
            </a:r>
          </a:p>
          <a:p>
            <a:pPr algn="just"/>
            <a:r>
              <a:rPr lang="ru-RU" sz="2400" b="1" dirty="0" smtClean="0"/>
              <a:t>А3. Какой товар греческие купцы везли в колонии: </a:t>
            </a:r>
          </a:p>
          <a:p>
            <a:pPr algn="just"/>
            <a:r>
              <a:rPr lang="ru-RU" sz="2400" b="1" dirty="0" smtClean="0"/>
              <a:t>1) мед;  2) хлеб;  3) шкуры животных; 4) ремесленные изделия</a:t>
            </a:r>
          </a:p>
          <a:p>
            <a:pPr algn="just"/>
            <a:r>
              <a:rPr lang="ru-RU" sz="2400" b="1" dirty="0" smtClean="0"/>
              <a:t>А4. В чем состояло значение греческой колонизации: 1) развитие торговли, мореплавания и ремесла;  2) усиление борьбы между знатью и демосом; 3) распад единого Греческого государства; </a:t>
            </a:r>
          </a:p>
          <a:p>
            <a:pPr algn="just"/>
            <a:r>
              <a:rPr lang="ru-RU" sz="2400" b="1" dirty="0" smtClean="0"/>
              <a:t> 4) уменьшение притока рабов в Грецию.</a:t>
            </a:r>
          </a:p>
          <a:p>
            <a:pPr algn="just"/>
            <a:r>
              <a:rPr lang="ru-RU" sz="2400" b="1" dirty="0" smtClean="0"/>
              <a:t>А5. Где греки основывали свои колонии: 1) в глубине чужих территорий; 2) в Америке; 3)на Балканском полуострове; </a:t>
            </a:r>
          </a:p>
          <a:p>
            <a:pPr algn="just"/>
            <a:r>
              <a:rPr lang="ru-RU" sz="2400" b="1" dirty="0" smtClean="0"/>
              <a:t>4) на побережье Средиземного и Черного морей.</a:t>
            </a:r>
          </a:p>
          <a:p>
            <a:pPr algn="just"/>
            <a:r>
              <a:rPr lang="ru-RU" sz="2400" b="1" dirty="0" smtClean="0"/>
              <a:t>А6. Жителей Древней Греции называют: 1) скифами;   2) эллинами</a:t>
            </a:r>
            <a:br>
              <a:rPr lang="ru-RU" sz="2400" b="1" dirty="0" smtClean="0"/>
            </a:br>
            <a:r>
              <a:rPr lang="ru-RU" sz="2400" b="1" dirty="0" smtClean="0"/>
              <a:t>3) пиратами;  4) олимпийцами.</a:t>
            </a:r>
          </a:p>
          <a:p>
            <a:pPr algn="just"/>
            <a:r>
              <a:rPr lang="ru-RU" sz="2200" b="1" dirty="0" smtClean="0"/>
              <a:t>А7. Имя скифского царя любившего посещать греческие колонии и участвовать в праздниках: 1) </a:t>
            </a:r>
            <a:r>
              <a:rPr lang="ru-RU" sz="2200" b="1" dirty="0" err="1" smtClean="0"/>
              <a:t>Скил</a:t>
            </a:r>
            <a:r>
              <a:rPr lang="ru-RU" sz="2200" b="1" dirty="0" smtClean="0"/>
              <a:t>;   2) Геродот; 3) Солон;  4)Ахиллес.</a:t>
            </a:r>
          </a:p>
          <a:p>
            <a:pPr algn="just"/>
            <a:endParaRPr lang="ru-RU" sz="2400" b="1" dirty="0" smtClean="0"/>
          </a:p>
          <a:p>
            <a:endParaRPr lang="ru-RU" sz="2000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12160" cy="1484784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/>
              <a:t>Задание: работаем с учебником. </a:t>
            </a:r>
            <a:br>
              <a:rPr lang="ru-RU" sz="2800" b="1" dirty="0" smtClean="0"/>
            </a:br>
            <a:r>
              <a:rPr lang="ru-RU" sz="2800" b="1" dirty="0" smtClean="0"/>
              <a:t>Китай под властью монголов. Вам необходимо исправить ошибки.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00808"/>
            <a:ext cx="9144000" cy="50405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XIII в. у китайцев вновь появился враг – римляне. В 1206 г. на курултае (съезде) правителем всех монголов был избран Чингисхан. В 1212 г. монголы вторглись в Китай и в 1216 году взяли Пекин.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середине XI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V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в Китае началось восстание против монголов, которое названное -восстание Желтых повязок.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1468 г. Китай добился независимости.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0"/>
            <a:ext cx="3131840" cy="1772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flipH="1">
            <a:off x="10836696" y="2472465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25130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12160" cy="1484784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/>
              <a:t>Задание: работаем с учебником. </a:t>
            </a:r>
            <a:br>
              <a:rPr lang="ru-RU" sz="2800" b="1" dirty="0" smtClean="0"/>
            </a:br>
            <a:r>
              <a:rPr lang="ru-RU" sz="2800" b="1" dirty="0" smtClean="0"/>
              <a:t>Китай под властью монголов. Вам необходимо исправить ошибки.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00808"/>
            <a:ext cx="9144000" cy="50405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XIII в. у китайцев вновь появился враг –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монголы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. В 1206 г. на курултае (съезде) правителем всех монголов был избран Чингисхан. 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1211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г. монголы вторглись в Китай и 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1215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году взяли Пекин.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середине XI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V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в Китае началось восстание против монголов, которое названное -восстание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Красных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повязок.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1368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г. Китай добился независимости.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0"/>
            <a:ext cx="3131840" cy="1772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flipH="1">
            <a:off x="10836696" y="2472465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25130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ти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3"/>
          <p:cNvSpPr>
            <a:spLocks noChangeArrowheads="1"/>
          </p:cNvSpPr>
          <p:nvPr/>
        </p:nvSpPr>
        <p:spPr bwMode="auto">
          <a:xfrm>
            <a:off x="251520" y="0"/>
            <a:ext cx="8568952" cy="1142984"/>
          </a:xfrm>
          <a:prstGeom prst="horizontalScroll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kern="0" dirty="0" smtClean="0">
                <a:solidFill>
                  <a:schemeClr val="tx1"/>
                </a:solidFill>
                <a:latin typeface="+mj-lt"/>
              </a:rPr>
              <a:t>Великие изобретения Китая?</a:t>
            </a:r>
            <a:endParaRPr lang="ru-RU" sz="4000" b="1" kern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052736"/>
            <a:ext cx="8712968" cy="2259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400" b="1" u="sng" dirty="0" smtClean="0">
                <a:latin typeface="Times New Roman" pitchFamily="18" charset="0"/>
              </a:rPr>
              <a:t>Работаем самостоятельно с учебником.</a:t>
            </a:r>
          </a:p>
          <a:p>
            <a:pPr algn="ctr">
              <a:lnSpc>
                <a:spcPct val="80000"/>
              </a:lnSpc>
            </a:pPr>
            <a:r>
              <a:rPr lang="ru-RU" sz="4400" b="1" u="sng" dirty="0" smtClean="0">
                <a:latin typeface="Times New Roman" pitchFamily="18" charset="0"/>
              </a:rPr>
              <a:t>Выписать Великие  изобретения  Китая в Средние века.</a:t>
            </a: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 flipH="1">
            <a:off x="8686800" y="4653136"/>
            <a:ext cx="1069776" cy="147302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4" name="Picture 12" descr="http://mlynarzhevskaya.ru/wp-content/uploads/2012/10/farfor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14686"/>
            <a:ext cx="3508486" cy="2734594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Picture 2" descr="http://900igr.net/datai/geografija/Izobretenija-Kitaja/0017-028-Porokh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3501008"/>
            <a:ext cx="3168352" cy="360040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996953"/>
            <a:ext cx="2627784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05273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КАРТА СРЕДНЕВЕКОВОЙ ЯПОНИИ</a:t>
            </a:r>
            <a:br>
              <a:rPr lang="ru-RU" sz="3600" b="1" dirty="0" smtClean="0"/>
            </a:br>
            <a:endParaRPr lang="ru-RU" sz="3600" b="1" dirty="0" smtClean="0"/>
          </a:p>
        </p:txBody>
      </p:sp>
      <p:pic>
        <p:nvPicPr>
          <p:cNvPr id="7171" name="Picture 2" descr="http://coollib.com/i/47/252247/_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9324528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одержимое 9" descr="japan-map.gif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-1260648" y="-1035496"/>
            <a:ext cx="11089232" cy="100091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0" y="-242888"/>
            <a:ext cx="9144000" cy="3095824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/>
              <a:t>Работа в тетрадях: </a:t>
            </a:r>
            <a:br>
              <a:rPr lang="ru-RU" sz="3600" b="1" dirty="0" smtClean="0"/>
            </a:br>
            <a:r>
              <a:rPr lang="ru-RU" sz="3600" b="1" dirty="0" smtClean="0"/>
              <a:t>ЯПОНИЯ- это островное государство в Восточной Азии. Находится в Тихом океане к востоку от Японского моря, Китая.</a:t>
            </a:r>
          </a:p>
        </p:txBody>
      </p:sp>
      <p:pic>
        <p:nvPicPr>
          <p:cNvPr id="7171" name="Picture 2" descr="http://coollib.com/i/47/252247/_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2936"/>
            <a:ext cx="9324528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3"/>
          <p:cNvSpPr>
            <a:spLocks noChangeArrowheads="1"/>
          </p:cNvSpPr>
          <p:nvPr/>
        </p:nvSpPr>
        <p:spPr bwMode="auto">
          <a:xfrm>
            <a:off x="0" y="0"/>
            <a:ext cx="9144000" cy="6401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400" b="1" dirty="0" smtClean="0"/>
              <a:t>Задание. Прочитать о Средневековой Японии</a:t>
            </a:r>
            <a:endParaRPr lang="ru-RU" sz="3400" dirty="0"/>
          </a:p>
          <a:p>
            <a:pPr algn="ctr"/>
            <a:r>
              <a:rPr lang="ru-RU" sz="3400" b="1" dirty="0" smtClean="0"/>
              <a:t>в учебнике  </a:t>
            </a:r>
            <a:r>
              <a:rPr lang="ru-RU" sz="3400" b="1" dirty="0"/>
              <a:t>(стр.260-262</a:t>
            </a:r>
            <a:r>
              <a:rPr lang="ru-RU" sz="3400" b="1" dirty="0" smtClean="0"/>
              <a:t>) и ответить на вопросы и заполни пропуски.</a:t>
            </a:r>
            <a:endParaRPr lang="ru-RU" sz="3400" dirty="0"/>
          </a:p>
          <a:p>
            <a:r>
              <a:rPr lang="ru-RU" sz="2800" dirty="0" smtClean="0"/>
              <a:t>1.Чем определялись особенности развития Японии?</a:t>
            </a:r>
          </a:p>
          <a:p>
            <a:r>
              <a:rPr lang="ru-RU" sz="2800" dirty="0" smtClean="0"/>
              <a:t>……………………………………………………………….</a:t>
            </a:r>
            <a:endParaRPr lang="ru-RU" sz="2800" dirty="0"/>
          </a:p>
          <a:p>
            <a:r>
              <a:rPr lang="ru-RU" sz="2800" dirty="0" smtClean="0"/>
              <a:t>2.Главные занятия японцев? </a:t>
            </a:r>
          </a:p>
          <a:p>
            <a:r>
              <a:rPr lang="ru-RU" sz="2800" dirty="0" smtClean="0"/>
              <a:t>………………………………………</a:t>
            </a:r>
            <a:endParaRPr lang="ru-RU" sz="2800" dirty="0"/>
          </a:p>
          <a:p>
            <a:pPr algn="just"/>
            <a:r>
              <a:rPr lang="ru-RU" sz="2800" dirty="0" smtClean="0"/>
              <a:t>3</a:t>
            </a:r>
            <a:r>
              <a:rPr lang="ru-RU" sz="2800" dirty="0"/>
              <a:t>. В 7-8 веках в Японии возникла </a:t>
            </a:r>
            <a:r>
              <a:rPr lang="ru-RU" sz="2800" dirty="0" smtClean="0"/>
              <a:t>…………..монархия </a:t>
            </a:r>
            <a:r>
              <a:rPr lang="ru-RU" sz="2800" dirty="0"/>
              <a:t>во главе </a:t>
            </a:r>
            <a:r>
              <a:rPr lang="ru-RU" sz="2800" dirty="0" smtClean="0"/>
              <a:t>с……………………………..</a:t>
            </a:r>
            <a:r>
              <a:rPr lang="ru-RU" sz="2800" b="1" i="1" u="sng" dirty="0" smtClean="0"/>
              <a:t>. </a:t>
            </a:r>
            <a:endParaRPr lang="ru-RU" sz="2800" b="1" i="1" u="sng" dirty="0"/>
          </a:p>
          <a:p>
            <a:r>
              <a:rPr lang="ru-RU" sz="2800" dirty="0"/>
              <a:t>4. О чем заботилось государство?</a:t>
            </a:r>
          </a:p>
          <a:p>
            <a:r>
              <a:rPr lang="ru-RU" sz="2800" b="1" i="1" u="sng" dirty="0" smtClean="0"/>
              <a:t>……  …………,      ……….,      ………….,        …………… </a:t>
            </a:r>
            <a:endParaRPr lang="ru-RU" sz="2800" b="1" i="1" u="sng" dirty="0"/>
          </a:p>
          <a:p>
            <a:r>
              <a:rPr lang="ru-RU" sz="2800" dirty="0"/>
              <a:t>5. Крестьяне были </a:t>
            </a:r>
            <a:r>
              <a:rPr lang="ru-RU" sz="2800" i="1" dirty="0"/>
              <a:t>свободными</a:t>
            </a:r>
            <a:r>
              <a:rPr lang="ru-RU" sz="2800" dirty="0"/>
              <a:t> </a:t>
            </a:r>
            <a:r>
              <a:rPr lang="ru-RU" sz="2800" dirty="0" smtClean="0"/>
              <a:t>или   ………………….? </a:t>
            </a:r>
            <a:endParaRPr lang="ru-RU" sz="2800" dirty="0"/>
          </a:p>
          <a:p>
            <a:r>
              <a:rPr lang="ru-RU" sz="2800" dirty="0"/>
              <a:t>6. </a:t>
            </a:r>
            <a:r>
              <a:rPr lang="ru-RU" sz="2800" dirty="0" smtClean="0"/>
              <a:t>Крупные землевладельцы – дворяне назывались </a:t>
            </a:r>
            <a:r>
              <a:rPr lang="ru-RU" sz="2800" b="1" i="1" u="sng" dirty="0" smtClean="0"/>
              <a:t>………., </a:t>
            </a:r>
            <a:r>
              <a:rPr lang="ru-RU" sz="2800" dirty="0" smtClean="0"/>
              <a:t>в Европе их называли </a:t>
            </a:r>
            <a:r>
              <a:rPr lang="ru-RU" sz="2800" b="1" i="1" u="sng" dirty="0" smtClean="0"/>
              <a:t> ,,,,,,,,,,,,,,,,,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3"/>
          <p:cNvSpPr>
            <a:spLocks noChangeArrowheads="1"/>
          </p:cNvSpPr>
          <p:nvPr/>
        </p:nvSpPr>
        <p:spPr bwMode="auto">
          <a:xfrm>
            <a:off x="0" y="0"/>
            <a:ext cx="9144000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400" b="1" dirty="0" smtClean="0"/>
              <a:t>САМОПРОВЕРКА.</a:t>
            </a:r>
            <a:endParaRPr lang="ru-RU" sz="3400" dirty="0"/>
          </a:p>
          <a:p>
            <a:r>
              <a:rPr lang="ru-RU" sz="2800" dirty="0" smtClean="0"/>
              <a:t>1.Чем определялись особенности развития Японии?</a:t>
            </a:r>
          </a:p>
          <a:p>
            <a:r>
              <a:rPr lang="ru-RU" sz="2800" b="1" i="1" u="sng" dirty="0" smtClean="0"/>
              <a:t>Природными условиями.</a:t>
            </a:r>
            <a:endParaRPr lang="ru-RU" sz="2800" b="1" i="1" u="sng" dirty="0"/>
          </a:p>
          <a:p>
            <a:r>
              <a:rPr lang="ru-RU" sz="2800" dirty="0" smtClean="0"/>
              <a:t>2.Главные занятия японцев?</a:t>
            </a:r>
          </a:p>
          <a:p>
            <a:r>
              <a:rPr lang="ru-RU" sz="2800" dirty="0" smtClean="0"/>
              <a:t> </a:t>
            </a:r>
            <a:r>
              <a:rPr lang="ru-RU" sz="2800" b="1" i="1" u="sng" dirty="0" smtClean="0"/>
              <a:t>Пиратство, </a:t>
            </a:r>
            <a:r>
              <a:rPr lang="ru-RU" sz="2800" b="1" i="1" u="sng" dirty="0" err="1" smtClean="0"/>
              <a:t>рыболовство,мореплавание</a:t>
            </a:r>
            <a:r>
              <a:rPr lang="ru-RU" sz="2800" b="1" i="1" u="sng" dirty="0" smtClean="0"/>
              <a:t>.</a:t>
            </a:r>
            <a:endParaRPr lang="ru-RU" sz="2800" dirty="0"/>
          </a:p>
          <a:p>
            <a:pPr algn="just"/>
            <a:r>
              <a:rPr lang="ru-RU" sz="2800" dirty="0" smtClean="0"/>
              <a:t>3</a:t>
            </a:r>
            <a:r>
              <a:rPr lang="ru-RU" sz="2800" dirty="0"/>
              <a:t>. В 7-8 веках в Японии возникла </a:t>
            </a:r>
            <a:r>
              <a:rPr lang="ru-RU" sz="2800" b="1" i="1" u="sng" dirty="0" err="1"/>
              <a:t>Нарская</a:t>
            </a:r>
            <a:r>
              <a:rPr lang="ru-RU" sz="2800" b="1" i="1" u="sng" dirty="0"/>
              <a:t> </a:t>
            </a:r>
            <a:r>
              <a:rPr lang="ru-RU" sz="2800" dirty="0"/>
              <a:t>монархия во главе с </a:t>
            </a:r>
            <a:r>
              <a:rPr lang="ru-RU" sz="2800" b="1" i="1" u="sng" dirty="0"/>
              <a:t>императором. </a:t>
            </a:r>
          </a:p>
          <a:p>
            <a:r>
              <a:rPr lang="ru-RU" sz="2800" dirty="0"/>
              <a:t>4. О чем заботилось государство?</a:t>
            </a:r>
          </a:p>
          <a:p>
            <a:r>
              <a:rPr lang="ru-RU" sz="2800" b="1" i="1" u="sng" dirty="0"/>
              <a:t>Оросительная сеть, дороги, города, рынки. </a:t>
            </a:r>
          </a:p>
          <a:p>
            <a:r>
              <a:rPr lang="ru-RU" sz="2800" dirty="0"/>
              <a:t>5. Крестьяне были </a:t>
            </a:r>
            <a:r>
              <a:rPr lang="ru-RU" sz="2800" i="1" dirty="0"/>
              <a:t>свободными</a:t>
            </a:r>
            <a:r>
              <a:rPr lang="ru-RU" sz="2800" dirty="0"/>
              <a:t> или </a:t>
            </a:r>
            <a:r>
              <a:rPr lang="ru-RU" sz="2800" b="1" i="1" u="sng" dirty="0" err="1"/>
              <a:t>поземельнозависимыми</a:t>
            </a:r>
            <a:r>
              <a:rPr lang="ru-RU" sz="2800" dirty="0"/>
              <a:t>? </a:t>
            </a:r>
          </a:p>
          <a:p>
            <a:r>
              <a:rPr lang="ru-RU" sz="2800" dirty="0"/>
              <a:t>6. </a:t>
            </a:r>
            <a:r>
              <a:rPr lang="ru-RU" sz="2800" dirty="0" smtClean="0"/>
              <a:t>Крупные землевладельцы – дворяне назывались </a:t>
            </a:r>
            <a:r>
              <a:rPr lang="ru-RU" sz="2800" b="1" i="1" u="sng" dirty="0" err="1" smtClean="0"/>
              <a:t>буси</a:t>
            </a:r>
            <a:r>
              <a:rPr lang="ru-RU" sz="2800" b="1" i="1" u="sng" dirty="0" smtClean="0"/>
              <a:t>, </a:t>
            </a:r>
            <a:r>
              <a:rPr lang="ru-RU" sz="2800" dirty="0" smtClean="0"/>
              <a:t>в Европе их называли </a:t>
            </a:r>
            <a:r>
              <a:rPr lang="ru-RU" sz="2800" b="1" i="1" u="sng" dirty="0" smtClean="0"/>
              <a:t> самураи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Открываем новые знания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</a:endParaRPr>
          </a:p>
        </p:txBody>
      </p:sp>
      <p:pic>
        <p:nvPicPr>
          <p:cNvPr id="4" name="Содержимое 3" descr="Рисунок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-6333"/>
            <a:ext cx="9144000" cy="6864333"/>
          </a:xfrm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274396"/>
            <a:ext cx="9144000" cy="122586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36000" rIns="3600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spc="50" dirty="0" smtClean="0">
                <a:ln w="11430"/>
                <a:solidFill>
                  <a:schemeClr val="tx1"/>
                </a:solidFill>
              </a:rPr>
              <a:t>Самооценка</a:t>
            </a:r>
            <a:endParaRPr lang="ru-RU" sz="6600" b="1" spc="50" dirty="0">
              <a:ln w="11430"/>
              <a:solidFill>
                <a:schemeClr val="tx1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 rot="10800000" flipV="1">
            <a:off x="1907704" y="6092826"/>
            <a:ext cx="5148064" cy="76944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Молодцы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700808"/>
            <a:ext cx="8784976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100" b="1" dirty="0" smtClean="0"/>
              <a:t>Критерии оценивания:</a:t>
            </a:r>
          </a:p>
          <a:p>
            <a:r>
              <a:rPr lang="ru-RU" sz="4100" b="1" dirty="0" smtClean="0"/>
              <a:t>8    правильных ответов  –   </a:t>
            </a:r>
            <a:r>
              <a:rPr lang="ru-RU" sz="4100" b="1" dirty="0" smtClean="0">
                <a:solidFill>
                  <a:srgbClr val="FF0000"/>
                </a:solidFill>
              </a:rPr>
              <a:t>оценка 5</a:t>
            </a:r>
          </a:p>
          <a:p>
            <a:r>
              <a:rPr lang="ru-RU" sz="4100" b="1" dirty="0" smtClean="0"/>
              <a:t>7-6  правильных ответов –  </a:t>
            </a:r>
            <a:r>
              <a:rPr lang="ru-RU" sz="4100" b="1" dirty="0" smtClean="0">
                <a:solidFill>
                  <a:srgbClr val="FF0000"/>
                </a:solidFill>
              </a:rPr>
              <a:t>оценка 4</a:t>
            </a:r>
          </a:p>
          <a:p>
            <a:r>
              <a:rPr lang="ru-RU" sz="4100" b="1" dirty="0" smtClean="0"/>
              <a:t>5-4  правильных ответов –  </a:t>
            </a:r>
            <a:r>
              <a:rPr lang="ru-RU" sz="4100" b="1" dirty="0" smtClean="0">
                <a:solidFill>
                  <a:srgbClr val="FF0000"/>
                </a:solidFill>
              </a:rPr>
              <a:t>оценка 3</a:t>
            </a:r>
          </a:p>
          <a:p>
            <a:r>
              <a:rPr lang="ru-RU" sz="4100" b="1" dirty="0" smtClean="0"/>
              <a:t>3-0  правильных ответов –  </a:t>
            </a:r>
            <a:r>
              <a:rPr lang="ru-RU" sz="4100" b="1" dirty="0" smtClean="0">
                <a:solidFill>
                  <a:srgbClr val="FF0000"/>
                </a:solidFill>
              </a:rPr>
              <a:t>оценка 2</a:t>
            </a:r>
          </a:p>
          <a:p>
            <a:endParaRPr lang="ru-RU" sz="4100" b="1" dirty="0"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3"/>
          <p:cNvSpPr>
            <a:spLocks noChangeArrowheads="1"/>
          </p:cNvSpPr>
          <p:nvPr/>
        </p:nvSpPr>
        <p:spPr bwMode="auto">
          <a:xfrm>
            <a:off x="0" y="-36514"/>
            <a:ext cx="91440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</a:rPr>
              <a:t>Что может объединять эти страны</a:t>
            </a:r>
            <a:r>
              <a:rPr lang="ru-RU" sz="3200" b="1" dirty="0" smtClean="0">
                <a:latin typeface="Times New Roman" pitchFamily="18" charset="0"/>
              </a:rPr>
              <a:t>?</a:t>
            </a:r>
          </a:p>
          <a:p>
            <a:pPr algn="ctr"/>
            <a:r>
              <a:rPr lang="ru-RU" sz="3200" b="1" dirty="0" smtClean="0"/>
              <a:t>Прочитайте  о КУЛЬТУРЕ </a:t>
            </a:r>
            <a:r>
              <a:rPr lang="ru-RU" sz="3200" b="1" dirty="0"/>
              <a:t>ЯПОНИИ </a:t>
            </a:r>
            <a:r>
              <a:rPr lang="ru-RU" sz="3200" b="1" dirty="0" smtClean="0"/>
              <a:t> стр. 262</a:t>
            </a:r>
            <a:endParaRPr lang="ru-RU" sz="3200" dirty="0"/>
          </a:p>
        </p:txBody>
      </p:sp>
      <p:pic>
        <p:nvPicPr>
          <p:cNvPr id="13315" name="Picture 4" descr="Картинки по запросу ЯПОНСКИЙ ТЕАТР СРЕДНЕВЕКОВАЯ МИНИАТЮ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068960"/>
            <a:ext cx="5004048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2" descr="http://www.rarebook-spb.ru/upload/medialibrary/cf2/cf2a88e79049201809360ba0ba97ca4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16832"/>
            <a:ext cx="457200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ти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692697"/>
            <a:ext cx="2915816" cy="255454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</a:rPr>
              <a:t>Что может объединять эти страны?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7" name="AutoShape 13"/>
          <p:cNvSpPr>
            <a:spLocks noChangeArrowheads="1"/>
          </p:cNvSpPr>
          <p:nvPr/>
        </p:nvSpPr>
        <p:spPr bwMode="auto">
          <a:xfrm>
            <a:off x="467544" y="0"/>
            <a:ext cx="7747794" cy="692696"/>
          </a:xfrm>
          <a:prstGeom prst="horizontalScroll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kern="0" dirty="0" smtClean="0">
                <a:solidFill>
                  <a:srgbClr val="800000"/>
                </a:solidFill>
                <a:latin typeface="+mj-lt"/>
              </a:rPr>
              <a:t>Проблемный вопрос?</a:t>
            </a:r>
            <a:endParaRPr lang="ru-RU" sz="4000" b="1" kern="0" dirty="0">
              <a:solidFill>
                <a:srgbClr val="800000"/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420872" y="5786454"/>
            <a:ext cx="72008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 smtClean="0"/>
              <a:t>Феаген</a:t>
            </a:r>
            <a:endParaRPr lang="ru-RU" sz="2400" b="1" dirty="0"/>
          </a:p>
        </p:txBody>
      </p:sp>
      <p:pic>
        <p:nvPicPr>
          <p:cNvPr id="11" name="Picture 2" descr="Дискобо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104456" y="1556792"/>
            <a:ext cx="3059832" cy="4968552"/>
          </a:xfrm>
          <a:prstGeom prst="rect">
            <a:avLst/>
          </a:prstGeom>
          <a:noFill/>
          <a:ln w="57150" cmpd="thickThin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9" name="Picture 8" descr="http://www.omg-mozg.ru/image/velikie/budd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68960"/>
            <a:ext cx="2915816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131840" y="692696"/>
            <a:ext cx="6012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3" name="Picture 2" descr="http://go3.imgsmail.ru/imgpreview?key=5d38811b187be988&amp;mb=imgdb_preview_117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3645024"/>
            <a:ext cx="3672408" cy="321297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4" name="Picture 6" descr="http://go3.imgsmail.ru/imgpreview?key=5cf3f73afd520f79&amp;mb=imgdb_preview_12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2708920"/>
            <a:ext cx="2267744" cy="414908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ти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3"/>
          <p:cNvSpPr>
            <a:spLocks noChangeArrowheads="1"/>
          </p:cNvSpPr>
          <p:nvPr/>
        </p:nvSpPr>
        <p:spPr bwMode="auto">
          <a:xfrm>
            <a:off x="899592" y="0"/>
            <a:ext cx="7947670" cy="620688"/>
          </a:xfrm>
          <a:prstGeom prst="horizontalScroll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kern="0" dirty="0" smtClean="0">
                <a:solidFill>
                  <a:schemeClr val="tx1"/>
                </a:solidFill>
                <a:latin typeface="+mj-lt"/>
              </a:rPr>
              <a:t>Взаимопроверка</a:t>
            </a:r>
            <a:endParaRPr lang="ru-RU" sz="4000" b="1" kern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0" y="764704"/>
            <a:ext cx="9144000" cy="87408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dirty="0" smtClean="0"/>
              <a:t>A1. – РОМАНСКИЙ</a:t>
            </a:r>
          </a:p>
          <a:p>
            <a:r>
              <a:rPr lang="ru-RU" sz="3600" b="1" dirty="0" smtClean="0"/>
              <a:t>A2. – 1</a:t>
            </a:r>
          </a:p>
          <a:p>
            <a:r>
              <a:rPr lang="ru-RU" sz="3600" b="1" dirty="0" smtClean="0"/>
              <a:t>A3. – 4</a:t>
            </a:r>
          </a:p>
          <a:p>
            <a:r>
              <a:rPr lang="ru-RU" sz="3600" b="1" dirty="0" smtClean="0"/>
              <a:t>A4. – 1</a:t>
            </a:r>
          </a:p>
          <a:p>
            <a:r>
              <a:rPr lang="ru-RU" sz="3600" b="1" dirty="0" smtClean="0"/>
              <a:t>A5. – 2</a:t>
            </a:r>
          </a:p>
          <a:p>
            <a:r>
              <a:rPr lang="ru-RU" sz="3600" b="1" dirty="0" smtClean="0"/>
              <a:t>A6. – 1</a:t>
            </a:r>
          </a:p>
          <a:p>
            <a:r>
              <a:rPr lang="ru-RU" sz="3600" b="1" dirty="0" smtClean="0"/>
              <a:t>А7. -  2</a:t>
            </a:r>
          </a:p>
          <a:p>
            <a:r>
              <a:rPr lang="ru-RU" sz="2600" b="1" dirty="0" smtClean="0"/>
              <a:t>Критерии оценивания:</a:t>
            </a:r>
          </a:p>
          <a:p>
            <a:r>
              <a:rPr lang="ru-RU" sz="4200" b="1" dirty="0" smtClean="0"/>
              <a:t>7 - 6 </a:t>
            </a:r>
            <a:r>
              <a:rPr lang="ru-RU" sz="3600" b="1" dirty="0" smtClean="0"/>
              <a:t>правильных ответов  – </a:t>
            </a:r>
            <a:r>
              <a:rPr lang="ru-RU" sz="3600" b="1" dirty="0" smtClean="0">
                <a:solidFill>
                  <a:srgbClr val="FF0000"/>
                </a:solidFill>
              </a:rPr>
              <a:t>оценка 5</a:t>
            </a:r>
          </a:p>
          <a:p>
            <a:r>
              <a:rPr lang="ru-RU" sz="4000" b="1" dirty="0" smtClean="0"/>
              <a:t>5 - 4 </a:t>
            </a:r>
            <a:r>
              <a:rPr lang="ru-RU" sz="3600" b="1" dirty="0" smtClean="0"/>
              <a:t>правильных ответа –  </a:t>
            </a:r>
            <a:r>
              <a:rPr lang="ru-RU" sz="3600" b="1" dirty="0" smtClean="0">
                <a:solidFill>
                  <a:srgbClr val="FF0000"/>
                </a:solidFill>
              </a:rPr>
              <a:t>оценка 4</a:t>
            </a:r>
          </a:p>
          <a:p>
            <a:r>
              <a:rPr lang="ru-RU" sz="4000" b="1" dirty="0" smtClean="0"/>
              <a:t>  3</a:t>
            </a:r>
            <a:r>
              <a:rPr lang="ru-RU" sz="3600" b="1" dirty="0" smtClean="0"/>
              <a:t>     правильных ответа –   </a:t>
            </a:r>
            <a:r>
              <a:rPr lang="ru-RU" sz="3600" b="1" dirty="0" smtClean="0">
                <a:solidFill>
                  <a:srgbClr val="FF0000"/>
                </a:solidFill>
              </a:rPr>
              <a:t>оценка 3</a:t>
            </a:r>
          </a:p>
          <a:p>
            <a:r>
              <a:rPr lang="ru-RU" sz="4000" b="1" dirty="0" smtClean="0"/>
              <a:t>2-0</a:t>
            </a:r>
            <a:r>
              <a:rPr lang="ru-RU" sz="3600" b="1" dirty="0" smtClean="0"/>
              <a:t>   правильных ответов –  </a:t>
            </a:r>
            <a:r>
              <a:rPr lang="ru-RU" sz="3600" b="1" dirty="0" smtClean="0">
                <a:solidFill>
                  <a:srgbClr val="FF0000"/>
                </a:solidFill>
              </a:rPr>
              <a:t>оценка 2</a:t>
            </a:r>
          </a:p>
          <a:p>
            <a:endParaRPr lang="ru-RU" sz="3600" dirty="0" smtClean="0">
              <a:solidFill>
                <a:srgbClr val="FF0000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ти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692697"/>
            <a:ext cx="2915816" cy="255454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</a:rPr>
              <a:t>Что может объединять эти страны?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7" name="AutoShape 13"/>
          <p:cNvSpPr>
            <a:spLocks noChangeArrowheads="1"/>
          </p:cNvSpPr>
          <p:nvPr/>
        </p:nvSpPr>
        <p:spPr bwMode="auto">
          <a:xfrm>
            <a:off x="467544" y="0"/>
            <a:ext cx="7747794" cy="692696"/>
          </a:xfrm>
          <a:prstGeom prst="horizontalScroll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kern="0" dirty="0" smtClean="0">
                <a:solidFill>
                  <a:srgbClr val="800000"/>
                </a:solidFill>
                <a:latin typeface="+mj-lt"/>
              </a:rPr>
              <a:t>Проблемный вопрос?</a:t>
            </a:r>
            <a:endParaRPr lang="ru-RU" sz="4000" b="1" kern="0" dirty="0">
              <a:solidFill>
                <a:srgbClr val="800000"/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420872" y="5786454"/>
            <a:ext cx="72008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 smtClean="0"/>
              <a:t>Феаген</a:t>
            </a:r>
            <a:endParaRPr lang="ru-RU" sz="2400" b="1" dirty="0"/>
          </a:p>
        </p:txBody>
      </p:sp>
      <p:pic>
        <p:nvPicPr>
          <p:cNvPr id="11" name="Picture 2" descr="Дискобо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104456" y="1556792"/>
            <a:ext cx="3059832" cy="4968552"/>
          </a:xfrm>
          <a:prstGeom prst="rect">
            <a:avLst/>
          </a:prstGeom>
          <a:noFill/>
          <a:ln w="57150" cmpd="thickThin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9" name="Picture 8" descr="http://www.omg-mozg.ru/image/velikie/budd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68960"/>
            <a:ext cx="2915816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131840" y="692696"/>
            <a:ext cx="601216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Aharoni" pitchFamily="2" charset="-79"/>
              </a:rPr>
              <a:t>СХОЖАЯ КУЛЬТУРА; ЕДИНАЯ РЕЛИГИЯ; ЯПОНСКОЕ ПИСЬМО, ОСНОВАННОЕ НА КИТАЙСКОЙ ПИСЬМЕННОСТИ; СХОЖАЯ АРХИТЕКТУРА; ТЕМА ПРИРОДЫ В ПРОИЗВЕДЕНИЯХ ИСКУССТВА.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унок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612560" cy="6864333"/>
          </a:xfrm>
        </p:spPr>
      </p:pic>
      <p:sp>
        <p:nvSpPr>
          <p:cNvPr id="7" name="Прямоугольник 6"/>
          <p:cNvSpPr/>
          <p:nvPr/>
        </p:nvSpPr>
        <p:spPr>
          <a:xfrm>
            <a:off x="395536" y="764704"/>
            <a:ext cx="631844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Я узнал...</a:t>
            </a:r>
          </a:p>
          <a:p>
            <a:r>
              <a:rPr lang="ru-RU" sz="4400" b="1" dirty="0" smtClean="0"/>
              <a:t>Я научился...</a:t>
            </a:r>
          </a:p>
          <a:p>
            <a:r>
              <a:rPr lang="ru-RU" sz="4400" b="1" dirty="0" smtClean="0"/>
              <a:t>Я понял, что могу...</a:t>
            </a:r>
          </a:p>
          <a:p>
            <a:r>
              <a:rPr lang="ru-RU" sz="4400" b="1" dirty="0" smtClean="0"/>
              <a:t>Мне понравилось...</a:t>
            </a:r>
          </a:p>
          <a:p>
            <a:r>
              <a:rPr lang="ru-RU" sz="4400" b="1" dirty="0" smtClean="0"/>
              <a:t>Для меня стало новым...</a:t>
            </a:r>
          </a:p>
          <a:p>
            <a:r>
              <a:rPr lang="ru-RU" sz="4400" b="1" dirty="0" smtClean="0"/>
              <a:t>Меня удивило...</a:t>
            </a:r>
          </a:p>
          <a:p>
            <a:r>
              <a:rPr lang="ru-RU" sz="4400" b="1" dirty="0" smtClean="0"/>
              <a:t>У меня получилось...</a:t>
            </a:r>
          </a:p>
          <a:p>
            <a:r>
              <a:rPr lang="ru-RU" sz="4400" b="1" dirty="0" smtClean="0"/>
              <a:t>Я приобрёл...</a:t>
            </a:r>
          </a:p>
          <a:p>
            <a:r>
              <a:rPr lang="ru-RU" sz="4400" b="1" dirty="0" smtClean="0"/>
              <a:t>Мне захотелось...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35696" y="0"/>
            <a:ext cx="5293513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РЕФЛЕКСИЯ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866330"/>
          </a:xfrm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4000" dirty="0" smtClean="0">
                <a:solidFill>
                  <a:srgbClr val="C00000"/>
                </a:solidFill>
              </a:rPr>
              <a:t>Итог урока: что Вы узнали на уроке?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3200" b="1" dirty="0" smtClean="0"/>
              <a:t>МНОГО ОБЩЕГО В АЗИАТСКИХ СТРАНАХ, НО ПРИ ЭТОМ ОНИ ОСТАЮТСЯ САМОБЫТНЫМИ. САМАЯ ЯРКАЯ СТРАНА С БОЛЬШИМИ НАУЧНЫМИ И КУЛЬТУРНЫМИ ДОСТИЖЕНИЯМИ – ЭТО КИТАЙ. </a:t>
            </a:r>
            <a:br>
              <a:rPr lang="ru-RU" sz="3200" b="1" dirty="0" smtClean="0"/>
            </a:br>
            <a:r>
              <a:rPr lang="ru-RU" sz="3200" b="1" dirty="0" smtClean="0"/>
              <a:t>ЯПОНИЯ ИСПЫТАЛА БОЛЬШОЕ ВЛИЯНИЕ КИТАЯ НА КУЛЬТУРУ И ХОЗЯЙСТВО.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>
            <a:off x="9684568" y="4725144"/>
            <a:ext cx="1152128" cy="21328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http://www.rarebook-spb.ru/upload/medialibrary/cf2/cf2a88e79049201809360ba0ba97ca4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61048"/>
            <a:ext cx="4572000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900igr.net/datai/geografija/Izobretenija-Kitaja/0017-028-Porokh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861048"/>
            <a:ext cx="5148064" cy="2996952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ти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28660" y="0"/>
            <a:ext cx="9858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86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52536" y="476672"/>
            <a:ext cx="9649072" cy="50405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3600" b="1" dirty="0" smtClean="0"/>
              <a:t>1) </a:t>
            </a:r>
            <a:r>
              <a:rPr lang="en-US" sz="3600" dirty="0" smtClean="0">
                <a:cs typeface="Tahoma" pitchFamily="34" charset="0"/>
              </a:rPr>
              <a:t>§</a:t>
            </a:r>
            <a:r>
              <a:rPr lang="ru-RU" sz="3600" b="1" dirty="0" smtClean="0"/>
              <a:t>31; термины</a:t>
            </a:r>
          </a:p>
          <a:p>
            <a:pPr>
              <a:buNone/>
            </a:pPr>
            <a:r>
              <a:rPr lang="ru-RU" sz="3600" b="1" dirty="0" smtClean="0"/>
              <a:t> 2) Задание 6.</a:t>
            </a:r>
          </a:p>
          <a:p>
            <a:pPr>
              <a:buNone/>
            </a:pPr>
            <a:r>
              <a:rPr lang="ru-RU" sz="3600" b="1" dirty="0" smtClean="0"/>
              <a:t>Желающие получить дополнительную оценку:</a:t>
            </a:r>
          </a:p>
          <a:p>
            <a:pPr marL="742950" indent="-742950">
              <a:buAutoNum type="arabicParenR"/>
            </a:pPr>
            <a:r>
              <a:rPr lang="ru-RU" sz="3600" b="1" dirty="0" smtClean="0"/>
              <a:t>творческое задание 5.</a:t>
            </a:r>
          </a:p>
          <a:p>
            <a:pPr marL="742950" indent="-742950">
              <a:buNone/>
            </a:pPr>
            <a:r>
              <a:rPr lang="ru-RU" sz="3600" b="1" smtClean="0"/>
              <a:t>ТЕТРАДИ- сдать</a:t>
            </a:r>
            <a:endParaRPr lang="ru-RU" sz="3600" b="1" dirty="0" smtClean="0"/>
          </a:p>
        </p:txBody>
      </p:sp>
      <p:pic>
        <p:nvPicPr>
          <p:cNvPr id="6" name="Рисунок 5" descr="sport27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86115" y="4725144"/>
            <a:ext cx="2238043" cy="2132856"/>
          </a:xfrm>
          <a:prstGeom prst="rect">
            <a:avLst/>
          </a:prstGeom>
        </p:spPr>
      </p:pic>
      <p:pic>
        <p:nvPicPr>
          <p:cNvPr id="7" name="Picture 4" descr="http://go2.imgsmail.ru/imgpreview?key=1c1d16fc4408adb5&amp;mb=imgdb_preview_149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3717032"/>
            <a:ext cx="3514712" cy="3140968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3789040"/>
            <a:ext cx="3113785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0" descr="Похожее изображени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888" y="3717032"/>
            <a:ext cx="3527672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"/>
            <a:ext cx="5508104" cy="465313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3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Вспомните термины, с какими государствами они связаны:</a:t>
            </a:r>
          </a:p>
          <a:p>
            <a:pPr marL="0" lvl="0" indent="0">
              <a:buNone/>
            </a:pPr>
            <a:r>
              <a:rPr lang="ru-RU" sz="3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Янцзы, </a:t>
            </a:r>
            <a:r>
              <a:rPr lang="ru-RU" sz="3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Хуанхе</a:t>
            </a: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Конфуций, </a:t>
            </a:r>
            <a:r>
              <a:rPr lang="ru-RU" sz="3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Цинь</a:t>
            </a: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Шихуан</a:t>
            </a: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поднебесная империя???</a:t>
            </a:r>
          </a:p>
          <a:p>
            <a:pPr marL="0" lvl="0" indent="0">
              <a:buNone/>
            </a:pPr>
            <a:endParaRPr lang="ru-RU" sz="3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>
              <a:buNone/>
            </a:pP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Самурай, </a:t>
            </a:r>
            <a:r>
              <a:rPr lang="ru-RU" sz="3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Бусидо</a:t>
            </a: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островное государство???</a:t>
            </a:r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>
              <a:buNone/>
            </a:pPr>
            <a:r>
              <a:rPr lang="ru-RU" sz="3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Сформулируйте тему  и цель урока </a:t>
            </a:r>
            <a:r>
              <a:rPr lang="ru-RU" sz="3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урока</a:t>
            </a:r>
            <a:r>
              <a:rPr lang="ru-RU" sz="3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 запишите ее в тетрадь</a:t>
            </a:r>
          </a:p>
          <a:p>
            <a:pPr marL="0" indent="0">
              <a:buNone/>
            </a:pPr>
            <a:endParaRPr lang="ru-RU" sz="3600" b="1" dirty="0"/>
          </a:p>
        </p:txBody>
      </p:sp>
      <p:sp>
        <p:nvSpPr>
          <p:cNvPr id="20482" name="AutoShape 2" descr="Конфуций - биография, философия,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konfuczi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0"/>
            <a:ext cx="3888432" cy="39330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4291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5301208"/>
            <a:ext cx="5364088" cy="1556792"/>
          </a:xfrm>
        </p:spPr>
        <p:txBody>
          <a:bodyPr>
            <a:normAutofit fontScale="62500" lnSpcReduction="20000"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Цель  урока: познакомиться с историей, особенностями развития и достижениями стран Китая  и Японии в Средние века.        </a:t>
            </a:r>
            <a:endParaRPr lang="ru-RU" sz="40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79912" y="3068960"/>
            <a:ext cx="536408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Китай. </a:t>
            </a:r>
          </a:p>
          <a:p>
            <a:pPr algn="ctr"/>
            <a:r>
              <a:rPr lang="ru-RU" sz="66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Япония.</a:t>
            </a:r>
            <a:endParaRPr lang="ru-RU" sz="66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8436" name="Picture 4" descr="http://dick-k.narod.ru/Historical_Arts/Medieval_China/Medieval_China_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285728"/>
            <a:ext cx="2234061" cy="3071834"/>
          </a:xfrm>
          <a:prstGeom prst="rect">
            <a:avLst/>
          </a:prstGeom>
          <a:noFill/>
        </p:spPr>
      </p:pic>
      <p:pic>
        <p:nvPicPr>
          <p:cNvPr id="18438" name="Picture 6" descr="http://www.mystic-chel.ru/netcat_files/410/583/h_6b827fb40f51c6d390d92428131a05e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285728"/>
            <a:ext cx="2365879" cy="2928958"/>
          </a:xfrm>
          <a:prstGeom prst="rect">
            <a:avLst/>
          </a:prstGeom>
          <a:noFill/>
        </p:spPr>
      </p:pic>
      <p:pic>
        <p:nvPicPr>
          <p:cNvPr id="18442" name="Picture 10" descr="http://ukrmap.su/program2009/wh7/28/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66292"/>
            <a:ext cx="3714744" cy="1791708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8444" name="Picture 12" descr="http://i080.radikal.ru/1007/a1/ae2d078ba3a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928934"/>
            <a:ext cx="3714776" cy="204777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8446" name="Picture 14" descr="http://www.vokrugsveta.ru/img/cmn/2007/02/15/0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0"/>
            <a:ext cx="3714745" cy="285749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3347172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-171400"/>
            <a:ext cx="2962672" cy="100811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ПЛАН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0"/>
            <a:ext cx="504056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1. Правление династий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Тан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и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Сун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2. Китай под властью монголов.</a:t>
            </a:r>
          </a:p>
          <a:p>
            <a:pPr marL="0" indent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3. Великие изобретения средневекового Китая.</a:t>
            </a:r>
          </a:p>
          <a:p>
            <a:pPr marL="0" indent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4.Литература и искусство.</a:t>
            </a:r>
          </a:p>
          <a:p>
            <a:pPr marL="0" indent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5. Развитие Японии в Средние века.</a:t>
            </a:r>
          </a:p>
          <a:p>
            <a:pPr marL="0" indent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6. Культура Японии.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4" name="Picture 2" descr="http://www.lingua-travel.ru/States/China/chi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577850"/>
            <a:ext cx="3707904" cy="6271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8025989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ти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572000" y="1988840"/>
            <a:ext cx="4320480" cy="221599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4600" b="1" dirty="0" smtClean="0">
                <a:solidFill>
                  <a:schemeClr val="tx1"/>
                </a:solidFill>
                <a:latin typeface="Times New Roman" pitchFamily="18" charset="0"/>
              </a:rPr>
              <a:t>Что может объединять эти страны?</a:t>
            </a:r>
            <a:endParaRPr lang="ru-RU" sz="46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7" name="AutoShape 13"/>
          <p:cNvSpPr>
            <a:spLocks noChangeArrowheads="1"/>
          </p:cNvSpPr>
          <p:nvPr/>
        </p:nvSpPr>
        <p:spPr bwMode="auto">
          <a:xfrm>
            <a:off x="1000100" y="285728"/>
            <a:ext cx="7215238" cy="1142984"/>
          </a:xfrm>
          <a:prstGeom prst="horizontalScroll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kern="0" dirty="0" smtClean="0">
                <a:solidFill>
                  <a:srgbClr val="800000"/>
                </a:solidFill>
                <a:latin typeface="+mj-lt"/>
              </a:rPr>
              <a:t>Проблемный вопрос?</a:t>
            </a:r>
            <a:endParaRPr lang="ru-RU" sz="4000" b="1" kern="0" dirty="0">
              <a:solidFill>
                <a:srgbClr val="800000"/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420872" y="5786454"/>
            <a:ext cx="72008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 smtClean="0"/>
              <a:t>Феаген</a:t>
            </a:r>
            <a:endParaRPr lang="ru-RU" sz="2400" b="1" dirty="0"/>
          </a:p>
        </p:txBody>
      </p:sp>
      <p:pic>
        <p:nvPicPr>
          <p:cNvPr id="11" name="Picture 2" descr="Дискобо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104456" y="1556792"/>
            <a:ext cx="3059832" cy="4968552"/>
          </a:xfrm>
          <a:prstGeom prst="rect">
            <a:avLst/>
          </a:prstGeom>
          <a:noFill/>
          <a:ln w="57150" cmpd="thickThin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9" name="Picture 8" descr="http://www.omg-mozg.ru/image/velikie/budd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54162"/>
            <a:ext cx="4644008" cy="530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gumilevica.kulichki.net/maps/he20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516216" cy="685800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6516216" y="476673"/>
            <a:ext cx="26277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Задание: Работаем с картой учебника:</a:t>
            </a:r>
          </a:p>
          <a:p>
            <a:endParaRPr lang="ru-RU" sz="4000" dirty="0" smtClean="0"/>
          </a:p>
          <a:p>
            <a:endParaRPr lang="ru-RU" sz="4000" dirty="0" smtClean="0"/>
          </a:p>
          <a:p>
            <a:r>
              <a:rPr lang="ru-RU" sz="4000" dirty="0" smtClean="0"/>
              <a:t>КИТАЙ -</a:t>
            </a:r>
            <a:endParaRPr lang="ru-RU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1"/>
            <a:ext cx="3851920" cy="692696"/>
          </a:xfrm>
          <a:ln w="28575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Империя </a:t>
            </a:r>
            <a:r>
              <a:rPr lang="ru-RU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Тан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.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5364088" cy="6858000"/>
          </a:xfrm>
          <a:ln w="28575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Император -  «Сын Неба».</a:t>
            </a:r>
          </a:p>
          <a:p>
            <a:pPr marL="0" indent="0">
              <a:buNone/>
            </a:pPr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Страна – «Поднебесная».  Построен Великий канал (1700 км). Соединял реки Янцзы и Хуанхэ. Строилась Великая Китайская стена. Китай захватил Корею, Вьетнам, земли на Западе и овладел Великим шёлковым путем, но в 751 году Китай уступил западные земли арабам. </a:t>
            </a:r>
          </a:p>
          <a:p>
            <a:endParaRPr lang="ru-RU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6381328"/>
            <a:ext cx="5364088" cy="476672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ookman Old Style" panose="02050604050505020204" pitchFamily="18" charset="0"/>
              </a:rPr>
              <a:t>ВСПОМНИМ:</a:t>
            </a:r>
            <a:endParaRPr lang="ru-RU" sz="2800" dirty="0">
              <a:latin typeface="Bookman Old Style" panose="0205060405050502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620672" y="3357562"/>
            <a:ext cx="216024" cy="338380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Однако китайские купцы </a:t>
            </a:r>
            <a:r>
              <a:rPr lang="ru-RU" sz="2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продолжа-ли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торговать с Византией и Средней Азией. Вели торговлю китайцы и по Индийскому океану. Соединив </a:t>
            </a:r>
            <a:r>
              <a:rPr lang="ru-RU" sz="2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Хуан-хе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и Янцзы китайцы оросили огромные территории. Земля </a:t>
            </a:r>
            <a:r>
              <a:rPr lang="ru-RU" sz="2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принад-лежала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императору, а крестьяне получив надел, платили налоги и </a:t>
            </a:r>
            <a:r>
              <a:rPr lang="ru-RU" sz="2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нес-ли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повинности - участвовали в государственных работах.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92696"/>
            <a:ext cx="3851920" cy="338437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788024" y="2737226"/>
            <a:ext cx="4104455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64088" y="4149081"/>
            <a:ext cx="377991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</a:rPr>
              <a:t>Китай-государство в Восточной Азии, расположенное на Великой Китайской равнине, между реками Янцзы и </a:t>
            </a:r>
            <a:r>
              <a:rPr lang="ru-RU" sz="2600" b="1" dirty="0" err="1" smtClean="0">
                <a:solidFill>
                  <a:srgbClr val="C00000"/>
                </a:solidFill>
              </a:rPr>
              <a:t>Хуанхе</a:t>
            </a:r>
            <a:r>
              <a:rPr lang="ru-RU" sz="2600" b="1" dirty="0" smtClean="0">
                <a:solidFill>
                  <a:srgbClr val="C00000"/>
                </a:solidFill>
              </a:rPr>
              <a:t>.    </a:t>
            </a:r>
            <a:r>
              <a:rPr lang="ru-RU" sz="2600" dirty="0" smtClean="0"/>
              <a:t>   </a:t>
            </a:r>
            <a:endParaRPr lang="ru-RU" sz="2600" dirty="0"/>
          </a:p>
        </p:txBody>
      </p:sp>
    </p:spTree>
    <p:extLst>
      <p:ext uri="{BB962C8B-B14F-4D97-AF65-F5344CB8AC3E}">
        <p14:creationId xmlns="" xmlns:p14="http://schemas.microsoft.com/office/powerpoint/2010/main" val="4856730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2516" y="1844824"/>
            <a:ext cx="5261484" cy="48245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Ослабленная  восстаниями и войнами династия Тан была свергнута. В 960 году утвердилась династия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Сун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19" y="116631"/>
            <a:ext cx="3151187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2612"/>
            <a:ext cx="1347787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9003"/>
            <a:ext cx="3157537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036535"/>
            <a:ext cx="1530350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98437"/>
            <a:ext cx="175475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4283968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" y="5661247"/>
            <a:ext cx="3707904" cy="1008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Во дворце знатного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вельможи эпохи </a:t>
            </a:r>
            <a:r>
              <a:rPr lang="ru-RU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Цзинь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.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Миниатюра 14 в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.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06547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1060</TotalTime>
  <Words>1085</Words>
  <Application>Microsoft Office PowerPoint</Application>
  <PresentationFormat>Экран (4:3)</PresentationFormat>
  <Paragraphs>766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ПЛАН</vt:lpstr>
      <vt:lpstr>Слайд 6</vt:lpstr>
      <vt:lpstr>Слайд 7</vt:lpstr>
      <vt:lpstr>Империя Тан.</vt:lpstr>
      <vt:lpstr>Слайд 9</vt:lpstr>
      <vt:lpstr>Задание: работаем с учебником.  Китай под властью монголов. Вам необходимо исправить ошибки.</vt:lpstr>
      <vt:lpstr>Задание: работаем с учебником.  Китай под властью монголов. Вам необходимо исправить ошибки.</vt:lpstr>
      <vt:lpstr>Слайд 12</vt:lpstr>
      <vt:lpstr>КАРТА СРЕДНЕВЕКОВОЙ ЯПОНИИ </vt:lpstr>
      <vt:lpstr>Работа в тетрадях:  ЯПОНИЯ- это островное государство в Восточной Азии. Находится в Тихом океане к востоку от Японского моря, Китая.</vt:lpstr>
      <vt:lpstr>Слайд 15</vt:lpstr>
      <vt:lpstr>Слайд 16</vt:lpstr>
      <vt:lpstr>Открываем новые знания</vt:lpstr>
      <vt:lpstr>Слайд 18</vt:lpstr>
      <vt:lpstr>Слайд 19</vt:lpstr>
      <vt:lpstr>Слайд 20</vt:lpstr>
      <vt:lpstr>Слайд 21</vt:lpstr>
      <vt:lpstr>  Итог урока: что Вы узнали на уроке? МНОГО ОБЩЕГО В АЗИАТСКИХ СТРАНАХ, НО ПРИ ЭТОМ ОНИ ОСТАЮТСЯ САМОБЫТНЫМИ. САМАЯ ЯРКАЯ СТРАНА С БОЛЬШИМИ НАУЧНЫМИ И КУЛЬТУРНЫМИ ДОСТИЖЕНИЯМИ – ЭТО КИТАЙ.  ЯПОНИЯ ИСПЫТАЛА БОЛЬШОЕ ВЛИЯНИЕ КИТАЯ НА КУЛЬТУРУ И ХОЗЯЙСТВО. </vt:lpstr>
      <vt:lpstr>Домашнее задание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work</cp:lastModifiedBy>
  <cp:revision>111</cp:revision>
  <dcterms:created xsi:type="dcterms:W3CDTF">2014-04-09T17:38:22Z</dcterms:created>
  <dcterms:modified xsi:type="dcterms:W3CDTF">2022-11-13T07:26:16Z</dcterms:modified>
</cp:coreProperties>
</file>