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7" r:id="rId13"/>
    <p:sldId id="286" r:id="rId14"/>
    <p:sldId id="267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32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3BCCF5-60E8-44AD-A537-4FF817131B9A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63CE65-62DC-485E-8018-A4740F270A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videos/search?q=%d0%bd%d0%b5%d0%b8%d0%b7%d0%b2%d0%b5%d1%81%d1%82%d0%bd%d1%8b%d0%b9+%d1%81%d0%be%d0%bb%d0%b4%d0%b0%d1%82&amp;ru=/videos/search?q=%d0%bd%d0%b5%d0%b8%d0%b7%d0%b2%d0%b5%d1%81%d1%82%d0%bd%d1%8b%d0%b9+%d1%81%d0%be%d0%bb%d0%b4%d0%b0%d1%82&amp;FORM=HDRSC3&amp;view=detail&amp;mid=2C282C1D7F88296C37582C282C1D7F88296C3758&amp;&amp;FORM=VDRVSR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3 </a:t>
            </a:r>
            <a:r>
              <a:rPr lang="ru-RU" sz="5400" dirty="0" err="1" smtClean="0"/>
              <a:t>декабря-День</a:t>
            </a:r>
            <a:r>
              <a:rPr lang="ru-RU" sz="5400" dirty="0" smtClean="0"/>
              <a:t> </a:t>
            </a:r>
            <a:r>
              <a:rPr lang="ru-RU" sz="5400" dirty="0" smtClean="0"/>
              <a:t>неизвестного солдата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748883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7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Вы знаете, что значит «неизвестный солдат»?</a:t>
            </a:r>
            <a:endParaRPr lang="ru-RU" sz="4000" b="1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881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Неизвестный солдат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 – символ всех воинов, погибших на фронте. В память о них горит Вечный огонь – знак нашей скорби и благодарной памяти.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effectLst/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03375" y="1452562"/>
            <a:ext cx="7162800" cy="479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47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</a:pPr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 почему многие солдаты войны 1941 – 1945 годов до сих пор остаются неизвестными?</a:t>
            </a:r>
            <a:endParaRPr lang="ru-RU" sz="40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22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Погибло в годы войны</a:t>
            </a:r>
          </a:p>
          <a:p>
            <a:pPr marL="82296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26.млн.людей</a:t>
            </a:r>
          </a:p>
          <a:p>
            <a:pPr>
              <a:buFontTx/>
              <a:buChar char="-"/>
            </a:pPr>
            <a:r>
              <a:rPr lang="ru-RU" dirty="0" smtClean="0"/>
              <a:t>Из них военнослужащие</a:t>
            </a:r>
          </a:p>
          <a:p>
            <a:pPr marL="82296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млн.668 тыс. 400 </a:t>
            </a:r>
          </a:p>
          <a:p>
            <a:pPr>
              <a:buFontTx/>
              <a:buChar char="-"/>
            </a:pPr>
            <a:r>
              <a:rPr lang="ru-RU" dirty="0" smtClean="0"/>
              <a:t>Неизвестными остаются </a:t>
            </a:r>
          </a:p>
          <a:p>
            <a:pPr marL="82296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млн. воинов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dirty="0" smtClean="0"/>
              <a:t> находящихся в братских могилах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81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100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3100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100" b="1" dirty="0" smtClean="0">
                <a:effectLst/>
                <a:latin typeface="Times New Roman"/>
                <a:ea typeface="Calibri"/>
                <a:cs typeface="Times New Roman"/>
              </a:rPr>
              <a:t>Почему </a:t>
            </a:r>
            <a:r>
              <a:rPr lang="ru-RU" sz="3100" b="1" dirty="0">
                <a:effectLst/>
                <a:latin typeface="Times New Roman"/>
                <a:ea typeface="Calibri"/>
                <a:cs typeface="Times New Roman"/>
              </a:rPr>
              <a:t>памятный день Неизвестного солдата </a:t>
            </a:r>
            <a:r>
              <a:rPr lang="ru-RU" sz="3100" b="1" dirty="0" smtClean="0">
                <a:effectLst/>
                <a:latin typeface="Times New Roman"/>
                <a:ea typeface="Calibri"/>
                <a:cs typeface="Times New Roman"/>
              </a:rPr>
              <a:t>отмечают </a:t>
            </a:r>
            <a:r>
              <a:rPr lang="ru-RU" sz="3100" b="1" dirty="0">
                <a:effectLst/>
                <a:latin typeface="Times New Roman"/>
                <a:ea typeface="Calibri"/>
                <a:cs typeface="Times New Roman"/>
              </a:rPr>
              <a:t>именно 3 декабря?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latin typeface="Times New Roman"/>
                <a:ea typeface="Calibri"/>
                <a:cs typeface="Times New Roman"/>
              </a:rPr>
              <a:t>В 1966 году в СССР отмечали 25 лет с того дня, как под Москвой разгромили немецкие войска.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latin typeface="Times New Roman"/>
                <a:ea typeface="Calibri"/>
                <a:cs typeface="Times New Roman"/>
              </a:rPr>
              <a:t>3 декабря 1966 года совершили торжественный ритуал: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>
                <a:latin typeface="Times New Roman"/>
                <a:ea typeface="Calibri"/>
                <a:cs typeface="Times New Roman"/>
              </a:rPr>
              <a:t>было произведено захоронение праха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неизвестного солдата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.</a:t>
            </a:r>
            <a:endParaRPr lang="ru-RU" sz="2200" dirty="0">
              <a:latin typeface="Calibri"/>
              <a:ea typeface="Calibri"/>
              <a:cs typeface="Times New Roman"/>
            </a:endParaRPr>
          </a:p>
          <a:p>
            <a:endParaRPr lang="ru-RU" sz="22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99742" y="3573016"/>
            <a:ext cx="6984776" cy="307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51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65760" lvl="0" indent="-283464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Его привезли в столицу, </a:t>
            </a:r>
            <a:r>
              <a:rPr lang="ru-RU" sz="2200" dirty="0" err="1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г.Москву</a:t>
            </a:r>
            <a:r>
              <a:rPr lang="ru-RU" sz="2200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, из города Зеленограда, с 41-го километра Ленинградского шоссе.</a:t>
            </a:r>
            <a:r>
              <a:rPr lang="ru-RU" sz="22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После 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этого возле Кремлевской стены, в Александровском саду, создали мемориал «Могила Неизвестного солдата».</a:t>
            </a:r>
            <a:endParaRPr lang="ru-RU" sz="2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7344816" cy="444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820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effectLst/>
              </a:rPr>
              <a:t>М</a:t>
            </a:r>
            <a:r>
              <a:rPr lang="ru-RU" sz="4400" b="1" dirty="0" smtClean="0">
                <a:effectLst/>
                <a:latin typeface="Times New Roman"/>
                <a:ea typeface="Calibri"/>
              </a:rPr>
              <a:t>огила </a:t>
            </a:r>
            <a:r>
              <a:rPr lang="ru-RU" sz="4400" b="1" dirty="0">
                <a:effectLst/>
                <a:latin typeface="Times New Roman"/>
                <a:ea typeface="Calibri"/>
              </a:rPr>
              <a:t>Неизвестного солдата и Вечный огонь</a:t>
            </a:r>
            <a:endParaRPr lang="ru-RU" b="1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7344816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56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333333"/>
                </a:solidFill>
                <a:effectLst/>
                <a:latin typeface="georgia"/>
              </a:rPr>
              <a:t>Памятник в г. Ульяновске </a:t>
            </a:r>
            <a:r>
              <a:rPr lang="ru-RU" sz="2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Обелиск </a:t>
            </a:r>
            <a:r>
              <a:rPr lang="ru-RU" sz="27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Вечной Славы был </a:t>
            </a:r>
            <a:r>
              <a:rPr lang="ru-RU" sz="2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в память о воинах-</a:t>
            </a:r>
            <a:r>
              <a:rPr lang="ru-RU" sz="27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ульяновцах</a:t>
            </a:r>
            <a:r>
              <a:rPr lang="ru-RU" sz="2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погибших в годы Второй мировой войны.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7560839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749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из фильма </a:t>
            </a:r>
            <a:r>
              <a:rPr lang="ru-RU" dirty="0" err="1" smtClean="0"/>
              <a:t>Неизвестый</a:t>
            </a:r>
            <a:r>
              <a:rPr lang="ru-RU" dirty="0" smtClean="0"/>
              <a:t> солдат, 1984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Песни из фильма «Неизвестный солдат» (1984) - </a:t>
            </a:r>
            <a:r>
              <a:rPr lang="ru-RU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Bing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 </a:t>
            </a:r>
            <a:r>
              <a:rPr lang="ru-RU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video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320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Викторина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sz="4400" dirty="0" smtClean="0"/>
              <a:t>1.Где </a:t>
            </a:r>
            <a:r>
              <a:rPr lang="ru-RU" sz="4400" dirty="0"/>
              <a:t>находится Мемориал Могила Неизвестного солдата?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59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108498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И спали люди при открытых окнах</a:t>
            </a:r>
            <a:br>
              <a:rPr lang="ru-RU" sz="2000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Последние досматривая сны,</a:t>
            </a:r>
            <a:br>
              <a:rPr lang="ru-RU" sz="2000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Когда земля, от первых взрывов вздрогнув,</a:t>
            </a:r>
            <a:br>
              <a:rPr lang="ru-RU" sz="2000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Лишилась этой мирной тишины</a:t>
            </a:r>
            <a:r>
              <a:rPr lang="ru-RU" sz="2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Calibri"/>
                <a:cs typeface="Times New Roman"/>
              </a:rPr>
            </a:br>
            <a:endParaRPr lang="ru-RU" sz="20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608" y="1462087"/>
            <a:ext cx="7920879" cy="520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84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6000" i="1" dirty="0" smtClean="0"/>
              <a:t>Москва</a:t>
            </a:r>
            <a:r>
              <a:rPr lang="ru-RU" sz="6000" i="1" dirty="0"/>
              <a:t>, Александровский </a:t>
            </a:r>
            <a:r>
              <a:rPr lang="ru-RU" sz="6000" i="1" dirty="0" smtClean="0"/>
              <a:t>сад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81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6000" dirty="0" smtClean="0"/>
              <a:t>2.    Когда появился мемориал «Могила Неизвестного солдата»?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230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4400" i="1" dirty="0" smtClean="0"/>
              <a:t>3 декабря </a:t>
            </a:r>
            <a:r>
              <a:rPr lang="ru-RU" sz="4400" i="1" dirty="0"/>
              <a:t>1966 года, в ознаменование 25-й годовщины разгрома немецких войск под </a:t>
            </a:r>
            <a:r>
              <a:rPr lang="ru-RU" sz="4400" i="1" dirty="0" smtClean="0"/>
              <a:t>Москвой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26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4800" dirty="0"/>
              <a:t>3.     Имеет ли мемориал реальное захоронение? </a:t>
            </a:r>
            <a:r>
              <a:rPr lang="ru-RU" sz="4800" dirty="0" smtClean="0"/>
              <a:t>Похоронен </a:t>
            </a:r>
            <a:r>
              <a:rPr lang="ru-RU" sz="4800" dirty="0"/>
              <a:t>ли кто-либо в могиле?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533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4000" i="1" dirty="0" smtClean="0"/>
              <a:t>Останки</a:t>
            </a:r>
            <a:r>
              <a:rPr lang="ru-RU" sz="4000" i="1" dirty="0"/>
              <a:t> Неизвестного солдата, павшего в битве </a:t>
            </a:r>
            <a:r>
              <a:rPr lang="ru-RU" sz="4000" i="1" dirty="0" smtClean="0"/>
              <a:t>под Москвой</a:t>
            </a:r>
            <a:r>
              <a:rPr lang="ru-RU" sz="4000" i="1" dirty="0"/>
              <a:t> в 1941 и похороненного в братской могиле на 41м км Ленинградского </a:t>
            </a:r>
            <a:r>
              <a:rPr lang="ru-RU" sz="4000" i="1" dirty="0" smtClean="0"/>
              <a:t>шоссе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2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5400" dirty="0" smtClean="0"/>
              <a:t>4.Когда </a:t>
            </a:r>
            <a:r>
              <a:rPr lang="ru-RU" sz="5400" dirty="0"/>
              <a:t>отмечают день памяти Неизвестного солдата?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45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ru-RU" sz="6000" i="1" dirty="0" smtClean="0"/>
          </a:p>
          <a:p>
            <a:pPr marL="82296" indent="0">
              <a:buNone/>
            </a:pPr>
            <a:r>
              <a:rPr lang="ru-RU" sz="6000" i="1" dirty="0" smtClean="0"/>
              <a:t>Ежегодно </a:t>
            </a:r>
            <a:r>
              <a:rPr lang="ru-RU" sz="6000" i="1" dirty="0"/>
              <a:t>3 </a:t>
            </a:r>
            <a:r>
              <a:rPr lang="ru-RU" sz="6000" i="1" dirty="0" smtClean="0"/>
              <a:t>декабря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2031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ru-RU" sz="5400" dirty="0"/>
              <a:t>5.В каком году был впервые отмечен день памяти Неизвестного солдата?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004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6600" i="1" dirty="0"/>
              <a:t>В</a:t>
            </a:r>
            <a:r>
              <a:rPr lang="ru-RU" sz="6600" i="1" dirty="0" smtClean="0"/>
              <a:t> </a:t>
            </a:r>
            <a:r>
              <a:rPr lang="ru-RU" sz="6600" i="1" dirty="0"/>
              <a:t>2014 </a:t>
            </a:r>
            <a:r>
              <a:rPr lang="ru-RU" sz="6600" i="1" dirty="0" smtClean="0"/>
              <a:t>году</a:t>
            </a:r>
            <a:endParaRPr lang="ru-RU" sz="6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48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5400" dirty="0"/>
              <a:t>6.С какого по какой год шла Великая Отечественная Война?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29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0" lvl="0" indent="-283464"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22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2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200" b="1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200" b="1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Александр </a:t>
            </a:r>
            <a:r>
              <a:rPr lang="ru-RU" sz="4000" b="1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Жаров </a:t>
            </a:r>
            <a:r>
              <a:rPr lang="ru-RU" sz="40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0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“</a:t>
            </a:r>
            <a:r>
              <a:rPr lang="ru-RU" sz="4000" b="1" dirty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Грустные ивы</a:t>
            </a:r>
            <a:r>
              <a:rPr lang="ru-RU" sz="4000" b="1" dirty="0" smtClean="0"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”</a:t>
            </a:r>
            <a:r>
              <a:rPr lang="ru-RU" sz="17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700" dirty="0"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Грустные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Ивы склонились к пруду.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Месяц плывет над водой.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Там, у границы стоял на посту,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Ночью боец молодой.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В грозную ночь он не спал, не дремал.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Землю родную стерег.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В чаще лесной он шаги услыхал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И с автоматом залег...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Черные тени в тумане росли,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Туча на небе темна,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Первый снаряд разорвался вдали.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Так началась война!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990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sz="8000" i="1" dirty="0" smtClean="0"/>
          </a:p>
          <a:p>
            <a:pPr marL="82296" indent="0">
              <a:buNone/>
            </a:pPr>
            <a:r>
              <a:rPr lang="ru-RU" sz="8000" i="1" dirty="0" smtClean="0"/>
              <a:t>1941 </a:t>
            </a:r>
            <a:r>
              <a:rPr lang="ru-RU" sz="8000" i="1" dirty="0"/>
              <a:t>г. - 1945 г</a:t>
            </a:r>
            <a:r>
              <a:rPr lang="ru-RU" sz="8000" i="1" dirty="0" smtClean="0"/>
              <a:t>.</a:t>
            </a:r>
            <a:endParaRPr lang="ru-RU" sz="8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27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6000" b="1" dirty="0" smtClean="0"/>
              <a:t>Минута молчания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321674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>
                <a:effectLst/>
                <a:latin typeface="Times New Roman"/>
                <a:ea typeface="Calibri"/>
              </a:rPr>
              <a:t>Спустя долгих четыре года война завершилась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9 мая 1945 года был объявлен в нашей стране Днем Победы!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720" y="2567096"/>
            <a:ext cx="655272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12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неизвестного солдата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4 ноября 2014г.подписан президентом РФ Путиным В.В. Указ о введении в России нового памятного дня:</a:t>
            </a:r>
          </a:p>
          <a:p>
            <a:pPr marL="82296" indent="0">
              <a:buNone/>
            </a:pPr>
            <a:r>
              <a:rPr lang="ru-RU" dirty="0" smtClean="0"/>
              <a:t>3  декабря –День Неизвестного солдата.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31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г</a:t>
            </a:r>
            <a:r>
              <a:rPr lang="ru-RU" dirty="0" err="1" smtClean="0"/>
              <a:t>.Москва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552574"/>
            <a:ext cx="7560840" cy="497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97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г. Краснознаменск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73448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35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г.Белгород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75656" y="1476374"/>
            <a:ext cx="7416824" cy="49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289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г.Воронеж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648" y="1490662"/>
            <a:ext cx="7344815" cy="503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8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359</TotalTime>
  <Words>288</Words>
  <Application>Microsoft Office PowerPoint</Application>
  <PresentationFormat>Экран (4:3)</PresentationFormat>
  <Paragraphs>56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3 декабря-День неизвестного солдата</vt:lpstr>
      <vt:lpstr>И спали люди при открытых окнах Последние досматривая сны, Когда земля, от первых взрывов вздрогнув, Лишилась этой мирной тишины </vt:lpstr>
      <vt:lpstr>  Александр Жаров  “Грустные ивы” </vt:lpstr>
      <vt:lpstr>Спустя долгих четыре года война завершилась</vt:lpstr>
      <vt:lpstr>День неизвестного солдата</vt:lpstr>
      <vt:lpstr>г.Москва</vt:lpstr>
      <vt:lpstr>г. Краснознаменск</vt:lpstr>
      <vt:lpstr>г.Белгород</vt:lpstr>
      <vt:lpstr>г.Воронеж</vt:lpstr>
      <vt:lpstr>Слайд 10</vt:lpstr>
      <vt:lpstr>Неизвестный солдат – символ всех воинов, погибших на фронте. В память о них горит Вечный огонь – знак нашей скорби и благодарной памяти. </vt:lpstr>
      <vt:lpstr>Слайд 12</vt:lpstr>
      <vt:lpstr>Слайд 13</vt:lpstr>
      <vt:lpstr> Почему памятный день Неизвестного солдата отмечают именно 3 декабря? </vt:lpstr>
      <vt:lpstr>Его привезли в столицу, г.Москву, из города Зеленограда, с 41-го километра Ленинградского шоссе. </vt:lpstr>
      <vt:lpstr>Могила Неизвестного солдата и Вечный огонь</vt:lpstr>
      <vt:lpstr>Памятник в г. Ульяновске Обелиск  Вечной Славы был создан в память о воинах-ульяновцах, погибших в годы Второй мировой войны.</vt:lpstr>
      <vt:lpstr>Фрагмент из фильма Неизвестый солдат, 1984 года</vt:lpstr>
      <vt:lpstr>   Викторина   </vt:lpstr>
      <vt:lpstr>Ответ </vt:lpstr>
      <vt:lpstr>Слайд 21</vt:lpstr>
      <vt:lpstr>Ответ </vt:lpstr>
      <vt:lpstr>Слайд 23</vt:lpstr>
      <vt:lpstr>Ответ </vt:lpstr>
      <vt:lpstr>Слайд 25</vt:lpstr>
      <vt:lpstr>Ответ </vt:lpstr>
      <vt:lpstr>Слайд 27</vt:lpstr>
      <vt:lpstr>Ответ </vt:lpstr>
      <vt:lpstr>Слайд 29</vt:lpstr>
      <vt:lpstr>Ответ 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декабря-день неизвестного солдата</dc:title>
  <dc:creator>krivonogovanatasha@yandex.ru</dc:creator>
  <cp:lastModifiedBy>1</cp:lastModifiedBy>
  <cp:revision>19</cp:revision>
  <dcterms:created xsi:type="dcterms:W3CDTF">2020-11-23T11:49:17Z</dcterms:created>
  <dcterms:modified xsi:type="dcterms:W3CDTF">2024-01-06T14:11:24Z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802116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