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efelova.ucoz.ru/photo/galereja_matematikov/paskal_blez/1-0-27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399" y="90422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математических способностей у младшего школьника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490532"/>
            <a:ext cx="871296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Величие человека - в его способности мыслить.</a:t>
            </a:r>
          </a:p>
          <a:p>
            <a:r>
              <a:rPr lang="ru-RU" u="sng" dirty="0">
                <a:hlinkClick r:id="rId2"/>
              </a:rPr>
              <a:t>Б. Паскаль</a:t>
            </a:r>
            <a:r>
              <a:rPr lang="ru-RU" dirty="0">
                <a:hlinkClick r:id="rId2"/>
              </a:rPr>
              <a:t/>
            </a:r>
            <a:br>
              <a:rPr lang="ru-RU" dirty="0">
                <a:hlinkClick r:id="rId2"/>
              </a:rPr>
            </a:br>
            <a:r>
              <a:rPr lang="ru-RU" dirty="0" smtClean="0"/>
              <a:t>    </a:t>
            </a:r>
            <a:r>
              <a:rPr lang="ru-RU" sz="1400" dirty="0" smtClean="0"/>
              <a:t>На </a:t>
            </a:r>
            <a:r>
              <a:rPr lang="ru-RU" sz="1400" dirty="0"/>
              <a:t>протяжении </a:t>
            </a:r>
            <a:r>
              <a:rPr lang="ru-RU" sz="1400" dirty="0" smtClean="0"/>
              <a:t>десяти </a:t>
            </a:r>
            <a:r>
              <a:rPr lang="ru-RU" sz="1400" dirty="0"/>
              <a:t>лет веду кружок «Живая математика». Программа данного курса  разработана в рамках исполнения плана мероприятий инновационного проекта «Интеллектуальный центр «Маленькое </a:t>
            </a:r>
            <a:r>
              <a:rPr lang="ru-RU" sz="1400" dirty="0" err="1"/>
              <a:t>Сколково</a:t>
            </a:r>
            <a:r>
              <a:rPr lang="ru-RU" sz="1400" dirty="0"/>
              <a:t>», реализуемых на базе региональной инновационной площадки в системе образования ЯНАО.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Родители, и педагоги знают, что математика - это мощный фактор интеллектуального развития ребенка, формирования его познавательных и творческих способностей. Известно , что от эффективности математического развития ребенка в младшем школьном возрасте зависит успешность обучения математике в начальной школе. Логическое и математическое мышление возможно формировать не только на уроках математики, а также и в свободное от учёбы время. Они развивают умственные способности детей, которые необходимы для успешного обучения в школе: память, творческие способности, фантазию, воображение, конструктивное мышление, решение головоломок.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 детских лет занимается математикой,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развивает внимание, тренирует свой мозг,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свою волю, воспитывает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на­стойчивость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упорство в достижении цели.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Маркушевич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На занятиях мы развиваем  внимание, память, мышление,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воображения, ориентацию в пространстве, конструкторские  способности. Умения анализировать, синтезировать, обобщать, конкретизировать</a:t>
            </a:r>
          </a:p>
          <a:p>
            <a:r>
              <a:rPr lang="ru-RU" dirty="0" smtClean="0"/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Хочу поделиться успехами своей работы на занятиях. Дети с удовольствием посещают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ти занятия, каждый раз получая что – то новое.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\Desktop\DSCN217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9" r="6285" b="8163"/>
          <a:stretch/>
        </p:blipFill>
        <p:spPr bwMode="auto">
          <a:xfrm>
            <a:off x="159598" y="4841442"/>
            <a:ext cx="2432673" cy="1681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\Desktop\20171012_13281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2" t="3854"/>
          <a:stretch/>
        </p:blipFill>
        <p:spPr bwMode="auto">
          <a:xfrm>
            <a:off x="2771800" y="4797152"/>
            <a:ext cx="2525052" cy="1971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\Desktop\DSCN228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60040"/>
            <a:ext cx="2399041" cy="179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45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12" y="47344"/>
            <a:ext cx="2722489" cy="2041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1" t="3659" r="18628" b="11184"/>
          <a:stretch/>
        </p:blipFill>
        <p:spPr bwMode="auto">
          <a:xfrm>
            <a:off x="3347864" y="47344"/>
            <a:ext cx="1512168" cy="1260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5" t="5302" r="14984" b="35027"/>
          <a:stretch/>
        </p:blipFill>
        <p:spPr bwMode="auto">
          <a:xfrm>
            <a:off x="7236296" y="188640"/>
            <a:ext cx="1837668" cy="1074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2" r="20390" b="15973"/>
          <a:stretch/>
        </p:blipFill>
        <p:spPr bwMode="auto">
          <a:xfrm>
            <a:off x="5508104" y="128713"/>
            <a:ext cx="1418454" cy="127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6" y="2141899"/>
            <a:ext cx="2618446" cy="1965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101" y="1436985"/>
            <a:ext cx="2718048" cy="203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9" t="7643" r="3977" b="17046"/>
          <a:stretch/>
        </p:blipFill>
        <p:spPr bwMode="auto">
          <a:xfrm>
            <a:off x="6372200" y="1563721"/>
            <a:ext cx="2528047" cy="1561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1" t="3843" r="20353" b="9766"/>
          <a:stretch/>
        </p:blipFill>
        <p:spPr bwMode="auto">
          <a:xfrm>
            <a:off x="7308305" y="5013176"/>
            <a:ext cx="1747800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7" t="1702" r="3784" b="40243"/>
          <a:stretch/>
        </p:blipFill>
        <p:spPr bwMode="auto">
          <a:xfrm>
            <a:off x="65558" y="4509120"/>
            <a:ext cx="4232289" cy="1990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0" t="5522" r="2348" b="9556"/>
          <a:stretch/>
        </p:blipFill>
        <p:spPr bwMode="auto">
          <a:xfrm>
            <a:off x="4386566" y="3509392"/>
            <a:ext cx="2885243" cy="2006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927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" t="-1" r="4253" b="34286"/>
          <a:stretch/>
        </p:blipFill>
        <p:spPr bwMode="auto">
          <a:xfrm>
            <a:off x="263562" y="67947"/>
            <a:ext cx="4270786" cy="2253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" b="15145"/>
          <a:stretch/>
        </p:blipFill>
        <p:spPr bwMode="auto">
          <a:xfrm>
            <a:off x="5148064" y="67947"/>
            <a:ext cx="3672408" cy="2390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" t="3439" b="33189"/>
          <a:stretch/>
        </p:blipFill>
        <p:spPr bwMode="auto">
          <a:xfrm>
            <a:off x="77718" y="2403379"/>
            <a:ext cx="4453666" cy="2173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" t="2660" r="3176" b="7300"/>
          <a:stretch/>
        </p:blipFill>
        <p:spPr bwMode="auto">
          <a:xfrm>
            <a:off x="4621208" y="2545422"/>
            <a:ext cx="4408221" cy="3087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211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0" r="2235" b="20791"/>
          <a:stretch/>
        </p:blipFill>
        <p:spPr bwMode="auto">
          <a:xfrm>
            <a:off x="179512" y="116632"/>
            <a:ext cx="4469802" cy="2506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2" r="8905" b="4837"/>
          <a:stretch/>
        </p:blipFill>
        <p:spPr bwMode="auto">
          <a:xfrm>
            <a:off x="209094" y="3279521"/>
            <a:ext cx="4164835" cy="3119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9094" y="2884294"/>
            <a:ext cx="4528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интересно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737131" y="105874"/>
            <a:ext cx="429936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Нестандартные задачи</a:t>
            </a:r>
          </a:p>
          <a:p>
            <a:r>
              <a:rPr lang="ru-RU" dirty="0"/>
              <a:t>Три девочки на вопрос, по сколько им лет, ответили:</a:t>
            </a:r>
          </a:p>
          <a:p>
            <a:r>
              <a:rPr lang="ru-RU" dirty="0"/>
              <a:t>Маша. Мне вместе с Наташей 21 год.</a:t>
            </a:r>
          </a:p>
          <a:p>
            <a:r>
              <a:rPr lang="ru-RU" dirty="0"/>
              <a:t>Наташа. Я моложе Тамары на 4 года.</a:t>
            </a:r>
          </a:p>
          <a:p>
            <a:r>
              <a:rPr lang="ru-RU" dirty="0"/>
              <a:t>Тамара. Нам трём вместе 34 года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Около </a:t>
            </a:r>
            <a:r>
              <a:rPr lang="ru-RU" dirty="0"/>
              <a:t>5 замков лежат 5 ключей. Известно, что к каждому замку подходит только один из этих ключей. Чтобы открыть первый замок, надо (в худшем случае) перебрать все 5 ключей. Сколько различных проб (в худшем случае) надо сделать, чтобы подобрать ключи к каждому замку?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3" t="3601" r="5294" b="6938"/>
          <a:stretch/>
        </p:blipFill>
        <p:spPr bwMode="auto">
          <a:xfrm>
            <a:off x="5293299" y="4365104"/>
            <a:ext cx="3187027" cy="2359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069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8" t="2716" r="6220" b="6423"/>
          <a:stretch/>
        </p:blipFill>
        <p:spPr bwMode="auto">
          <a:xfrm>
            <a:off x="107505" y="116632"/>
            <a:ext cx="3024336" cy="230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4" t="6986" r="5619" b="6113"/>
          <a:stretch/>
        </p:blipFill>
        <p:spPr bwMode="auto">
          <a:xfrm>
            <a:off x="3226471" y="96478"/>
            <a:ext cx="2870526" cy="2097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1" r="3837" b="5732"/>
          <a:stretch/>
        </p:blipFill>
        <p:spPr bwMode="auto">
          <a:xfrm>
            <a:off x="107505" y="2518330"/>
            <a:ext cx="2880319" cy="206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28184" y="137587"/>
            <a:ext cx="2747439" cy="2060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" t="3546" b="7571"/>
          <a:stretch/>
        </p:blipFill>
        <p:spPr bwMode="auto">
          <a:xfrm>
            <a:off x="3347864" y="2348881"/>
            <a:ext cx="350582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" r="8889" b="7637"/>
          <a:stretch/>
        </p:blipFill>
        <p:spPr bwMode="auto">
          <a:xfrm>
            <a:off x="522469" y="4739208"/>
            <a:ext cx="2609372" cy="2032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" t="4453" r="3776" b="3638"/>
          <a:stretch/>
        </p:blipFill>
        <p:spPr bwMode="auto">
          <a:xfrm>
            <a:off x="6341763" y="4811363"/>
            <a:ext cx="2520280" cy="1860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999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113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15</cp:revision>
  <dcterms:created xsi:type="dcterms:W3CDTF">2024-01-06T08:48:25Z</dcterms:created>
  <dcterms:modified xsi:type="dcterms:W3CDTF">2024-01-06T14:10:11Z</dcterms:modified>
</cp:coreProperties>
</file>