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808" r:id="rId2"/>
  </p:sldMasterIdLst>
  <p:notesMasterIdLst>
    <p:notesMasterId r:id="rId36"/>
  </p:notesMasterIdLst>
  <p:handoutMasterIdLst>
    <p:handoutMasterId r:id="rId37"/>
  </p:handoutMasterIdLst>
  <p:sldIdLst>
    <p:sldId id="257" r:id="rId3"/>
    <p:sldId id="324" r:id="rId4"/>
    <p:sldId id="321" r:id="rId5"/>
    <p:sldId id="334" r:id="rId6"/>
    <p:sldId id="293" r:id="rId7"/>
    <p:sldId id="273" r:id="rId8"/>
    <p:sldId id="274" r:id="rId9"/>
    <p:sldId id="275" r:id="rId10"/>
    <p:sldId id="332" r:id="rId11"/>
    <p:sldId id="276" r:id="rId12"/>
    <p:sldId id="279" r:id="rId13"/>
    <p:sldId id="294" r:id="rId14"/>
    <p:sldId id="328" r:id="rId15"/>
    <p:sldId id="292" r:id="rId16"/>
    <p:sldId id="295" r:id="rId17"/>
    <p:sldId id="302" r:id="rId18"/>
    <p:sldId id="303" r:id="rId19"/>
    <p:sldId id="304" r:id="rId20"/>
    <p:sldId id="305" r:id="rId21"/>
    <p:sldId id="306" r:id="rId22"/>
    <p:sldId id="333" r:id="rId23"/>
    <p:sldId id="336" r:id="rId24"/>
    <p:sldId id="308" r:id="rId25"/>
    <p:sldId id="309" r:id="rId26"/>
    <p:sldId id="310" r:id="rId27"/>
    <p:sldId id="311" r:id="rId28"/>
    <p:sldId id="329" r:id="rId29"/>
    <p:sldId id="335" r:id="rId30"/>
    <p:sldId id="330" r:id="rId31"/>
    <p:sldId id="315" r:id="rId32"/>
    <p:sldId id="316" r:id="rId33"/>
    <p:sldId id="323" r:id="rId34"/>
    <p:sldId id="326" r:id="rId35"/>
  </p:sldIdLst>
  <p:sldSz cx="9144000" cy="6858000" type="screen4x3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10" autoAdjust="0"/>
    <p:restoredTop sz="93969" autoAdjust="0"/>
  </p:normalViewPr>
  <p:slideViewPr>
    <p:cSldViewPr>
      <p:cViewPr varScale="1">
        <p:scale>
          <a:sx n="82" d="100"/>
          <a:sy n="82" d="100"/>
        </p:scale>
        <p:origin x="125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54D4857D-62A5-486B-9129-468003D7E020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2EBE4566-6F3A-4CC1-BD6C-9C510D05F1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693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2D2EF2CE-B28C-4ED4-8FD0-48BB3F48846A}" type="datetimeFigureOut">
              <a:rPr lang="ru-RU"/>
              <a:pPr/>
              <a:t>06.01.2024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61807874-5299-41B2-A37A-6AA3547857F4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269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7874-5299-41B2-A37A-6AA3547857F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41438" y="914400"/>
            <a:ext cx="4175125" cy="31321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5550" y="4352734"/>
            <a:ext cx="4769781" cy="347702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lIns="80165" tIns="40083" rIns="80165" bIns="40083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ru-RU"/>
              <a:t>Образец подзаголовка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</p:grpSp>
      <p:sp>
        <p:nvSpPr>
          <p:cNvPr id="24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23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14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ru-RU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ru-RU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Показать заголовок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B1BB-70BE-4F78-ACC8-D4E5E9933E3A}" type="datetime1">
              <a:rPr lang="ru-RU" smtClean="0"/>
              <a:pPr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InfoUrok.ru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86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/>
          </a:p>
        </p:txBody>
      </p:sp>
      <p:sp>
        <p:nvSpPr>
          <p:cNvPr id="13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14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1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16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 sz="105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sz="12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 sz="120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 sz="105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sz="12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 sz="120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 sz="105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sz="120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 sz="105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sz="12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 sz="120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B1BB-70BE-4F78-ACC8-D4E5E9933E3A}" type="datetime1">
              <a:rPr lang="ru-RU" smtClean="0"/>
              <a:pPr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InfoUrok.ru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ru-RU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/>
          <a:p>
            <a:pPr eaLnBrk="1" latinLnBrk="0" hangingPunct="1"/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 sz="105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ru-RU" sz="12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 sz="12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 sz="105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sz="12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 sz="12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 sz="105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sz="12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 sz="12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kumimoji="0"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стой вопрос и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 lang="ru-RU"/>
              <a:pPr/>
              <a:t>06.01.2024</a:t>
            </a:fld>
            <a:endParaRPr kumimoji="0" lang="ru-RU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ru-RU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kumimoji="0"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400" y="574621"/>
            <a:ext cx="7806240" cy="1153561"/>
          </a:xfrm>
        </p:spPr>
        <p:txBody>
          <a:bodyPr lIns="82945" tIns="41473" rIns="82945" bIns="41473"/>
          <a:lstStyle/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kumimoji="0"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kumimoji="0"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опоставление 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ru-RU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 lang="ru-RU"/>
              <a:pPr/>
              <a:t>06.01.2024</a:t>
            </a:fld>
            <a:endParaRPr kumimoji="0" lang="ru-RU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Введите вопрос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kumimoji="0"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kumimoji="0"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kumimoji="0"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остой вопрос и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 lang="ru-RU"/>
              <a:pPr/>
              <a:t>06.01.2024</a:t>
            </a:fld>
            <a:endParaRPr kumimoji="0" lang="ru-RU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ru-RU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 и ответ с поясн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 lang="ru-RU"/>
              <a:pPr/>
              <a:t>06.01.2024</a:t>
            </a:fld>
            <a:endParaRPr kumimoji="0" lang="ru-RU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ru-RU" i="1" baseline="0"/>
            </a:lvl1pPr>
            <a:extLst/>
          </a:lstStyle>
          <a:p>
            <a:pPr lvl="0"/>
            <a:r>
              <a:rPr kumimoji="0" lang="ru-RU"/>
              <a:t>Пояснение к ответу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 lang="ru-RU"/>
              <a:pPr/>
              <a:t>06.01.2024</a:t>
            </a:fld>
            <a:endParaRPr kumimoji="0" lang="ru-RU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8" name="Answer Base"/>
          <p:cNvSpPr txBox="1"/>
          <p:nvPr userDrawn="1"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latinLnBrk="0">
              <a:spcBef>
                <a:spcPct val="20000"/>
              </a:spcBef>
              <a:buNone/>
            </a:pP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ПРАВИЛЬНО 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или НЕПРАВИЛЬНО?</a:t>
            </a:r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не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 lang="ru-RU"/>
              <a:pPr/>
              <a:t>06.01.2024</a:t>
            </a:fld>
            <a:endParaRPr kumimoji="0" lang="ru-RU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ru-RU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9" name="Answer Base"/>
          <p:cNvSpPr txBox="1"/>
          <p:nvPr userDrawn="1"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ПРАВИЛЬНО или </a:t>
            </a: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НЕПРАВИЛЬНО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поставление 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ru-RU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 lang="ru-RU"/>
              <a:pPr/>
              <a:t>06.01.2024</a:t>
            </a:fld>
            <a:endParaRPr kumimoji="0" lang="ru-RU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Введите вопрос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400" y="574621"/>
            <a:ext cx="7806240" cy="1153561"/>
          </a:xfrm>
        </p:spPr>
        <p:txBody>
          <a:bodyPr lIns="82945" tIns="41473" rIns="82945" bIns="41473"/>
          <a:lstStyle/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eaLnBrk="1" latinLnBrk="0" hangingPunct="1"/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100"/>
            </a:lvl1pPr>
            <a:extLst/>
          </a:lstStyle>
          <a:p>
            <a:pPr algn="r"/>
            <a:fld id="{8F67D422-08A8-451B-9A67-21962FC4B660}" type="datetimeFigureOut">
              <a:rPr kumimoji="0" lang="ru-RU" sz="1100"/>
              <a:pPr algn="r"/>
              <a:t>06.01.2024</a:t>
            </a:fld>
            <a:endParaRPr kumimoji="0" lang="ru-RU" sz="1050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ru-RU" sz="1200"/>
            </a:lvl1pPr>
            <a:extLst/>
          </a:lstStyle>
          <a:p>
            <a:endParaRPr kumimoji="0" lang="ru-RU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200"/>
            </a:lvl1pPr>
            <a:extLst/>
          </a:lstStyle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 sz="1200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ru-RU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1" latinLnBrk="0" hangingPunct="1">
        <a:spcBef>
          <a:spcPct val="0"/>
        </a:spcBef>
        <a:buNone/>
        <a:defRPr kumimoji="0" lang="ru-RU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/>
            <a:fld id="{8F67D422-08A8-451B-9A67-21962FC4B660}" type="datetimeFigureOut">
              <a:rPr kumimoji="0" lang="ru-RU" sz="1100" smtClean="0"/>
              <a:pPr algn="r"/>
              <a:t>06.01.2024</a:t>
            </a:fld>
            <a:endParaRPr kumimoji="0" lang="ru-RU" sz="105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kumimoji="0" lang="ru-RU" sz="120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69B2101-2E9F-420A-91A3-890890D84497}" type="slidenum">
              <a:rPr kumimoji="0" lang="ru-RU" sz="1200" smtClean="0"/>
              <a:pPr/>
              <a:t>‹#›</a:t>
            </a:fld>
            <a:endParaRPr kumimoji="0" lang="ru-RU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  <p:sldLayoutId id="2147483828" r:id="rId20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G:\25.02222\25.02222\&#1085;&#1086;&#1075;&#1080;&#1085;&#1089;&#1082;%20&#1087;&#1077;&#1089;&#1085;&#1103;\&#1043;&#1086;&#1083;&#1086;&#1089;&#1072;%20&#1041;&#1086;&#1075;&#1086;&#1088;&#1086;&#1076;&#1089;&#1082;&#1086;&#1075;&#1086;%20&#1082;&#1088;&#1072;&#1103;_cut.wmv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8572500" y="6038850"/>
            <a:ext cx="152400" cy="1524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7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4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2" name="Oval 28"/>
          <p:cNvSpPr/>
          <p:nvPr/>
        </p:nvSpPr>
        <p:spPr>
          <a:xfrm>
            <a:off x="8572500" y="5753100"/>
            <a:ext cx="152400" cy="152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0" name="Rectangle 2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/>
              <a:t>Конкурс-игра.</a:t>
            </a:r>
            <a:br>
              <a:rPr lang="ru-RU" dirty="0"/>
            </a:br>
            <a:r>
              <a:rPr lang="ru-RU" dirty="0"/>
              <a:t>Есть такой городок в Подмосковье…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012160" y="3611607"/>
            <a:ext cx="2636540" cy="1199704"/>
          </a:xfrm>
        </p:spPr>
        <p:txBody>
          <a:bodyPr>
            <a:noAutofit/>
          </a:bodyPr>
          <a:lstStyle/>
          <a:p>
            <a:r>
              <a:rPr lang="ru-RU" sz="1800" dirty="0"/>
              <a:t>Подготовила</a:t>
            </a:r>
          </a:p>
          <a:p>
            <a:r>
              <a:rPr lang="ru-RU" sz="1800" dirty="0" err="1"/>
              <a:t>Прямосудова</a:t>
            </a:r>
            <a:r>
              <a:rPr lang="ru-RU" sz="1800" dirty="0"/>
              <a:t> О.Н.</a:t>
            </a:r>
          </a:p>
          <a:p>
            <a:r>
              <a:rPr lang="ru-RU" sz="1800" dirty="0"/>
              <a:t>Учитель начальных классов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2611760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rgbClr val="002060"/>
                </a:solidFill>
              </a:rPr>
              <a:t>Как называется район, в котором </a:t>
            </a:r>
            <a:r>
              <a:rPr lang="ru-RU" sz="5400" i="0" dirty="0">
                <a:solidFill>
                  <a:srgbClr val="002060"/>
                </a:solidFill>
              </a:rPr>
              <a:t>расположена</a:t>
            </a:r>
            <a:r>
              <a:rPr lang="ru-RU" sz="5400" dirty="0">
                <a:solidFill>
                  <a:srgbClr val="002060"/>
                </a:solidFill>
              </a:rPr>
              <a:t> наша школа?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228600" y="3284984"/>
            <a:ext cx="8229600" cy="2016224"/>
          </a:xfrm>
        </p:spPr>
        <p:txBody>
          <a:bodyPr>
            <a:normAutofit/>
          </a:bodyPr>
          <a:lstStyle/>
          <a:p>
            <a:r>
              <a:rPr lang="ru-RU" sz="6000" i="1" dirty="0">
                <a:solidFill>
                  <a:srgbClr val="C00000"/>
                </a:solidFill>
              </a:rPr>
              <a:t>Посёлок Октября.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340768"/>
            <a:ext cx="8229600" cy="2448272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rgbClr val="002060"/>
                </a:solidFill>
              </a:rPr>
              <a:t>Назовите любые три улицы нашего города.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i="1" dirty="0" err="1">
                <a:solidFill>
                  <a:srgbClr val="C00000"/>
                </a:solidFill>
              </a:rPr>
              <a:t>Достопримечатель-ности</a:t>
            </a:r>
            <a:r>
              <a:rPr lang="ru-RU" sz="5400" i="1" dirty="0">
                <a:solidFill>
                  <a:srgbClr val="C00000"/>
                </a:solidFill>
              </a:rPr>
              <a:t> города.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744" y="476672"/>
            <a:ext cx="547260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47800" y="5589240"/>
            <a:ext cx="7696200" cy="1008112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               </a:t>
            </a:r>
            <a:r>
              <a:rPr lang="ru-RU" i="1" dirty="0">
                <a:solidFill>
                  <a:srgbClr val="C00000"/>
                </a:solidFill>
              </a:rPr>
              <a:t>Монумент </a:t>
            </a:r>
            <a:br>
              <a:rPr lang="ru-RU" i="1" dirty="0">
                <a:solidFill>
                  <a:srgbClr val="C00000"/>
                </a:solidFill>
              </a:rPr>
            </a:br>
            <a:r>
              <a:rPr lang="ru-RU" i="1" dirty="0">
                <a:solidFill>
                  <a:srgbClr val="C00000"/>
                </a:solidFill>
              </a:rPr>
              <a:t>           « Добрый Ангел Мира»</a:t>
            </a:r>
          </a:p>
        </p:txBody>
      </p:sp>
      <p:sp>
        <p:nvSpPr>
          <p:cNvPr id="6" name="Блок-схема: извлечение 5"/>
          <p:cNvSpPr/>
          <p:nvPr/>
        </p:nvSpPr>
        <p:spPr>
          <a:xfrm>
            <a:off x="2267744" y="2708920"/>
            <a:ext cx="5400600" cy="2664296"/>
          </a:xfrm>
          <a:prstGeom prst="flowChartExtra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  <a:p>
            <a:pPr algn="ctr"/>
            <a:endParaRPr lang="ru-RU" dirty="0"/>
          </a:p>
        </p:txBody>
      </p:sp>
      <p:sp>
        <p:nvSpPr>
          <p:cNvPr id="7" name="Блок-схема: извлечение 6"/>
          <p:cNvSpPr/>
          <p:nvPr/>
        </p:nvSpPr>
        <p:spPr>
          <a:xfrm rot="10800000">
            <a:off x="2339752" y="404664"/>
            <a:ext cx="5328592" cy="2592288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Блок-схема: извлечение 7"/>
          <p:cNvSpPr/>
          <p:nvPr/>
        </p:nvSpPr>
        <p:spPr>
          <a:xfrm rot="16200000">
            <a:off x="3959932" y="1592796"/>
            <a:ext cx="4968552" cy="2592288"/>
          </a:xfrm>
          <a:prstGeom prst="flowChartExtra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извлечение 8"/>
          <p:cNvSpPr/>
          <p:nvPr/>
        </p:nvSpPr>
        <p:spPr>
          <a:xfrm rot="5400000">
            <a:off x="1043608" y="1556792"/>
            <a:ext cx="5040560" cy="2592288"/>
          </a:xfrm>
          <a:prstGeom prst="flowChartExtra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932040" y="1700808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915816" y="2564904"/>
            <a:ext cx="50405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8024" y="1412776"/>
            <a:ext cx="504056" cy="57606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228184" y="2564904"/>
            <a:ext cx="50405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16016" y="4293096"/>
            <a:ext cx="50405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  <p:bldP spid="17" grpId="0" animBg="1"/>
      <p:bldP spid="13" grpId="0" animBg="1"/>
      <p:bldP spid="18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2960" y="1664815"/>
            <a:ext cx="6009120" cy="478130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62401" y="620706"/>
            <a:ext cx="7809120" cy="792070"/>
          </a:xfrm>
          <a:ln/>
        </p:spPr>
        <p:txBody>
          <a:bodyPr>
            <a:normAutofit/>
          </a:bodyPr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dirty="0"/>
              <a:t>Богоявленский собор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35088" y="1822450"/>
            <a:ext cx="7808912" cy="4614863"/>
          </a:xfrm>
          <a:prstGeom prst="rect">
            <a:avLst/>
          </a:prstGeom>
          <a:noFill/>
          <a:ln/>
        </p:spPr>
        <p:txBody>
          <a:bodyPr lIns="0" tIns="0" rIns="0" bIns="0" anchor="ctr"/>
          <a:lstStyle/>
          <a:p>
            <a:pPr marL="0" indent="0" algn="ctr">
              <a:spcAft>
                <a:spcPct val="0"/>
              </a:spcAft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dirty="0">
                <a:effectLst/>
              </a:rPr>
              <a:t>.</a:t>
            </a:r>
          </a:p>
        </p:txBody>
      </p:sp>
      <p:sp>
        <p:nvSpPr>
          <p:cNvPr id="6" name="Блок-схема: извлечение 5"/>
          <p:cNvSpPr/>
          <p:nvPr/>
        </p:nvSpPr>
        <p:spPr>
          <a:xfrm rot="10800000">
            <a:off x="1691680" y="1700808"/>
            <a:ext cx="5904656" cy="2520280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извлечение 6"/>
          <p:cNvSpPr/>
          <p:nvPr/>
        </p:nvSpPr>
        <p:spPr>
          <a:xfrm rot="16200000">
            <a:off x="3879305" y="2609525"/>
            <a:ext cx="4769769" cy="2808311"/>
          </a:xfrm>
          <a:prstGeom prst="flowChartExtra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извлечение 7"/>
          <p:cNvSpPr/>
          <p:nvPr/>
        </p:nvSpPr>
        <p:spPr>
          <a:xfrm rot="5400000">
            <a:off x="661256" y="2587216"/>
            <a:ext cx="4797152" cy="2880320"/>
          </a:xfrm>
          <a:prstGeom prst="flowChartExtra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5" name="Блок-схема: извлечение 4"/>
          <p:cNvSpPr/>
          <p:nvPr/>
        </p:nvSpPr>
        <p:spPr>
          <a:xfrm>
            <a:off x="1691680" y="3645024"/>
            <a:ext cx="5904656" cy="2808312"/>
          </a:xfrm>
          <a:prstGeom prst="flowChartExtra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88224" y="3284984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051720" y="3284984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23928" y="4797152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95936" y="2132856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6" grpId="0" animBg="1"/>
      <p:bldP spid="7" grpId="0" animBg="1"/>
      <p:bldP spid="8" grpId="0" animBg="1"/>
      <p:bldP spid="5" grpId="0" animBg="1"/>
      <p:bldP spid="10" grpId="0" animBg="1"/>
      <p:bldP spid="15" grpId="0" animBg="1"/>
      <p:bldP spid="1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i="1" dirty="0">
                <a:solidFill>
                  <a:srgbClr val="C00000"/>
                </a:solidFill>
              </a:rPr>
              <a:t>Переставь </a:t>
            </a:r>
            <a:r>
              <a:rPr lang="ru-RU" sz="5400" i="1" dirty="0" err="1">
                <a:solidFill>
                  <a:srgbClr val="C00000"/>
                </a:solidFill>
              </a:rPr>
              <a:t>букву-узнай</a:t>
            </a:r>
            <a:r>
              <a:rPr lang="ru-RU" sz="5400" i="1" dirty="0">
                <a:solidFill>
                  <a:srgbClr val="C00000"/>
                </a:solidFill>
              </a:rPr>
              <a:t> название реки.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Мазьляк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err="1"/>
              <a:t>Клязьма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Акворвал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err="1"/>
              <a:t>Лавровка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Бёнкаду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err="1"/>
              <a:t>Дубёнка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Акнохлов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Волхонка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8" r="9986"/>
          <a:stretch/>
        </p:blipFill>
        <p:spPr>
          <a:xfrm>
            <a:off x="1" y="-17512"/>
            <a:ext cx="9144000" cy="6875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371" y="332656"/>
            <a:ext cx="3657298" cy="3425669"/>
          </a:xfrm>
          <a:prstGeom prst="rect">
            <a:avLst/>
          </a:prstGeom>
        </p:spPr>
      </p:pic>
      <p:sp>
        <p:nvSpPr>
          <p:cNvPr id="4" name="Текст 5"/>
          <p:cNvSpPr txBox="1">
            <a:spLocks/>
          </p:cNvSpPr>
          <p:nvPr/>
        </p:nvSpPr>
        <p:spPr>
          <a:xfrm>
            <a:off x="1043608" y="3688804"/>
            <a:ext cx="7416824" cy="2583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i="1" dirty="0">
                <a:solidFill>
                  <a:srgbClr val="002060"/>
                </a:solidFill>
              </a:rPr>
              <a:t>	Так пусть же каждый его лучик</a:t>
            </a:r>
          </a:p>
          <a:p>
            <a:pPr algn="ctr">
              <a:spcBef>
                <a:spcPts val="0"/>
              </a:spcBef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i="1" dirty="0">
                <a:solidFill>
                  <a:srgbClr val="002060"/>
                </a:solidFill>
              </a:rPr>
              <a:t>не только обогреет вас своим </a:t>
            </a:r>
          </a:p>
          <a:p>
            <a:pPr algn="ctr">
              <a:spcBef>
                <a:spcPts val="0"/>
              </a:spcBef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i="1" dirty="0">
                <a:solidFill>
                  <a:srgbClr val="002060"/>
                </a:solidFill>
              </a:rPr>
              <a:t>теплом, но и придаст сил и </a:t>
            </a:r>
          </a:p>
          <a:p>
            <a:pPr algn="ctr">
              <a:spcBef>
                <a:spcPts val="0"/>
              </a:spcBef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i="1" dirty="0">
                <a:solidFill>
                  <a:srgbClr val="002060"/>
                </a:solidFill>
              </a:rPr>
              <a:t>уверенности в знаниях.</a:t>
            </a:r>
          </a:p>
        </p:txBody>
      </p:sp>
    </p:spTree>
    <p:extLst>
      <p:ext uri="{BB962C8B-B14F-4D97-AF65-F5344CB8AC3E}">
        <p14:creationId xmlns:p14="http://schemas.microsoft.com/office/powerpoint/2010/main" val="42470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i="1" dirty="0">
                <a:solidFill>
                  <a:srgbClr val="C00000"/>
                </a:solidFill>
              </a:rPr>
              <a:t>Кроссворд.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5" y="500038"/>
          <a:ext cx="8072484" cy="5643605"/>
        </p:xfrm>
        <a:graphic>
          <a:graphicData uri="http://schemas.openxmlformats.org/drawingml/2006/table">
            <a:tbl>
              <a:tblPr/>
              <a:tblGrid>
                <a:gridCol w="474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7485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545275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54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603" marR="5603" marT="560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540">
                <a:tc rowSpan="3"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603" marR="5603" marT="560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5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603" marR="5603" marT="560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5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603" marR="5603" marT="560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2540"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2540">
                <a:tc rowSpan="2" gridSpan="5"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5603" marR="5603" marT="560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2540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5603" marR="5603" marT="560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5275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5275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00232" y="1142984"/>
            <a:ext cx="375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</a:t>
            </a:r>
            <a:r>
              <a:t>      О    Л    Ь    Н     И    Ц    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71604" y="1643050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Б      И    Б    Л     И    О    Т     Е     К    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00298" y="1714488"/>
            <a:ext cx="399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000496" y="2214554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Г     О    С    Т    И     Н     И    Ц   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57554" y="278605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К       И     Н   О     Т    Е     А     Т    Р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000100" y="3357562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М      А    Г     А     З    И    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643306" y="4000504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     С    Т    А     Д    И     О   Н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357554" y="450057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Ш      К     О    Л   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692696"/>
            <a:ext cx="63747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rgbClr val="C00000"/>
                </a:solidFill>
              </a:rPr>
              <a:t>Собери символ.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44824"/>
            <a:ext cx="6192688" cy="43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Где лечат людей?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Где покупают продукты?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Где живут люди?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/>
              <a:t>Где проходят уроки, звенит звонок?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Где продаются лекарства?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аптеке.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доме.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поликлинике.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магазине.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школе.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Назовите здание.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/>
              <a:t>Где отправляют письмо или посылку?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Где смотрят спектакли?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/>
              <a:t>Где можно взять книгу, чтобы прочитать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/>
              <a:t>Где можно посмотреть новый фильм.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85000" lnSpcReduction="20000"/>
          </a:bodyPr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Музей.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библиотеке.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На почте.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театре.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кинотеатре.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Назови здание.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Собери символ.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676400"/>
            <a:ext cx="8229600" cy="2328664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>
                <a:solidFill>
                  <a:srgbClr val="C00000"/>
                </a:solidFill>
              </a:rPr>
              <a:t>    Знаменитые люди                   города.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691680" y="5085184"/>
            <a:ext cx="6702512" cy="1584176"/>
          </a:xfrm>
        </p:spPr>
        <p:txBody>
          <a:bodyPr>
            <a:normAutofit fontScale="25000" lnSpcReduction="20000"/>
          </a:bodyPr>
          <a:lstStyle/>
          <a:p>
            <a:r>
              <a:rPr lang="ru-RU" sz="9800" dirty="0"/>
              <a:t>Беляков  Александр Васильевич.</a:t>
            </a:r>
          </a:p>
          <a:p>
            <a:r>
              <a:rPr lang="ru-RU" sz="9800" dirty="0"/>
              <a:t>Участник Великой Отечественной войны, Герой Советского Союза (1936), генерал-лейтенант авиации.</a:t>
            </a:r>
          </a:p>
          <a:p>
            <a:r>
              <a:rPr lang="ru-RU" dirty="0"/>
              <a:t> </a:t>
            </a: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63925" y="717550"/>
            <a:ext cx="23812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Примосудова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0"/>
            <a:ext cx="48965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268760"/>
            <a:ext cx="393493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rgbClr val="C00000"/>
                </a:solidFill>
              </a:rPr>
              <a:t>Иванов Вячеслав Евгеньевич.</a:t>
            </a:r>
          </a:p>
          <a:p>
            <a:r>
              <a:rPr lang="ru-RU" i="1" dirty="0">
                <a:solidFill>
                  <a:srgbClr val="C00000"/>
                </a:solidFill>
              </a:rPr>
              <a:t>1968-1987гг.</a:t>
            </a:r>
          </a:p>
          <a:p>
            <a:r>
              <a:rPr lang="ru-RU" i="1" dirty="0">
                <a:solidFill>
                  <a:srgbClr val="C00000"/>
                </a:solidFill>
              </a:rPr>
              <a:t>Медаль « За отвагу» посмертно.</a:t>
            </a:r>
          </a:p>
          <a:p>
            <a:r>
              <a:rPr lang="ru-RU" i="1" dirty="0">
                <a:solidFill>
                  <a:srgbClr val="C00000"/>
                </a:solidFill>
              </a:rPr>
              <a:t>Медаль « Воину интернационалисту от благодарного афганского народа»</a:t>
            </a:r>
          </a:p>
        </p:txBody>
      </p:sp>
    </p:spTree>
    <p:extLst>
      <p:ext uri="{BB962C8B-B14F-4D97-AF65-F5344CB8AC3E}">
        <p14:creationId xmlns:p14="http://schemas.microsoft.com/office/powerpoint/2010/main" val="22206944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4581128"/>
            <a:ext cx="7998656" cy="1296144"/>
          </a:xfrm>
        </p:spPr>
        <p:txBody>
          <a:bodyPr>
            <a:noAutofit/>
          </a:bodyPr>
          <a:lstStyle/>
          <a:p>
            <a:r>
              <a:rPr lang="ru-RU" sz="2000" i="1" dirty="0" err="1"/>
              <a:t>Дени́с</a:t>
            </a:r>
            <a:r>
              <a:rPr lang="ru-RU" sz="2000" i="1" dirty="0"/>
              <a:t> </a:t>
            </a:r>
            <a:r>
              <a:rPr lang="ru-RU" sz="2000" i="1" dirty="0" err="1"/>
              <a:t>Евге́ньевич</a:t>
            </a:r>
            <a:r>
              <a:rPr lang="ru-RU" sz="2000" i="1" dirty="0"/>
              <a:t> </a:t>
            </a:r>
            <a:r>
              <a:rPr lang="ru-RU" sz="2000" i="1" dirty="0" err="1"/>
              <a:t>Пудо́вкин</a:t>
            </a:r>
            <a:r>
              <a:rPr lang="ru-RU" sz="2000" i="1" dirty="0"/>
              <a:t> -офицер Управления «В» («Вымпел») Центра специального назначения Федеральной службы безопасности Российской Федерации, прапорщик, погибший при освобождении заложников во время теракта в Беслане. </a:t>
            </a:r>
          </a:p>
          <a:p>
            <a:br>
              <a:rPr lang="ru-RU" sz="2000" i="1" dirty="0"/>
            </a:br>
            <a:endParaRPr lang="ru-RU" sz="2000" i="1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702050" y="1246188"/>
            <a:ext cx="1905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457200"/>
            <a:ext cx="8229600" cy="6019800"/>
          </a:xfrm>
        </p:spPr>
        <p:txBody>
          <a:bodyPr/>
          <a:lstStyle/>
          <a:p>
            <a:pPr>
              <a:buFontTx/>
              <a:buNone/>
            </a:pPr>
            <a:r>
              <a:rPr lang="ru-RU" sz="4800" dirty="0">
                <a:solidFill>
                  <a:srgbClr val="0000FF"/>
                </a:solidFill>
              </a:rPr>
              <a:t>Екатерина </a:t>
            </a:r>
            <a:r>
              <a:rPr lang="en-US" sz="4800" dirty="0">
                <a:solidFill>
                  <a:srgbClr val="0000FF"/>
                </a:solidFill>
              </a:rPr>
              <a:t>I</a:t>
            </a:r>
          </a:p>
          <a:p>
            <a:pPr>
              <a:buFontTx/>
              <a:buNone/>
            </a:pPr>
            <a:r>
              <a:rPr lang="ru-RU" sz="4800" dirty="0">
                <a:solidFill>
                  <a:srgbClr val="0000FF"/>
                </a:solidFill>
              </a:rPr>
              <a:t>Рогожи</a:t>
            </a:r>
          </a:p>
          <a:p>
            <a:pPr>
              <a:buFontTx/>
              <a:buNone/>
            </a:pPr>
            <a:r>
              <a:rPr lang="ru-RU" sz="4800" dirty="0">
                <a:solidFill>
                  <a:srgbClr val="0000FF"/>
                </a:solidFill>
              </a:rPr>
              <a:t>Богородск</a:t>
            </a:r>
          </a:p>
          <a:p>
            <a:pPr>
              <a:buFontTx/>
              <a:buNone/>
            </a:pPr>
            <a:r>
              <a:rPr lang="ru-RU" sz="4800" dirty="0">
                <a:solidFill>
                  <a:srgbClr val="0000FF"/>
                </a:solidFill>
              </a:rPr>
              <a:t>Ногинск</a:t>
            </a:r>
          </a:p>
          <a:p>
            <a:pPr>
              <a:buFontTx/>
              <a:buNone/>
            </a:pPr>
            <a:r>
              <a:rPr lang="ru-RU" sz="4800">
                <a:solidFill>
                  <a:srgbClr val="0000FF"/>
                </a:solidFill>
              </a:rPr>
              <a:t>242</a:t>
            </a:r>
            <a:r>
              <a:rPr lang="ru-RU" sz="4000">
                <a:solidFill>
                  <a:srgbClr val="0000FF"/>
                </a:solidFill>
              </a:rPr>
              <a:t>      </a:t>
            </a:r>
            <a:endParaRPr lang="ru-RU" sz="4000" dirty="0">
              <a:solidFill>
                <a:srgbClr val="0000FF"/>
              </a:solidFill>
            </a:endParaRPr>
          </a:p>
          <a:p>
            <a:pPr>
              <a:buFontTx/>
              <a:buNone/>
            </a:pPr>
            <a:endParaRPr lang="ru-RU" dirty="0"/>
          </a:p>
        </p:txBody>
      </p:sp>
      <p:pic>
        <p:nvPicPr>
          <p:cNvPr id="9220" name="Picture 4" descr="598160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447800"/>
            <a:ext cx="4267200" cy="2844800"/>
          </a:xfrm>
          <a:prstGeom prst="rect">
            <a:avLst/>
          </a:prstGeom>
          <a:noFill/>
        </p:spPr>
      </p:pic>
      <p:pic>
        <p:nvPicPr>
          <p:cNvPr id="9221" name="Picture 5" descr="stell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447800"/>
            <a:ext cx="2981325" cy="4762500"/>
          </a:xfrm>
          <a:prstGeom prst="rect">
            <a:avLst/>
          </a:prstGeom>
          <a:noFill/>
        </p:spPr>
      </p:pic>
      <p:pic>
        <p:nvPicPr>
          <p:cNvPr id="9222" name="Picture 6" descr="17ac7e9ab48b00ba36f3d28aaaa5c91294baa6a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752600"/>
            <a:ext cx="5029200" cy="3560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Знаменитые люди нашего города.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4000" i="1" dirty="0" err="1">
                <a:solidFill>
                  <a:srgbClr val="C00000"/>
                </a:solidFill>
              </a:rPr>
              <a:t>Сураев</a:t>
            </a:r>
            <a:r>
              <a:rPr lang="ru-RU" sz="4000" i="1" dirty="0">
                <a:solidFill>
                  <a:srgbClr val="C00000"/>
                </a:solidFill>
              </a:rPr>
              <a:t> Максим Викторович, космонавт мира № 503, космонавт России № 104. 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3788" y="274638"/>
            <a:ext cx="386152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579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Знаменитые люди нашего города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899592" y="5157192"/>
            <a:ext cx="7494600" cy="1112310"/>
          </a:xfrm>
        </p:spPr>
        <p:txBody>
          <a:bodyPr>
            <a:noAutofit/>
          </a:bodyPr>
          <a:lstStyle/>
          <a:p>
            <a:r>
              <a:rPr lang="ru-RU" sz="2000" i="1" dirty="0">
                <a:solidFill>
                  <a:srgbClr val="C00000"/>
                </a:solidFill>
              </a:rPr>
              <a:t>Татьяна Юрьевна Каширина (род. 24 января 1991, Ногинск) — российская </a:t>
            </a:r>
            <a:r>
              <a:rPr lang="ru-RU" sz="2000" i="1" dirty="0" err="1">
                <a:solidFill>
                  <a:srgbClr val="C00000"/>
                </a:solidFill>
              </a:rPr>
              <a:t>тяжелоатлетка</a:t>
            </a:r>
            <a:r>
              <a:rPr lang="ru-RU" sz="2000" i="1" dirty="0">
                <a:solidFill>
                  <a:srgbClr val="C00000"/>
                </a:solidFill>
              </a:rPr>
              <a:t>, трехкратная чемпионка мира, рекордсменка мира, серебряный призёр Олимпийских игр (2012). Заслуженный мастер спорта России..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8724" y="451239"/>
            <a:ext cx="4651651" cy="4218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439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195736" y="476672"/>
            <a:ext cx="5145101" cy="64698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</a:t>
            </a: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b="1" i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 пословицу</a:t>
            </a: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467456"/>
            <a:ext cx="4996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/>
              <a:t>Родину, как и родителей– …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420888"/>
            <a:ext cx="3413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/>
              <a:t>За морем теплее…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284984"/>
            <a:ext cx="7580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Где кто родится,..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4221088"/>
            <a:ext cx="4095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/>
              <a:t>Кто за Родину горой …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5085184"/>
            <a:ext cx="8084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 Нет земли краше…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14810" y="6000768"/>
            <a:ext cx="4358886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на чужбине не найдёшь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643570" y="4071942"/>
            <a:ext cx="3111749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а у нас светлее.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495068" y="2285992"/>
            <a:ext cx="3506088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там и пригодится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947186" y="1428736"/>
            <a:ext cx="255390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тот и герой.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05061" y="3214686"/>
            <a:ext cx="3296095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чем страна наша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28596" y="6000768"/>
            <a:ext cx="4286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 Пусто …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4929198"/>
            <a:ext cx="1274708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пусто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3000364" y="3643314"/>
            <a:ext cx="4000528" cy="571504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6200000" flipH="1">
            <a:off x="3857620" y="2643182"/>
            <a:ext cx="1714512" cy="1714512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16" idx="1"/>
          </p:cNvCxnSpPr>
          <p:nvPr/>
        </p:nvCxnSpPr>
        <p:spPr>
          <a:xfrm flipV="1">
            <a:off x="4000496" y="2547602"/>
            <a:ext cx="1494572" cy="109571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3643306" y="2428868"/>
            <a:ext cx="2714644" cy="12858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3929058" y="3571876"/>
            <a:ext cx="1785950" cy="164307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2357422" y="5214950"/>
            <a:ext cx="3071834" cy="107157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88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:\СВЕТА\Света 2\Картинки\Дети\99440705_3252296_x_a9965ce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" r="1722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75856" y="4730368"/>
            <a:ext cx="2874505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</a:rPr>
              <a:t>Мы</a:t>
            </a:r>
          </a:p>
        </p:txBody>
      </p:sp>
    </p:spTree>
    <p:extLst>
      <p:ext uri="{BB962C8B-B14F-4D97-AF65-F5344CB8AC3E}">
        <p14:creationId xmlns:p14="http://schemas.microsoft.com/office/powerpoint/2010/main" val="20120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олоса Богородского края_cu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i="1" dirty="0">
                <a:solidFill>
                  <a:srgbClr val="C00000"/>
                </a:solidFill>
              </a:rPr>
              <a:t>Разминка.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sz="6000" dirty="0"/>
            </a:br>
            <a:br>
              <a:rPr lang="ru-RU" sz="6000" dirty="0"/>
            </a:br>
            <a:br>
              <a:rPr lang="ru-RU" sz="6000" dirty="0"/>
            </a:br>
            <a:r>
              <a:rPr lang="ru-RU" sz="6000" dirty="0">
                <a:solidFill>
                  <a:srgbClr val="002060"/>
                </a:solidFill>
              </a:rPr>
              <a:t>В какой стране находится наш город?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228600" y="3573016"/>
            <a:ext cx="8229600" cy="1512168"/>
          </a:xfrm>
        </p:spPr>
        <p:txBody>
          <a:bodyPr>
            <a:normAutofit/>
          </a:bodyPr>
          <a:lstStyle/>
          <a:p>
            <a:r>
              <a:rPr lang="ru-RU" sz="6000" i="1" dirty="0">
                <a:solidFill>
                  <a:srgbClr val="C00000"/>
                </a:solidFill>
              </a:rPr>
              <a:t>Россия.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2755776"/>
          </a:xfrm>
        </p:spPr>
        <p:txBody>
          <a:bodyPr>
            <a:normAutofit/>
          </a:bodyPr>
          <a:lstStyle/>
          <a:p>
            <a:r>
              <a:rPr lang="ru-RU" sz="5400" i="0" dirty="0">
                <a:solidFill>
                  <a:srgbClr val="002060"/>
                </a:solidFill>
              </a:rPr>
              <a:t>Как называлось село, которое дало начало нашему городу?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228600" y="2780928"/>
            <a:ext cx="8229600" cy="2304256"/>
          </a:xfrm>
        </p:spPr>
        <p:txBody>
          <a:bodyPr>
            <a:normAutofit/>
          </a:bodyPr>
          <a:lstStyle/>
          <a:p>
            <a:r>
              <a:rPr lang="ru-RU" sz="6000" i="1" dirty="0">
                <a:solidFill>
                  <a:srgbClr val="C00000"/>
                </a:solidFill>
              </a:rPr>
              <a:t>Рогожи.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56792"/>
            <a:ext cx="8229600" cy="1080120"/>
          </a:xfrm>
        </p:spPr>
        <p:txBody>
          <a:bodyPr>
            <a:noAutofit/>
          </a:bodyPr>
          <a:lstStyle/>
          <a:p>
            <a:pPr lvl="0"/>
            <a:r>
              <a:rPr lang="ru-RU" sz="5400" dirty="0">
                <a:solidFill>
                  <a:srgbClr val="002060"/>
                </a:solidFill>
              </a:rPr>
              <a:t>Как звали  русскую царицу, которая подписала указ о переименовании села Рогожи в г. Богородск?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228600" y="4509120"/>
            <a:ext cx="8229600" cy="1584176"/>
          </a:xfrm>
        </p:spPr>
        <p:txBody>
          <a:bodyPr>
            <a:normAutofit/>
          </a:bodyPr>
          <a:lstStyle/>
          <a:p>
            <a:r>
              <a:rPr lang="ru-RU" sz="6000" i="1" dirty="0">
                <a:solidFill>
                  <a:srgbClr val="C00000"/>
                </a:solidFill>
              </a:rPr>
              <a:t>Екатерина 11.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2251720"/>
          </a:xfrm>
        </p:spPr>
        <p:txBody>
          <a:bodyPr>
            <a:noAutofit/>
          </a:bodyPr>
          <a:lstStyle/>
          <a:p>
            <a:pPr lvl="0"/>
            <a:r>
              <a:rPr lang="ru-RU" sz="4400" dirty="0">
                <a:solidFill>
                  <a:srgbClr val="002060"/>
                </a:solidFill>
              </a:rPr>
              <a:t>В Москве жители называют себя- москвичи, в Ростове- ростовчане. А как называют себя жители г.Ногинска?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228600" y="3717032"/>
            <a:ext cx="8229600" cy="1944216"/>
          </a:xfrm>
        </p:spPr>
        <p:txBody>
          <a:bodyPr>
            <a:normAutofit/>
          </a:bodyPr>
          <a:lstStyle/>
          <a:p>
            <a:r>
              <a:rPr lang="ru-RU" sz="6000" i="1" dirty="0" err="1">
                <a:solidFill>
                  <a:srgbClr val="C00000"/>
                </a:solidFill>
              </a:rPr>
              <a:t>Ногинчане</a:t>
            </a:r>
            <a:r>
              <a:rPr lang="ru-RU" sz="6000" i="1" dirty="0">
                <a:solidFill>
                  <a:srgbClr val="C00000"/>
                </a:solidFill>
              </a:rPr>
              <a:t>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QuizShow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QuizShow</Template>
  <TotalTime>0</TotalTime>
  <Words>578</Words>
  <Application>Microsoft Office PowerPoint</Application>
  <PresentationFormat>Экран (4:3)</PresentationFormat>
  <Paragraphs>175</Paragraphs>
  <Slides>33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43" baseType="lpstr">
      <vt:lpstr>Calibri</vt:lpstr>
      <vt:lpstr>Lucida Sans Unicode</vt:lpstr>
      <vt:lpstr>Segoe Print</vt:lpstr>
      <vt:lpstr>Times New Roman</vt:lpstr>
      <vt:lpstr>Trebuchet MS</vt:lpstr>
      <vt:lpstr>Verdana</vt:lpstr>
      <vt:lpstr>Wingdings 2</vt:lpstr>
      <vt:lpstr>Wingdings 3</vt:lpstr>
      <vt:lpstr>QuizShow</vt:lpstr>
      <vt:lpstr>Открытая</vt:lpstr>
      <vt:lpstr>Конкурс-игра. Есть такой городок в Подмосковье…</vt:lpstr>
      <vt:lpstr>Презентация PowerPoint</vt:lpstr>
      <vt:lpstr>Презентация PowerPoint</vt:lpstr>
      <vt:lpstr>Презентация PowerPoint</vt:lpstr>
      <vt:lpstr>Разминка.</vt:lpstr>
      <vt:lpstr>   В какой стране находится наш город?</vt:lpstr>
      <vt:lpstr>Как называлось село, которое дало начало нашему городу? </vt:lpstr>
      <vt:lpstr>Как звали  русскую царицу, которая подписала указ о переименовании села Рогожи в г. Богородск? </vt:lpstr>
      <vt:lpstr>В Москве жители называют себя- москвичи, в Ростове- ростовчане. А как называют себя жители г.Ногинска? </vt:lpstr>
      <vt:lpstr>Как называется район, в котором расположена наша школа?</vt:lpstr>
      <vt:lpstr>Назовите любые три улицы нашего города.</vt:lpstr>
      <vt:lpstr>Достопримечатель-ности города.</vt:lpstr>
      <vt:lpstr>                     Монумент             « Добрый Ангел Мира»</vt:lpstr>
      <vt:lpstr>Богоявленский собор</vt:lpstr>
      <vt:lpstr>Переставь букву-узнай название реки.</vt:lpstr>
      <vt:lpstr>Мазьляк</vt:lpstr>
      <vt:lpstr>Акворвал</vt:lpstr>
      <vt:lpstr>Бёнкаду</vt:lpstr>
      <vt:lpstr>Акнохлов</vt:lpstr>
      <vt:lpstr>Кроссворд.</vt:lpstr>
      <vt:lpstr>Презентация PowerPoint</vt:lpstr>
      <vt:lpstr>Презентация PowerPoint</vt:lpstr>
      <vt:lpstr>Назовите здание.</vt:lpstr>
      <vt:lpstr>Назови здание.</vt:lpstr>
      <vt:lpstr>Собери символ.</vt:lpstr>
      <vt:lpstr>    Знаменитые люди                   города. </vt:lpstr>
      <vt:lpstr>Презентация PowerPoint</vt:lpstr>
      <vt:lpstr>Презентация PowerPoint</vt:lpstr>
      <vt:lpstr>Презентация PowerPoint</vt:lpstr>
      <vt:lpstr>Знаменитые люди нашего города.</vt:lpstr>
      <vt:lpstr>Знаменитые люди нашего города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2015-02-07T10:57:36Z</dcterms:created>
  <dcterms:modified xsi:type="dcterms:W3CDTF">2024-01-06T14:09:13Z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