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6" r:id="rId1"/>
  </p:sldMasterIdLst>
  <p:notesMasterIdLst>
    <p:notesMasterId r:id="rId29"/>
  </p:notesMasterIdLst>
  <p:sldIdLst>
    <p:sldId id="256" r:id="rId2"/>
    <p:sldId id="257" r:id="rId3"/>
    <p:sldId id="280" r:id="rId4"/>
    <p:sldId id="258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2" r:id="rId27"/>
    <p:sldId id="284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7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82" y="3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12-23T23:33:47.915" idx="1">
    <p:pos x="10" y="10"/>
    <p:text/>
    <p:extLst>
      <p:ext uri="{C676402C-5697-4E1C-873F-D02D1690AC5C}">
        <p15:threadingInfo xmlns:p15="http://schemas.microsoft.com/office/powerpoint/2012/main" timeZoneBias="-360"/>
      </p:ext>
    </p:extLst>
  </p:cm>
  <p:cm authorId="1" dt="2022-12-23T23:37:01.530" idx="2">
    <p:pos x="10" y="146"/>
    <p:text>Water</p:text>
    <p:extLst>
      <p:ext uri="{C676402C-5697-4E1C-873F-D02D1690AC5C}">
        <p15:threadingInfo xmlns:p15="http://schemas.microsoft.com/office/powerpoint/2012/main" timeZoneBias="-360">
          <p15:parentCm authorId="1" idx="1"/>
        </p15:threadingInfo>
      </p:ext>
    </p:extLst>
  </p:cm>
  <p:cm authorId="1" dt="2022-12-23T23:42:03.242" idx="7">
    <p:pos x="7680" y="0"/>
    <p:text/>
    <p:extLst>
      <p:ext uri="{C676402C-5697-4E1C-873F-D02D1690AC5C}">
        <p15:threadingInfo xmlns:p15="http://schemas.microsoft.com/office/powerpoint/2012/main" timeZoneBias="-360"/>
      </p:ext>
    </p:extLst>
  </p:cm>
</p:cmLst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55.81395" units="1/cm"/>
          <inkml:channelProperty channel="Y" name="resolution" value="55.95855" units="1/cm"/>
          <inkml:channelProperty channel="T" name="resolution" value="1" units="1/dev"/>
        </inkml:channelProperties>
      </inkml:inkSource>
      <inkml:timestamp xml:id="ts0" timeString="2022-12-23T17:33:23.396"/>
    </inkml:context>
    <inkml:brush xml:id="br0">
      <inkml:brushProperty name="width" value="0.05" units="cm"/>
      <inkml:brushProperty name="height" value="0.05" units="cm"/>
      <inkml:brushProperty name="fitToCurve" value="1"/>
    </inkml:brush>
  </inkml:definitions>
  <inkml:trace contextRef="#ctx0" brushRef="#br0">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90486E-E22B-4253-83D0-B8C8D55AD4DE}" type="datetimeFigureOut">
              <a:rPr lang="ru-RU" smtClean="0"/>
              <a:t>24.12.2022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859644-992B-480F-8585-7F2C7052C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157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12/24/2022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808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921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12/24/2022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350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12/24/2022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578601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12/24/2022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0934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12/24/2022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428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12/24/2022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3775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2843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12/24/2022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212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279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12/24/2022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840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222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12/24/2022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342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12/24/2022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210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12/24/2022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325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607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894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12/24/2022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9405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  <p:sldLayoutId id="2147483760" r:id="rId14"/>
    <p:sldLayoutId id="2147483761" r:id="rId15"/>
    <p:sldLayoutId id="2147483762" r:id="rId16"/>
    <p:sldLayoutId id="2147483763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f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f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f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f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f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f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f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f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f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f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f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f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f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f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5.jfif"/><Relationship Id="rId1" Type="http://schemas.openxmlformats.org/officeDocument/2006/relationships/slideLayout" Target="../slideLayouts/slideLayout1.xml"/><Relationship Id="rId6" Type="http://schemas.openxmlformats.org/officeDocument/2006/relationships/comments" Target="../comments/comment1.xml"/><Relationship Id="rId5" Type="http://schemas.openxmlformats.org/officeDocument/2006/relationships/image" Target="../media/image6.png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f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f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f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A3F3DF-D7E6-4C87-98EE-8A83B3299E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4252402"/>
            <a:ext cx="9448800" cy="68579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9D59892-B9A6-477B-BF4B-0F588EF80B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914400"/>
            <a:ext cx="9448800" cy="3403601"/>
          </a:xfrm>
        </p:spPr>
        <p:txBody>
          <a:bodyPr>
            <a:noAutofit/>
          </a:bodyPr>
          <a:lstStyle/>
          <a:p>
            <a:r>
              <a:rPr lang="en-US" sz="6000" b="1" dirty="0">
                <a:solidFill>
                  <a:srgbClr val="FF0000"/>
                </a:solidFill>
              </a:rPr>
              <a:t>Open  lesson</a:t>
            </a:r>
          </a:p>
          <a:p>
            <a:r>
              <a:rPr lang="en-US" sz="36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Theme:  </a:t>
            </a:r>
            <a:r>
              <a:rPr 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Environment Ecological problems in Kyrgyzstan</a:t>
            </a:r>
          </a:p>
          <a:p>
            <a:r>
              <a:rPr lang="en-US" sz="3600" b="1" dirty="0"/>
              <a:t>Grade:  7</a:t>
            </a:r>
          </a:p>
          <a:p>
            <a:r>
              <a:rPr lang="en-US" sz="3600" b="1" dirty="0"/>
              <a:t> Unit:     6</a:t>
            </a:r>
          </a:p>
          <a:p>
            <a:endParaRPr lang="en-US" sz="3600" b="1" dirty="0"/>
          </a:p>
          <a:p>
            <a:r>
              <a:rPr lang="en-US" sz="3600" b="1" dirty="0"/>
              <a:t>Teacher:               </a:t>
            </a:r>
            <a:r>
              <a:rPr lang="en-US" sz="3600" b="1" dirty="0" err="1"/>
              <a:t>Aiturgan</a:t>
            </a:r>
            <a:r>
              <a:rPr lang="en-US" sz="3600" b="1" dirty="0"/>
              <a:t> </a:t>
            </a:r>
            <a:r>
              <a:rPr lang="en-US" sz="3600" b="1" dirty="0" err="1"/>
              <a:t>Kyrgyzova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159890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DA4286-25A5-4576-9F9D-DF96D91B03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8C86C0A-8B0F-4D57-9ED8-B1B9C120E6F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B39F132-B4C0-47E0-9E77-39EFBF6348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665" y="-1"/>
            <a:ext cx="12249665" cy="69527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7F10D7A-86DD-4951-ABC0-CFD705133480}"/>
              </a:ext>
            </a:extLst>
          </p:cNvPr>
          <p:cNvSpPr txBox="1"/>
          <p:nvPr/>
        </p:nvSpPr>
        <p:spPr>
          <a:xfrm>
            <a:off x="601362" y="2858529"/>
            <a:ext cx="60861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buildings</a:t>
            </a:r>
            <a:endParaRPr lang="ru-RU" sz="96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719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DDA6A0-9708-441F-AD14-3627057AE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156661B-F36A-4AB7-9BC5-EA18DEAD06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271849"/>
            <a:ext cx="12192000" cy="7587049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BC9E2C-6AA2-4D3B-AE58-1DB01C2DDB32}"/>
              </a:ext>
            </a:extLst>
          </p:cNvPr>
          <p:cNvSpPr txBox="1"/>
          <p:nvPr/>
        </p:nvSpPr>
        <p:spPr>
          <a:xfrm>
            <a:off x="757882" y="3739978"/>
            <a:ext cx="112608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Living things</a:t>
            </a:r>
            <a:endParaRPr lang="ru-RU" sz="96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99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20CD7C-DCC4-45CF-9091-8B989666B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4479D06-429A-47A6-880F-6DD099FBDB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005016"/>
            <a:ext cx="5410198" cy="52136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“ Ecology”? 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Ecology is the scientific study, the relationship of living things to the environment.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7C1F21C-C44E-47AD-AC79-786D1F703F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422" y="1515761"/>
            <a:ext cx="5428735" cy="443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093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B849B1-54A8-44DB-A96E-A9915F4300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EA483A-C947-4A70-B2AB-EA0EAF3A76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9880" y="1136822"/>
            <a:ext cx="6176319" cy="5081863"/>
          </a:xfrm>
        </p:spPr>
        <p:txBody>
          <a:bodyPr>
            <a:normAutofit fontScale="85000" lnSpcReduction="10000"/>
          </a:bodyPr>
          <a:lstStyle/>
          <a:p>
            <a:pPr marL="914400" lvl="2" indent="0">
              <a:buNone/>
            </a:pPr>
            <a:r>
              <a:rPr lang="en-US" sz="6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en-US" sz="6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Air pollution </a:t>
            </a:r>
          </a:p>
          <a:p>
            <a:pPr marL="914400" lvl="2" indent="0">
              <a:buNone/>
            </a:pPr>
            <a:r>
              <a:rPr lang="en-US" sz="5000" b="1" dirty="0">
                <a:latin typeface="Calibri" panose="020F0502020204030204" pitchFamily="34" charset="0"/>
                <a:cs typeface="Calibri" panose="020F0502020204030204" pitchFamily="34" charset="0"/>
              </a:rPr>
              <a:t>Use of harmful substances and smoke of the Earth because of heavy   </a:t>
            </a:r>
            <a:r>
              <a:rPr lang="en-US" sz="5000" b="1" dirty="0" err="1">
                <a:latin typeface="Calibri" panose="020F0502020204030204" pitchFamily="34" charset="0"/>
                <a:cs typeface="Calibri" panose="020F0502020204030204" pitchFamily="34" charset="0"/>
              </a:rPr>
              <a:t>indusry</a:t>
            </a:r>
            <a:r>
              <a:rPr lang="en-US" sz="5000" b="1" dirty="0">
                <a:latin typeface="Calibri" panose="020F0502020204030204" pitchFamily="34" charset="0"/>
                <a:cs typeface="Calibri" panose="020F0502020204030204" pitchFamily="34" charset="0"/>
              </a:rPr>
              <a:t>, gases, coal, oil. This </a:t>
            </a:r>
            <a:r>
              <a:rPr lang="en-US" sz="5000" b="1" dirty="0" err="1">
                <a:latin typeface="Calibri" panose="020F0502020204030204" pitchFamily="34" charset="0"/>
                <a:cs typeface="Calibri" panose="020F0502020204030204" pitchFamily="34" charset="0"/>
              </a:rPr>
              <a:t>couses</a:t>
            </a:r>
            <a:r>
              <a:rPr lang="en-US" sz="5000" b="1" dirty="0">
                <a:latin typeface="Calibri" panose="020F0502020204030204" pitchFamily="34" charset="0"/>
                <a:cs typeface="Calibri" panose="020F0502020204030204" pitchFamily="34" charset="0"/>
              </a:rPr>
              <a:t> the planet to get hotter they lead to global warming </a:t>
            </a:r>
            <a:endParaRPr lang="ru-RU" sz="5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2D75C58-E17A-41D2-86B6-AC339EFDA5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373" y="785812"/>
            <a:ext cx="5634681" cy="528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438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BDA3B6-17CD-4647-ACEC-A5BE1B0529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61F7AAA-07E7-4D76-8536-E8E098D727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93925" y="691978"/>
            <a:ext cx="4736756" cy="6540843"/>
          </a:xfrm>
        </p:spPr>
        <p:txBody>
          <a:bodyPr>
            <a:noAutofit/>
          </a:bodyPr>
          <a:lstStyle/>
          <a:p>
            <a:r>
              <a:rPr lang="en-US" sz="5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Traffic</a:t>
            </a:r>
          </a:p>
          <a:p>
            <a:r>
              <a:rPr 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It’s  the situation on a road in which there too many cars, trucks, buses which can move very slowly or not at all</a:t>
            </a:r>
            <a:endParaRPr lang="ru-RU" sz="4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AB07DA9-BE9C-49FA-A9F4-FB61DCFDB7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136" y="691978"/>
            <a:ext cx="5939480" cy="546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627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C598C9-717E-4789-8073-F03937DDEF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8F7C9FA-728F-433C-B1E5-7B945C5195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91415" y="856735"/>
            <a:ext cx="5296931" cy="5552303"/>
          </a:xfrm>
        </p:spPr>
        <p:txBody>
          <a:bodyPr>
            <a:normAutofit lnSpcReduction="10000"/>
          </a:bodyPr>
          <a:lstStyle/>
          <a:p>
            <a:r>
              <a:rPr lang="en-US" sz="71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Soil pollution </a:t>
            </a:r>
          </a:p>
          <a:p>
            <a:r>
              <a:rPr lang="en-US" dirty="0"/>
              <a:t> </a:t>
            </a:r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Or waste disposal the things that we throw to our environment waste can be almost anything including leaves, papers, bottles, chemical from the factories, plastic, fast food, packaging, old cars, bicycles</a:t>
            </a:r>
            <a:endParaRPr lang="ru-RU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74380C1-0EE4-4BA7-8D40-EA2A3CF1D8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751" y="972066"/>
            <a:ext cx="5947719" cy="5305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256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637828-E80D-4535-93AC-88F465401E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2D2E007-EFE1-4B18-BFDC-2BE6B4CB2A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17492" y="576650"/>
            <a:ext cx="4674972" cy="4835610"/>
          </a:xfrm>
        </p:spPr>
        <p:txBody>
          <a:bodyPr>
            <a:normAutofit lnSpcReduction="10000"/>
          </a:bodyPr>
          <a:lstStyle/>
          <a:p>
            <a:r>
              <a:rPr lang="en-US" sz="5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Cattle      overgrazing </a:t>
            </a:r>
          </a:p>
          <a:p>
            <a:r>
              <a:rPr lang="en-US" sz="5200" b="1" dirty="0">
                <a:latin typeface="Calibri" panose="020F0502020204030204" pitchFamily="34" charset="0"/>
                <a:cs typeface="Calibri" panose="020F0502020204030204" pitchFamily="34" charset="0"/>
              </a:rPr>
              <a:t>Eating to much grass or the process of destroying forests</a:t>
            </a:r>
            <a:endParaRPr lang="ru-RU" sz="5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9C7CBA0-31E8-42A6-A832-5891EC8F3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37" y="683741"/>
            <a:ext cx="6198972" cy="5313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690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555773-DEC7-42FD-92C6-1DAE73CEF3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F3CB4EA-DD0A-4460-8E35-623CD7C2B8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52396" y="838200"/>
            <a:ext cx="4489707" cy="5181600"/>
          </a:xfrm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Glacial melting</a:t>
            </a:r>
          </a:p>
          <a:p>
            <a:r>
              <a:rPr lang="en-US" sz="43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/>
              <a:t> </a:t>
            </a:r>
            <a:r>
              <a:rPr lang="en-US" sz="4800" b="1" dirty="0">
                <a:latin typeface="Calibri" panose="020F0502020204030204" pitchFamily="34" charset="0"/>
                <a:cs typeface="Calibri" panose="020F0502020204030204" pitchFamily="34" charset="0"/>
              </a:rPr>
              <a:t>Melting of mass of ice which causes to global warming</a:t>
            </a:r>
            <a:endParaRPr lang="ru-RU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BC740F6-4260-46B7-AF9A-2C38260026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839" y="700217"/>
            <a:ext cx="5865339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590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97F44C-B47C-4CA1-8735-55D4130FB3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9AB1358-0EEA-4D40-AF99-F07FF94D9E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23221" y="792892"/>
            <a:ext cx="4950941" cy="5272216"/>
          </a:xfrm>
        </p:spPr>
        <p:txBody>
          <a:bodyPr>
            <a:normAutofit/>
          </a:bodyPr>
          <a:lstStyle/>
          <a:p>
            <a:r>
              <a:rPr lang="en-US" sz="6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Floods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When there is too much water. Usually rain causes flooding that washes our bridges, roads, houses  </a:t>
            </a:r>
            <a:r>
              <a:rPr lang="en-US" sz="4000" b="1" dirty="0" err="1">
                <a:latin typeface="Calibri" panose="020F0502020204030204" pitchFamily="34" charset="0"/>
                <a:cs typeface="Calibri" panose="020F0502020204030204" pitchFamily="34" charset="0"/>
              </a:rPr>
              <a:t>etc</a:t>
            </a:r>
            <a:endParaRPr lang="ru-RU" sz="4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0DB4AA2-4C70-4F53-99EA-DDC6ACC655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119" y="716692"/>
            <a:ext cx="5329881" cy="51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097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B3423D-E973-4B69-8B46-80990F64D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B2DB2F-49F3-4B3A-8F91-A1E89F7DF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4150" y="1219200"/>
            <a:ext cx="5682049" cy="5181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6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Mudflows</a:t>
            </a:r>
            <a:r>
              <a:rPr lang="en-US" sz="6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r>
              <a:rPr lang="en-US" sz="6000" b="1" dirty="0">
                <a:latin typeface="Calibri" panose="020F0502020204030204" pitchFamily="34" charset="0"/>
                <a:cs typeface="Calibri" panose="020F0502020204030204" pitchFamily="34" charset="0"/>
              </a:rPr>
              <a:t>A large amount of mud sliding down a mountain</a:t>
            </a:r>
            <a:endParaRPr lang="ru-RU" sz="6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A7AB174-D7B3-4D0B-968B-810E670B11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270" y="764373"/>
            <a:ext cx="4942704" cy="5068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70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BF60DAC-E29C-4A63-85EC-691C272D9A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764374"/>
            <a:ext cx="10352903" cy="54543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sz="2800" b="1" dirty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en-US" sz="4000" b="1" dirty="0">
                <a:solidFill>
                  <a:srgbClr val="FFC000"/>
                </a:solidFill>
              </a:rPr>
              <a:t>The aim of the lesson:   </a:t>
            </a:r>
            <a:r>
              <a:rPr lang="en-US" sz="3200" b="1" dirty="0"/>
              <a:t>Presentation material about new theme. </a:t>
            </a:r>
          </a:p>
          <a:p>
            <a:pPr marL="0" indent="0">
              <a:buNone/>
            </a:pPr>
            <a:r>
              <a:rPr lang="en-US" sz="3200" b="1" dirty="0"/>
              <a:t>   Giving new   information.</a:t>
            </a:r>
          </a:p>
          <a:p>
            <a:pPr marL="0" indent="0">
              <a:buNone/>
            </a:pP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Students should be able:</a:t>
            </a:r>
          </a:p>
          <a:p>
            <a:pPr marL="514350" indent="-514350">
              <a:buAutoNum type="alphaUcParenR"/>
            </a:pP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Learn the meanings of the words “environment” and “ecology”</a:t>
            </a:r>
          </a:p>
          <a:p>
            <a:pPr marL="514350" indent="-514350">
              <a:buAutoNum type="alphaUcParenR"/>
            </a:pP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 Study ecological words and use them in their speech </a:t>
            </a:r>
          </a:p>
          <a:p>
            <a:pPr marL="514350" indent="-514350">
              <a:buAutoNum type="alphaUcParenR"/>
            </a:pP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 Listen to the text and know the causes of ecological problems and suggest the ways of protecting nature give solutions by thinking critically</a:t>
            </a:r>
            <a:endParaRPr lang="en-US" sz="3200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endParaRPr lang="en-US" dirty="0"/>
          </a:p>
          <a:p>
            <a:endParaRPr lang="ru-RU" dirty="0"/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464DA445-5D77-46E2-8798-BD544AC13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508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8EAB48-ED51-4A08-BFD9-83D34E5B9D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A4F7E5D-F537-4186-8E98-4A8BDF608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04453" y="939114"/>
            <a:ext cx="4629665" cy="5321643"/>
          </a:xfrm>
        </p:spPr>
        <p:txBody>
          <a:bodyPr>
            <a:normAutofit/>
          </a:bodyPr>
          <a:lstStyle/>
          <a:p>
            <a:r>
              <a:rPr lang="en-US" sz="6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Landslides</a:t>
            </a:r>
          </a:p>
          <a:p>
            <a:endParaRPr lang="en-US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4800" b="1" dirty="0">
                <a:latin typeface="Calibri" panose="020F0502020204030204" pitchFamily="34" charset="0"/>
                <a:cs typeface="Calibri" panose="020F0502020204030204" pitchFamily="34" charset="0"/>
              </a:rPr>
              <a:t> Earth or rocks falling down from a mountain</a:t>
            </a:r>
            <a:endParaRPr lang="ru-RU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CDFBDD9-16C9-4FE6-AAE9-1E7E6EB72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881" y="823785"/>
            <a:ext cx="5593492" cy="5231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038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8187F9-372C-487D-B395-03AB49CEF9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97DAC46-F6DB-4AF3-B1C7-E038780F9F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6252" y="707011"/>
            <a:ext cx="10000268" cy="6004874"/>
          </a:xfrm>
        </p:spPr>
        <p:txBody>
          <a:bodyPr>
            <a:normAutofit lnSpcReduction="10000"/>
          </a:bodyPr>
          <a:lstStyle/>
          <a:p>
            <a: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Read the new words and translate:</a:t>
            </a:r>
          </a:p>
          <a:p>
            <a:endParaRPr lang="en-US" dirty="0"/>
          </a:p>
          <a:p>
            <a:r>
              <a:rPr lang="en-US" dirty="0"/>
              <a:t> 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heavy industry-     </a:t>
            </a:r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          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тяжелая индустрия</a:t>
            </a:r>
            <a:endParaRPr lang="en-U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 traffic-         </a:t>
            </a:r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пробка</a:t>
            </a:r>
            <a:endParaRPr lang="en-U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 water pollution-</a:t>
            </a:r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             загрязнение воды</a:t>
            </a:r>
            <a:endParaRPr lang="en-U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 soil pollution-</a:t>
            </a:r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                 загрязнение  почвы</a:t>
            </a:r>
            <a:endParaRPr lang="en-U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 cattle overgrazing-</a:t>
            </a:r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        </a:t>
            </a:r>
            <a:r>
              <a:rPr lang="ru-RU" sz="2800" b="1" dirty="0" err="1">
                <a:latin typeface="Calibri" panose="020F0502020204030204" pitchFamily="34" charset="0"/>
                <a:cs typeface="Calibri" panose="020F0502020204030204" pitchFamily="34" charset="0"/>
              </a:rPr>
              <a:t>перевыпас</a:t>
            </a:r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  скота</a:t>
            </a:r>
            <a:endParaRPr lang="en-U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 glacial melting-</a:t>
            </a:r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              таяние ледников</a:t>
            </a:r>
            <a:endParaRPr lang="en-U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 flooding-</a:t>
            </a:r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наводнение</a:t>
            </a:r>
            <a:endParaRPr lang="en-U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 mudflows-</a:t>
            </a:r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селевые потоки  </a:t>
            </a:r>
            <a:endParaRPr lang="en-U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 landslides-   </a:t>
            </a:r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оползни</a:t>
            </a:r>
            <a:endParaRPr lang="en-U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/>
              <a:t> </a:t>
            </a:r>
          </a:p>
          <a:p>
            <a:r>
              <a:rPr lang="en-US" dirty="0"/>
              <a:t> </a:t>
            </a:r>
          </a:p>
          <a:p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808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D80197-2C31-41D8-833D-F523F33F2D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87CAC7E-EA73-4B75-AA00-467ED18AC5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1470581"/>
            <a:ext cx="9448800" cy="4355184"/>
          </a:xfrm>
        </p:spPr>
        <p:txBody>
          <a:bodyPr>
            <a:normAutofit/>
          </a:bodyPr>
          <a:lstStyle/>
          <a:p>
            <a:r>
              <a:rPr lang="ru-RU" sz="6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6600" b="1" dirty="0">
                <a:latin typeface="Calibri" panose="020F0502020204030204" pitchFamily="34" charset="0"/>
                <a:cs typeface="Calibri" panose="020F0502020204030204" pitchFamily="34" charset="0"/>
              </a:rPr>
              <a:t>ex;  2 a)     p, 81</a:t>
            </a:r>
          </a:p>
          <a:p>
            <a:r>
              <a:rPr lang="en-US" sz="6600" b="1" dirty="0">
                <a:latin typeface="Calibri" panose="020F0502020204030204" pitchFamily="34" charset="0"/>
                <a:cs typeface="Calibri" panose="020F0502020204030204" pitchFamily="34" charset="0"/>
              </a:rPr>
              <a:t> Mark the sentences as true or false.</a:t>
            </a:r>
            <a:endParaRPr lang="ru-RU" sz="6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620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B6B76D-6C1C-4CCF-88C7-69EBCDC300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E2F2366-CFA3-4BF8-B4AB-6F647D8544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980303"/>
            <a:ext cx="9448800" cy="333769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9395F97-407A-4E0A-88C8-486DF52F9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7372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264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FC42CE-E449-420F-B5D9-EAE17CBD4B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B2010BB-00D0-417D-8218-C5A9809556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1136822"/>
            <a:ext cx="9448800" cy="318117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E32E8D7-3892-49FE-85C9-C66E6B58F6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404" y="-1"/>
            <a:ext cx="10437341" cy="7051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973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5D82D3-9117-4E8F-985A-F5E356C04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B04590B-B8FB-42FB-A617-EB4F8E7191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E11297F-39CB-44FF-BCE4-DEA2AD0D0C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0043" y="0"/>
            <a:ext cx="12332043" cy="6919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847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B62584-EAC7-4D8F-8804-3D9EEAF191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5F684F8-591D-4BD7-BB19-25B4EC8B60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1342768"/>
            <a:ext cx="9448800" cy="2975233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Home work:</a:t>
            </a:r>
          </a:p>
          <a:p>
            <a:r>
              <a:rPr lang="en-US" dirty="0"/>
              <a:t> </a:t>
            </a:r>
            <a:r>
              <a:rPr lang="en-US" sz="3600" dirty="0"/>
              <a:t>Ex;5  p. 83  Make nouns of the words in brackets.</a:t>
            </a:r>
          </a:p>
          <a:p>
            <a:r>
              <a:rPr lang="en-US" sz="3600" dirty="0"/>
              <a:t> Ex; 6. p.    Talk to a partner and answer the </a:t>
            </a:r>
            <a:r>
              <a:rPr lang="en-US" sz="3600" dirty="0" err="1"/>
              <a:t>guestions</a:t>
            </a:r>
            <a:r>
              <a:rPr lang="en-US" sz="3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40047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282DB8-EB7A-46C8-A860-AFFC4D8130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0AD8C87-4ADC-41FC-A381-FBA5D31DEB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5020014"/>
            <a:ext cx="9448800" cy="1051272"/>
          </a:xfrm>
        </p:spPr>
        <p:txBody>
          <a:bodyPr>
            <a:normAutofit/>
          </a:bodyPr>
          <a:lstStyle/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Our lesson is over good bye, see you next time.</a:t>
            </a:r>
            <a:endParaRPr lang="ru-RU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AAEF794-043C-4042-B9BD-1EC408E0F6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0119" y="411892"/>
            <a:ext cx="6689124" cy="4555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492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D02EB5-66B0-4A62-9C88-52D6154E6B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0F85BB4-27CD-4A33-B138-E158AFDC28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1803405"/>
            <a:ext cx="9448800" cy="3518238"/>
          </a:xfrm>
        </p:spPr>
        <p:txBody>
          <a:bodyPr>
            <a:normAutofit fontScale="92500" lnSpcReduction="10000"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Method of teaching:</a:t>
            </a:r>
          </a:p>
          <a:p>
            <a:endParaRPr lang="en-US" dirty="0"/>
          </a:p>
          <a:p>
            <a:r>
              <a:rPr lang="en-US" sz="3200" b="1" dirty="0"/>
              <a:t>-</a:t>
            </a:r>
            <a:r>
              <a:rPr lang="ru-RU" sz="3200" b="1" dirty="0"/>
              <a:t> </a:t>
            </a:r>
            <a:r>
              <a:rPr lang="en-US" sz="3200" b="1" dirty="0"/>
              <a:t>Speaking</a:t>
            </a:r>
          </a:p>
          <a:p>
            <a:r>
              <a:rPr lang="en-US" sz="3200" b="1" dirty="0"/>
              <a:t>- Listening</a:t>
            </a:r>
          </a:p>
          <a:p>
            <a:r>
              <a:rPr lang="en-US" sz="3200" b="1" dirty="0"/>
              <a:t>- Reading</a:t>
            </a:r>
          </a:p>
          <a:p>
            <a:r>
              <a:rPr lang="en-US" sz="3200" b="1" dirty="0"/>
              <a:t>- Writing  </a:t>
            </a:r>
          </a:p>
          <a:p>
            <a:r>
              <a:rPr lang="en-US" sz="3200" b="1" dirty="0"/>
              <a:t>- to get a new information</a:t>
            </a:r>
          </a:p>
          <a:p>
            <a:pPr marL="342900" indent="-342900">
              <a:buFontTx/>
              <a:buChar char="-"/>
            </a:pP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7676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274CAA-27A6-43CD-9392-C1CCF33043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484554"/>
            <a:ext cx="9448800" cy="3143947"/>
          </a:xfrm>
        </p:spPr>
        <p:txBody>
          <a:bodyPr>
            <a:normAutofit/>
          </a:bodyPr>
          <a:lstStyle/>
          <a:p>
            <a:endParaRPr lang="ru-RU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4602330-43D3-4B5C-84F4-0C238718FB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06831" y="1242646"/>
            <a:ext cx="5611445" cy="4458438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en-US" sz="3600" b="1" dirty="0">
                <a:highlight>
                  <a:srgbClr val="0000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What is “Environment”?</a:t>
            </a:r>
          </a:p>
          <a:p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The  word ”Environment”  means            everything around us           when you look around you self you can see a lot of things</a:t>
            </a:r>
          </a:p>
          <a:p>
            <a:r>
              <a:rPr lang="en-US" dirty="0"/>
              <a:t>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322E0F-7F0E-4E9F-A56D-B949D4B67B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47" y="1367692"/>
            <a:ext cx="5228492" cy="393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903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8316E1-9E7F-40EF-BBD4-924F040873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7908" y="1803405"/>
            <a:ext cx="9292492" cy="470872"/>
          </a:xfrm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816ED76-FCEE-4A85-B9B2-ACA9D7763E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ru-RU" dirty="0"/>
          </a:p>
        </p:txBody>
      </p:sp>
      <p:pic>
        <p:nvPicPr>
          <p:cNvPr id="5" name="Рисунок 4" descr="you c">
            <a:extLst>
              <a:ext uri="{FF2B5EF4-FFF2-40B4-BE49-F238E27FC236}">
                <a16:creationId xmlns:a16="http://schemas.microsoft.com/office/drawing/2014/main" id="{48920D6A-15E2-461C-A112-4729523475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665" y="-85725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D1E34E4-CB93-4418-B7B0-F83BF01FC9F6}"/>
              </a:ext>
            </a:extLst>
          </p:cNvPr>
          <p:cNvSpPr/>
          <p:nvPr/>
        </p:nvSpPr>
        <p:spPr>
          <a:xfrm>
            <a:off x="1371600" y="1459230"/>
            <a:ext cx="684530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 can see:</a:t>
            </a:r>
          </a:p>
          <a:p>
            <a:endParaRPr lang="en-US" dirty="0">
              <a:solidFill>
                <a:srgbClr val="FFC000"/>
              </a:solidFill>
            </a:endParaRPr>
          </a:p>
          <a:p>
            <a:endParaRPr lang="en-US" dirty="0">
              <a:solidFill>
                <a:srgbClr val="FFC000"/>
              </a:solidFill>
            </a:endParaRPr>
          </a:p>
          <a:p>
            <a:endParaRPr lang="en-US" dirty="0">
              <a:solidFill>
                <a:srgbClr val="FFC000"/>
              </a:solidFill>
            </a:endParaRPr>
          </a:p>
          <a:p>
            <a:endParaRPr lang="en-US" dirty="0">
              <a:solidFill>
                <a:srgbClr val="FFC000"/>
              </a:solidFill>
            </a:endParaRPr>
          </a:p>
          <a:p>
            <a:r>
              <a:rPr lang="en-US" dirty="0">
                <a:solidFill>
                  <a:srgbClr val="FFC000"/>
                </a:solidFill>
              </a:rPr>
              <a:t> </a:t>
            </a:r>
          </a:p>
          <a:p>
            <a:r>
              <a:rPr lang="en-US" sz="88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Roads</a:t>
            </a:r>
            <a:r>
              <a:rPr lang="en-US" dirty="0">
                <a:solidFill>
                  <a:srgbClr val="FFC000"/>
                </a:solidFill>
              </a:rPr>
              <a:t> </a:t>
            </a:r>
            <a:endParaRPr lang="ru-RU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359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FCCF50-C6BA-4619-A736-D459BF710B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1FA73E3-04DF-4448-A85F-319A773515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6332A15-1045-4AA5-A612-CE873B91B3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2523" y="0"/>
            <a:ext cx="12254523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Рукописный ввод 5">
                <a:extLst>
                  <a:ext uri="{FF2B5EF4-FFF2-40B4-BE49-F238E27FC236}">
                    <a16:creationId xmlns:a16="http://schemas.microsoft.com/office/drawing/2014/main" id="{6861030D-7E19-4D8B-A76B-6AE42D92823E}"/>
                  </a:ext>
                </a:extLst>
              </p14:cNvPr>
              <p14:cNvContentPartPr/>
              <p14:nvPr/>
            </p14:nvContentPartPr>
            <p14:xfrm>
              <a:off x="9362766" y="1766348"/>
              <a:ext cx="360" cy="360"/>
            </p14:xfrm>
          </p:contentPart>
        </mc:Choice>
        <mc:Fallback xmlns="">
          <p:pic>
            <p:nvPicPr>
              <p:cNvPr id="6" name="Рукописный ввод 5">
                <a:extLst>
                  <a:ext uri="{FF2B5EF4-FFF2-40B4-BE49-F238E27FC236}">
                    <a16:creationId xmlns:a16="http://schemas.microsoft.com/office/drawing/2014/main" id="{6861030D-7E19-4D8B-A76B-6AE42D92823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353766" y="1757348"/>
                <a:ext cx="18000" cy="18000"/>
              </a:xfrm>
              <a:prstGeom prst="rect">
                <a:avLst/>
              </a:prstGeom>
            </p:spPr>
          </p:pic>
        </mc:Fallback>
      </mc:AlternateContent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D5DA5F9-DBC8-405F-9C18-804028C11A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" y="0"/>
            <a:ext cx="12191999" cy="682388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8554815-9A6B-4383-995D-6D2C0FF70589}"/>
              </a:ext>
            </a:extLst>
          </p:cNvPr>
          <p:cNvSpPr txBox="1"/>
          <p:nvPr/>
        </p:nvSpPr>
        <p:spPr>
          <a:xfrm>
            <a:off x="535460" y="1766348"/>
            <a:ext cx="84458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Water</a:t>
            </a:r>
            <a:endParaRPr lang="ru-RU" sz="96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810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636839-D7B9-4237-961F-8EA13CA694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56D7450-8F74-44F4-AE15-5DDF75B3F8D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7C9E8B4-D386-40D2-BEFD-2A82CA80A4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9415" y="71783"/>
            <a:ext cx="12301415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08697AC-80FB-4B71-B8F0-A6DFA6279722}"/>
              </a:ext>
            </a:extLst>
          </p:cNvPr>
          <p:cNvSpPr txBox="1"/>
          <p:nvPr/>
        </p:nvSpPr>
        <p:spPr>
          <a:xfrm>
            <a:off x="1466335" y="1931123"/>
            <a:ext cx="56017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Houses</a:t>
            </a:r>
            <a:endParaRPr lang="ru-RU" sz="96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427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079812-C234-4FF0-8F82-BF7742199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498A182D-0BF8-4A93-B7B3-8DD12F9505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EACF827-46B4-4454-9B74-137E15BD1B10}"/>
              </a:ext>
            </a:extLst>
          </p:cNvPr>
          <p:cNvSpPr txBox="1"/>
          <p:nvPr/>
        </p:nvSpPr>
        <p:spPr>
          <a:xfrm>
            <a:off x="1532237" y="2339546"/>
            <a:ext cx="70445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Trees</a:t>
            </a:r>
            <a:endParaRPr lang="ru-RU" sz="96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64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0942FE-53B8-40BE-A825-C4A454B630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3C433F2-D85A-4731-A064-516E129DF19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536D111-87AE-4B70-91AD-F613085CDC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57881"/>
            <a:ext cx="12505038" cy="784242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EF79631-BB95-42BC-88FA-2304D538246E}"/>
              </a:ext>
            </a:extLst>
          </p:cNvPr>
          <p:cNvSpPr txBox="1"/>
          <p:nvPr/>
        </p:nvSpPr>
        <p:spPr>
          <a:xfrm>
            <a:off x="1005016" y="2471351"/>
            <a:ext cx="541428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atin typeface="Calibri" panose="020F0502020204030204" pitchFamily="34" charset="0"/>
                <a:cs typeface="Calibri" panose="020F0502020204030204" pitchFamily="34" charset="0"/>
              </a:rPr>
              <a:t>grass, flowers</a:t>
            </a:r>
            <a:endParaRPr lang="ru-RU" sz="9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66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446</TotalTime>
  <Words>455</Words>
  <Application>Microsoft Office PowerPoint</Application>
  <PresentationFormat>Широкоэкранный</PresentationFormat>
  <Paragraphs>81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1" baseType="lpstr">
      <vt:lpstr>Arial</vt:lpstr>
      <vt:lpstr>Calibri</vt:lpstr>
      <vt:lpstr>Century Gothic</vt:lpstr>
      <vt:lpstr>След самолета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40</cp:revision>
  <dcterms:created xsi:type="dcterms:W3CDTF">2022-12-23T15:28:51Z</dcterms:created>
  <dcterms:modified xsi:type="dcterms:W3CDTF">2022-12-24T16:36:23Z</dcterms:modified>
</cp:coreProperties>
</file>