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11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20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</a:p>
        </p:txBody>
      </p:sp>
      <p:sp>
        <p:nvSpPr>
          <p:cNvPr id="203" name="PlaceHolder 4"/>
          <p:cNvSpPr>
            <a:spLocks noGrp="1"/>
          </p:cNvSpPr>
          <p:nvPr>
            <p:ph type="dt" idx="13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204" name="PlaceHolder 5"/>
          <p:cNvSpPr>
            <a:spLocks noGrp="1"/>
          </p:cNvSpPr>
          <p:nvPr>
            <p:ph type="ftr" idx="1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205" name="PlaceHolder 6"/>
          <p:cNvSpPr>
            <a:spLocks noGrp="1"/>
          </p:cNvSpPr>
          <p:nvPr>
            <p:ph type="sldNum" idx="1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6FF299FD-2519-4C21-9B79-6373F7CDA033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0">
              <a:buNone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375077E-3EAF-4BED-9CA3-28D2E90E492D}" type="slidenum">
              <a:rPr lang="ru-RU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0">
              <a:buNone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sldNum" idx="17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789E1B8E-3D41-480E-A7F0-70CB08135E66}" type="slidenum">
              <a:rPr lang="ru-RU" sz="1200" b="0" strike="noStrike" spc="-1">
                <a:solidFill>
                  <a:schemeClr val="dk1"/>
                </a:solidFill>
                <a:latin typeface="+mn-lt"/>
                <a:ea typeface="+mn-ea"/>
              </a:rPr>
              <a:t>3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782D29E-66A7-42E5-AA49-C941F30F81A8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239676F-8C0D-4894-B9D1-565E95E78D6E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7B6C047-1AC6-41D1-ACE1-37735C3AB19A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CA967B-F83E-4172-96C5-90A769E0E5EE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27ED01E-7087-4F27-8B87-305F5F9D44F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CAAA4F7-E4CE-45A5-B1EC-55A238404AD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FBEF33E-339F-4FDD-AC72-C5041CADC7B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C313E67-DD7C-46A4-ABE9-B593EAFFD53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8143B9B-E6A5-4FC2-B5AA-A3FAAF1E276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E5C52C3-896E-4C5D-BE11-4ACFF6A16F10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0376E0A-F59D-4C60-98EC-9C270A7B47E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1B74204-170A-4860-8F9F-08C0D426A57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EA1F958-AFCE-4903-A66B-F0E48A1DB6A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E167D38-2075-426D-AE60-F80AF47119D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F810FFE-DC89-407B-826E-CD4847D0234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0C3B9B2-2CE5-47F2-9711-119E08FFB06D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94E6617-84CC-4856-AAEE-441276DA6449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8C81E3C-B3BB-4705-9B15-7366A8226E5C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31B03EC-DD2B-4153-9A7B-D612E8556EA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D2D01DE-BA9C-40FE-8C27-30A980054EE7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C2E529E-9A79-4663-8D3E-F6196DB8EE0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DF45CD4-9704-4456-B520-C16173370DE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6579217-EC12-4037-9367-E5DF6270436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33486D3-D63B-4C2C-A1F6-51D3B09566B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0CCAA7C-6236-4A00-A0C7-4CD707C93D9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DF50F7B1-C3ED-433D-9CD2-7E55E3FB841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C952593E-BC1F-4C53-95D6-D3923945E42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61CE4FC-3C81-48FA-8920-DBA0FAA841D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F10B9AB-C7FB-413E-8AC8-B15FEBEF9324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07AD61D-5251-44CD-82B4-373ECEFD1C6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30E2F1A-8974-45E5-BF0D-E51D4DF7371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6080CB4-D751-43C1-92C3-2BF985754D5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284FF0C-3928-44B8-A2E2-BAB5763AE18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3C700D5-32A6-4083-B502-BA261C12DCF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2B835FC-1F1E-43FB-BA39-017E4ECD7F2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2E23F98-4C01-4DDA-B848-554E3B70A56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20A84DF-D29E-45E1-BA8F-D44EC96331B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6DAB658-9071-4DB2-B96F-2936D856722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3D281DF-4ED0-489F-ACA8-7A8E9CCFCFA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DBCF829-362B-4DA2-8521-B4741485535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71566C26-B5D3-4121-8FE7-14DAAF0FB85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5623DAA-355B-4BD2-A751-78AE7880028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1242"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94123C3F-9C91-441E-ABE3-F6786AC0CB9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3538A81-C287-44E2-AA0A-74F93FFAC6D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E86531B-E6E5-47F2-880A-91DD965AAEE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96D1776-B132-4AA7-9BF6-A9325B6C706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D4D5574-729B-459C-A546-0C60DD7ECC8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2FFD5A5-EFEF-420D-8E41-63610B97706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3"/>
          <p:cNvSpPr/>
          <p:nvPr/>
        </p:nvSpPr>
        <p:spPr>
          <a:xfrm>
            <a:off x="228600" y="228600"/>
            <a:ext cx="8695080" cy="2468160"/>
          </a:xfrm>
          <a:prstGeom prst="roundRect">
            <a:avLst>
              <a:gd name="adj" fmla="val 3362"/>
            </a:avLst>
          </a:prstGeom>
          <a:gradFill rotWithShape="0">
            <a:gsLst>
              <a:gs pos="0">
                <a:srgbClr val="0293E0"/>
              </a:gs>
              <a:gs pos="90000">
                <a:srgbClr val="83D3FE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ndara"/>
            </a:endParaRPr>
          </a:p>
        </p:txBody>
      </p:sp>
      <p:grpSp>
        <p:nvGrpSpPr>
          <p:cNvPr id="14" name="Group 15"/>
          <p:cNvGrpSpPr/>
          <p:nvPr/>
        </p:nvGrpSpPr>
        <p:grpSpPr>
          <a:xfrm>
            <a:off x="211680" y="1679400"/>
            <a:ext cx="8722800" cy="1329120"/>
            <a:chOff x="211680" y="1679400"/>
            <a:chExt cx="8722800" cy="1329120"/>
          </a:xfrm>
        </p:grpSpPr>
        <p:sp>
          <p:nvSpPr>
            <p:cNvPr id="2" name="Freeform 14"/>
            <p:cNvSpPr/>
            <p:nvPr/>
          </p:nvSpPr>
          <p:spPr>
            <a:xfrm>
              <a:off x="6047280" y="1824480"/>
              <a:ext cx="2875680" cy="713160"/>
            </a:xfrm>
            <a:custGeom>
              <a:avLst/>
              <a:gdLst>
                <a:gd name="textAreaLeft" fmla="*/ 0 w 2875680"/>
                <a:gd name="textAreaRight" fmla="*/ 2876400 w 2875680"/>
                <a:gd name="textAreaTop" fmla="*/ 0 h 713160"/>
                <a:gd name="textAreaBottom" fmla="*/ 713880 h 713160"/>
              </a:gdLst>
              <a:ahLst/>
              <a:cxnLst/>
              <a:rect l="textAreaLeft" t="textAreaTop" r="textAreaRight" b="textAreaBottom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3" name="Freeform 18"/>
            <p:cNvSpPr/>
            <p:nvPr/>
          </p:nvSpPr>
          <p:spPr>
            <a:xfrm>
              <a:off x="2619360" y="1696320"/>
              <a:ext cx="5543640" cy="849240"/>
            </a:xfrm>
            <a:custGeom>
              <a:avLst/>
              <a:gdLst>
                <a:gd name="textAreaLeft" fmla="*/ 0 w 5543640"/>
                <a:gd name="textAreaRight" fmla="*/ 5544360 w 5543640"/>
                <a:gd name="textAreaTop" fmla="*/ 0 h 849240"/>
                <a:gd name="textAreaBottom" fmla="*/ 849960 h 849240"/>
              </a:gdLst>
              <a:ahLst/>
              <a:cxnLst/>
              <a:rect l="textAreaLeft" t="textAreaTop" r="textAreaRight" b="textAreaBottom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4" name="Freeform 22"/>
            <p:cNvSpPr/>
            <p:nvPr/>
          </p:nvSpPr>
          <p:spPr>
            <a:xfrm>
              <a:off x="2828880" y="1708560"/>
              <a:ext cx="5467320" cy="773640"/>
            </a:xfrm>
            <a:custGeom>
              <a:avLst/>
              <a:gdLst>
                <a:gd name="textAreaLeft" fmla="*/ 0 w 5467320"/>
                <a:gd name="textAreaRight" fmla="*/ 5468040 w 5467320"/>
                <a:gd name="textAreaTop" fmla="*/ 0 h 773640"/>
                <a:gd name="textAreaBottom" fmla="*/ 774360 h 773640"/>
              </a:gdLst>
              <a:ahLst/>
              <a:cxnLst/>
              <a:rect l="textAreaLeft" t="textAreaTop" r="textAreaRight" b="textAreaBottom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5" name="Freeform 26"/>
            <p:cNvSpPr/>
            <p:nvPr/>
          </p:nvSpPr>
          <p:spPr>
            <a:xfrm>
              <a:off x="5609520" y="1694880"/>
              <a:ext cx="3307320" cy="650880"/>
            </a:xfrm>
            <a:custGeom>
              <a:avLst/>
              <a:gdLst>
                <a:gd name="textAreaLeft" fmla="*/ 0 w 3307320"/>
                <a:gd name="textAreaRight" fmla="*/ 3308040 w 3307320"/>
                <a:gd name="textAreaTop" fmla="*/ 0 h 650880"/>
                <a:gd name="textAreaBottom" fmla="*/ 651600 h 650880"/>
              </a:gdLst>
              <a:ahLst/>
              <a:cxnLst/>
              <a:rect l="textAreaLeft" t="textAreaTop" r="textAreaRight" b="textAreaBottom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 useBgFill="1">
          <p:nvSpPr>
            <p:cNvPr id="6" name="Freeform 10"/>
            <p:cNvSpPr/>
            <p:nvPr/>
          </p:nvSpPr>
          <p:spPr>
            <a:xfrm>
              <a:off x="211680" y="1679400"/>
              <a:ext cx="8722800" cy="1329120"/>
            </a:xfrm>
            <a:custGeom>
              <a:avLst/>
              <a:gdLst>
                <a:gd name="textAreaLeft" fmla="*/ 0 w 8722800"/>
                <a:gd name="textAreaRight" fmla="*/ 8723520 w 8722800"/>
                <a:gd name="textAreaTop" fmla="*/ 0 h 1329120"/>
                <a:gd name="textAreaBottom" fmla="*/ 1329840 h 1329120"/>
              </a:gdLst>
              <a:ahLst/>
              <a:cxnLst/>
              <a:rect l="textAreaLeft" t="textAreaTop" r="textAreaRight" b="textAreaBottom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</p:grpSp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333" lnSpcReduction="1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333" lnSpcReduction="1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  <p:sp>
        <p:nvSpPr>
          <p:cNvPr id="10" name="PlaceHolder 4"/>
          <p:cNvSpPr>
            <a:spLocks noGrp="1"/>
          </p:cNvSpPr>
          <p:nvPr>
            <p:ph type="ftr" idx="1"/>
          </p:nvPr>
        </p:nvSpPr>
        <p:spPr>
          <a:xfrm>
            <a:off x="193680" y="6250320"/>
            <a:ext cx="378612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11" name="PlaceHolder 5"/>
          <p:cNvSpPr>
            <a:spLocks noGrp="1"/>
          </p:cNvSpPr>
          <p:nvPr>
            <p:ph type="sldNum" idx="2"/>
          </p:nvPr>
        </p:nvSpPr>
        <p:spPr>
          <a:xfrm>
            <a:off x="3990960" y="6250320"/>
            <a:ext cx="1161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ru-RU" sz="1000" b="0" strike="noStrike" spc="-1">
                <a:solidFill>
                  <a:schemeClr val="dk2"/>
                </a:solidFill>
                <a:latin typeface="Candara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298564A8-92A9-4F1E-A793-2C000A0899B5}" type="slidenum">
              <a:rPr lang="ru-RU" sz="1000" b="0" strike="noStrike" spc="-1">
                <a:solidFill>
                  <a:schemeClr val="dk2"/>
                </a:solidFill>
                <a:latin typeface="Candar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PlaceHolder 6"/>
          <p:cNvSpPr>
            <a:spLocks noGrp="1"/>
          </p:cNvSpPr>
          <p:nvPr>
            <p:ph type="dt" idx="3"/>
          </p:nvPr>
        </p:nvSpPr>
        <p:spPr>
          <a:xfrm>
            <a:off x="5163840" y="6250320"/>
            <a:ext cx="378612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ounded Rectangle 13" hidden="1"/>
          <p:cNvSpPr/>
          <p:nvPr/>
        </p:nvSpPr>
        <p:spPr>
          <a:xfrm>
            <a:off x="228600" y="228600"/>
            <a:ext cx="8695080" cy="2468160"/>
          </a:xfrm>
          <a:prstGeom prst="roundRect">
            <a:avLst>
              <a:gd name="adj" fmla="val 3362"/>
            </a:avLst>
          </a:prstGeom>
          <a:gradFill rotWithShape="0">
            <a:gsLst>
              <a:gs pos="0">
                <a:srgbClr val="0293E0"/>
              </a:gs>
              <a:gs pos="90000">
                <a:srgbClr val="83D3FE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ndara"/>
            </a:endParaRPr>
          </a:p>
        </p:txBody>
      </p:sp>
      <p:grpSp>
        <p:nvGrpSpPr>
          <p:cNvPr id="50" name="Group 15"/>
          <p:cNvGrpSpPr/>
          <p:nvPr/>
        </p:nvGrpSpPr>
        <p:grpSpPr>
          <a:xfrm>
            <a:off x="211680" y="1679400"/>
            <a:ext cx="8722800" cy="1329120"/>
            <a:chOff x="211680" y="1679400"/>
            <a:chExt cx="8722800" cy="1329120"/>
          </a:xfrm>
        </p:grpSpPr>
        <p:sp>
          <p:nvSpPr>
            <p:cNvPr id="51" name="Freeform 14"/>
            <p:cNvSpPr/>
            <p:nvPr/>
          </p:nvSpPr>
          <p:spPr>
            <a:xfrm>
              <a:off x="6047280" y="1824480"/>
              <a:ext cx="2875680" cy="713160"/>
            </a:xfrm>
            <a:custGeom>
              <a:avLst/>
              <a:gdLst>
                <a:gd name="textAreaLeft" fmla="*/ 0 w 2875680"/>
                <a:gd name="textAreaRight" fmla="*/ 2876400 w 2875680"/>
                <a:gd name="textAreaTop" fmla="*/ 0 h 713160"/>
                <a:gd name="textAreaBottom" fmla="*/ 713880 h 713160"/>
              </a:gdLst>
              <a:ahLst/>
              <a:cxnLst/>
              <a:rect l="textAreaLeft" t="textAreaTop" r="textAreaRight" b="textAreaBottom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52" name="Freeform 18"/>
            <p:cNvSpPr/>
            <p:nvPr/>
          </p:nvSpPr>
          <p:spPr>
            <a:xfrm>
              <a:off x="2619360" y="1696320"/>
              <a:ext cx="5543640" cy="849240"/>
            </a:xfrm>
            <a:custGeom>
              <a:avLst/>
              <a:gdLst>
                <a:gd name="textAreaLeft" fmla="*/ 0 w 5543640"/>
                <a:gd name="textAreaRight" fmla="*/ 5544360 w 5543640"/>
                <a:gd name="textAreaTop" fmla="*/ 0 h 849240"/>
                <a:gd name="textAreaBottom" fmla="*/ 849960 h 849240"/>
              </a:gdLst>
              <a:ahLst/>
              <a:cxnLst/>
              <a:rect l="textAreaLeft" t="textAreaTop" r="textAreaRight" b="textAreaBottom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53" name="Freeform 22"/>
            <p:cNvSpPr/>
            <p:nvPr/>
          </p:nvSpPr>
          <p:spPr>
            <a:xfrm>
              <a:off x="2828880" y="1708560"/>
              <a:ext cx="5467320" cy="773640"/>
            </a:xfrm>
            <a:custGeom>
              <a:avLst/>
              <a:gdLst>
                <a:gd name="textAreaLeft" fmla="*/ 0 w 5467320"/>
                <a:gd name="textAreaRight" fmla="*/ 5468040 w 5467320"/>
                <a:gd name="textAreaTop" fmla="*/ 0 h 773640"/>
                <a:gd name="textAreaBottom" fmla="*/ 774360 h 773640"/>
              </a:gdLst>
              <a:ahLst/>
              <a:cxnLst/>
              <a:rect l="textAreaLeft" t="textAreaTop" r="textAreaRight" b="textAreaBottom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54" name="Freeform 26"/>
            <p:cNvSpPr/>
            <p:nvPr/>
          </p:nvSpPr>
          <p:spPr>
            <a:xfrm>
              <a:off x="5609520" y="1694880"/>
              <a:ext cx="3307320" cy="650880"/>
            </a:xfrm>
            <a:custGeom>
              <a:avLst/>
              <a:gdLst>
                <a:gd name="textAreaLeft" fmla="*/ 0 w 3307320"/>
                <a:gd name="textAreaRight" fmla="*/ 3308040 w 3307320"/>
                <a:gd name="textAreaTop" fmla="*/ 0 h 650880"/>
                <a:gd name="textAreaBottom" fmla="*/ 651600 h 650880"/>
              </a:gdLst>
              <a:ahLst/>
              <a:cxnLst/>
              <a:rect l="textAreaLeft" t="textAreaTop" r="textAreaRight" b="textAreaBottom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 useBgFill="1">
          <p:nvSpPr>
            <p:cNvPr id="55" name="Freeform 10"/>
            <p:cNvSpPr/>
            <p:nvPr/>
          </p:nvSpPr>
          <p:spPr>
            <a:xfrm>
              <a:off x="211680" y="1679400"/>
              <a:ext cx="8722800" cy="1329120"/>
            </a:xfrm>
            <a:custGeom>
              <a:avLst/>
              <a:gdLst>
                <a:gd name="textAreaLeft" fmla="*/ 0 w 8722800"/>
                <a:gd name="textAreaRight" fmla="*/ 8723520 w 8722800"/>
                <a:gd name="textAreaTop" fmla="*/ 0 h 1329120"/>
                <a:gd name="textAreaBottom" fmla="*/ 1329840 h 1329120"/>
              </a:gdLst>
              <a:ahLst/>
              <a:cxnLst/>
              <a:rect l="textAreaLeft" t="textAreaTop" r="textAreaRight" b="textAreaBottom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</p:grpSp>
      <p:sp>
        <p:nvSpPr>
          <p:cNvPr id="56" name="Rounded Rectangle 11"/>
          <p:cNvSpPr/>
          <p:nvPr/>
        </p:nvSpPr>
        <p:spPr>
          <a:xfrm>
            <a:off x="228600" y="228600"/>
            <a:ext cx="8695080" cy="1425600"/>
          </a:xfrm>
          <a:prstGeom prst="roundRect">
            <a:avLst>
              <a:gd name="adj" fmla="val 7136"/>
            </a:avLst>
          </a:prstGeom>
          <a:gradFill rotWithShape="0">
            <a:gsLst>
              <a:gs pos="0">
                <a:srgbClr val="0293E0"/>
              </a:gs>
              <a:gs pos="90000">
                <a:srgbClr val="83D3FE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ndara"/>
            </a:endParaRPr>
          </a:p>
        </p:txBody>
      </p:sp>
      <p:grpSp>
        <p:nvGrpSpPr>
          <p:cNvPr id="57" name="Group 5"/>
          <p:cNvGrpSpPr/>
          <p:nvPr/>
        </p:nvGrpSpPr>
        <p:grpSpPr>
          <a:xfrm>
            <a:off x="211680" y="714240"/>
            <a:ext cx="8722800" cy="1329120"/>
            <a:chOff x="211680" y="714240"/>
            <a:chExt cx="8722800" cy="1329120"/>
          </a:xfrm>
        </p:grpSpPr>
        <p:sp>
          <p:nvSpPr>
            <p:cNvPr id="58" name="Freeform 14"/>
            <p:cNvSpPr/>
            <p:nvPr/>
          </p:nvSpPr>
          <p:spPr>
            <a:xfrm>
              <a:off x="6047280" y="859320"/>
              <a:ext cx="2875680" cy="713160"/>
            </a:xfrm>
            <a:custGeom>
              <a:avLst/>
              <a:gdLst>
                <a:gd name="textAreaLeft" fmla="*/ 0 w 2875680"/>
                <a:gd name="textAreaRight" fmla="*/ 2876400 w 2875680"/>
                <a:gd name="textAreaTop" fmla="*/ 0 h 713160"/>
                <a:gd name="textAreaBottom" fmla="*/ 713880 h 713160"/>
              </a:gdLst>
              <a:ahLst/>
              <a:cxnLst/>
              <a:rect l="textAreaLeft" t="textAreaTop" r="textAreaRight" b="textAreaBottom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59" name="Freeform 18"/>
            <p:cNvSpPr/>
            <p:nvPr/>
          </p:nvSpPr>
          <p:spPr>
            <a:xfrm>
              <a:off x="2619360" y="730800"/>
              <a:ext cx="5543640" cy="849240"/>
            </a:xfrm>
            <a:custGeom>
              <a:avLst/>
              <a:gdLst>
                <a:gd name="textAreaLeft" fmla="*/ 0 w 5543640"/>
                <a:gd name="textAreaRight" fmla="*/ 5544360 w 5543640"/>
                <a:gd name="textAreaTop" fmla="*/ 0 h 849240"/>
                <a:gd name="textAreaBottom" fmla="*/ 849960 h 849240"/>
              </a:gdLst>
              <a:ahLst/>
              <a:cxnLst/>
              <a:rect l="textAreaLeft" t="textAreaTop" r="textAreaRight" b="textAreaBottom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60" name="Freeform 22"/>
            <p:cNvSpPr/>
            <p:nvPr/>
          </p:nvSpPr>
          <p:spPr>
            <a:xfrm>
              <a:off x="2828880" y="743040"/>
              <a:ext cx="5467320" cy="773640"/>
            </a:xfrm>
            <a:custGeom>
              <a:avLst/>
              <a:gdLst>
                <a:gd name="textAreaLeft" fmla="*/ 0 w 5467320"/>
                <a:gd name="textAreaRight" fmla="*/ 5468040 w 5467320"/>
                <a:gd name="textAreaTop" fmla="*/ 0 h 773640"/>
                <a:gd name="textAreaBottom" fmla="*/ 774360 h 773640"/>
              </a:gdLst>
              <a:ahLst/>
              <a:cxnLst/>
              <a:rect l="textAreaLeft" t="textAreaTop" r="textAreaRight" b="textAreaBottom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61" name="Freeform 26"/>
            <p:cNvSpPr/>
            <p:nvPr/>
          </p:nvSpPr>
          <p:spPr>
            <a:xfrm>
              <a:off x="5609520" y="729720"/>
              <a:ext cx="3307320" cy="650880"/>
            </a:xfrm>
            <a:custGeom>
              <a:avLst/>
              <a:gdLst>
                <a:gd name="textAreaLeft" fmla="*/ 0 w 3307320"/>
                <a:gd name="textAreaRight" fmla="*/ 3308040 w 3307320"/>
                <a:gd name="textAreaTop" fmla="*/ 0 h 650880"/>
                <a:gd name="textAreaBottom" fmla="*/ 651600 h 650880"/>
              </a:gdLst>
              <a:ahLst/>
              <a:cxnLst/>
              <a:rect l="textAreaLeft" t="textAreaTop" r="textAreaRight" b="textAreaBottom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 useBgFill="1">
          <p:nvSpPr>
            <p:cNvPr id="62" name="Freeform 10"/>
            <p:cNvSpPr/>
            <p:nvPr/>
          </p:nvSpPr>
          <p:spPr>
            <a:xfrm>
              <a:off x="211680" y="714240"/>
              <a:ext cx="8722800" cy="1329120"/>
            </a:xfrm>
            <a:custGeom>
              <a:avLst/>
              <a:gdLst>
                <a:gd name="textAreaLeft" fmla="*/ 0 w 8722800"/>
                <a:gd name="textAreaRight" fmla="*/ 8723520 w 8722800"/>
                <a:gd name="textAreaTop" fmla="*/ 0 h 1329120"/>
                <a:gd name="textAreaBottom" fmla="*/ 1329840 h 1329120"/>
              </a:gdLst>
              <a:ahLst/>
              <a:cxnLst/>
              <a:rect l="textAreaLeft" t="textAreaTop" r="textAreaRight" b="textAreaBottom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</p:grpSp>
      <p:sp>
        <p:nvSpPr>
          <p:cNvPr id="63" name="PlaceHolder 1"/>
          <p:cNvSpPr>
            <a:spLocks noGrp="1"/>
          </p:cNvSpPr>
          <p:nvPr>
            <p:ph type="ftr" idx="4"/>
          </p:nvPr>
        </p:nvSpPr>
        <p:spPr>
          <a:xfrm>
            <a:off x="193680" y="6250320"/>
            <a:ext cx="378612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64" name="PlaceHolder 2"/>
          <p:cNvSpPr>
            <a:spLocks noGrp="1"/>
          </p:cNvSpPr>
          <p:nvPr>
            <p:ph type="sldNum" idx="5"/>
          </p:nvPr>
        </p:nvSpPr>
        <p:spPr>
          <a:xfrm>
            <a:off x="3990960" y="6250320"/>
            <a:ext cx="1161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ru-RU" sz="1000" b="0" strike="noStrike" spc="-1">
                <a:solidFill>
                  <a:schemeClr val="dk2"/>
                </a:solidFill>
                <a:latin typeface="Candara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7306C37B-0358-4556-A502-6E689837D228}" type="slidenum">
              <a:rPr lang="ru-RU" sz="1000" b="0" strike="noStrike" spc="-1">
                <a:solidFill>
                  <a:schemeClr val="dk2"/>
                </a:solidFill>
                <a:latin typeface="Candar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dt" idx="6"/>
          </p:nvPr>
        </p:nvSpPr>
        <p:spPr>
          <a:xfrm>
            <a:off x="5163840" y="6250320"/>
            <a:ext cx="378612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66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ounded Rectangle 13"/>
          <p:cNvSpPr/>
          <p:nvPr/>
        </p:nvSpPr>
        <p:spPr>
          <a:xfrm>
            <a:off x="228600" y="228600"/>
            <a:ext cx="8695080" cy="2468160"/>
          </a:xfrm>
          <a:prstGeom prst="roundRect">
            <a:avLst>
              <a:gd name="adj" fmla="val 3362"/>
            </a:avLst>
          </a:prstGeom>
          <a:gradFill rotWithShape="0">
            <a:gsLst>
              <a:gs pos="0">
                <a:srgbClr val="0293E0"/>
              </a:gs>
              <a:gs pos="90000">
                <a:srgbClr val="83D3FE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ndara"/>
            </a:endParaRPr>
          </a:p>
        </p:txBody>
      </p:sp>
      <p:grpSp>
        <p:nvGrpSpPr>
          <p:cNvPr id="105" name="Group 15"/>
          <p:cNvGrpSpPr/>
          <p:nvPr/>
        </p:nvGrpSpPr>
        <p:grpSpPr>
          <a:xfrm>
            <a:off x="211680" y="1679400"/>
            <a:ext cx="8722800" cy="1329120"/>
            <a:chOff x="211680" y="1679400"/>
            <a:chExt cx="8722800" cy="1329120"/>
          </a:xfrm>
        </p:grpSpPr>
        <p:sp>
          <p:nvSpPr>
            <p:cNvPr id="106" name="Freeform 14"/>
            <p:cNvSpPr/>
            <p:nvPr/>
          </p:nvSpPr>
          <p:spPr>
            <a:xfrm>
              <a:off x="6047280" y="1824480"/>
              <a:ext cx="2875680" cy="713160"/>
            </a:xfrm>
            <a:custGeom>
              <a:avLst/>
              <a:gdLst>
                <a:gd name="textAreaLeft" fmla="*/ 0 w 2875680"/>
                <a:gd name="textAreaRight" fmla="*/ 2876400 w 2875680"/>
                <a:gd name="textAreaTop" fmla="*/ 0 h 713160"/>
                <a:gd name="textAreaBottom" fmla="*/ 713880 h 713160"/>
              </a:gdLst>
              <a:ahLst/>
              <a:cxnLst/>
              <a:rect l="textAreaLeft" t="textAreaTop" r="textAreaRight" b="textAreaBottom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107" name="Freeform 18"/>
            <p:cNvSpPr/>
            <p:nvPr/>
          </p:nvSpPr>
          <p:spPr>
            <a:xfrm>
              <a:off x="2619360" y="1696320"/>
              <a:ext cx="5543640" cy="849240"/>
            </a:xfrm>
            <a:custGeom>
              <a:avLst/>
              <a:gdLst>
                <a:gd name="textAreaLeft" fmla="*/ 0 w 5543640"/>
                <a:gd name="textAreaRight" fmla="*/ 5544360 w 5543640"/>
                <a:gd name="textAreaTop" fmla="*/ 0 h 849240"/>
                <a:gd name="textAreaBottom" fmla="*/ 849960 h 849240"/>
              </a:gdLst>
              <a:ahLst/>
              <a:cxnLst/>
              <a:rect l="textAreaLeft" t="textAreaTop" r="textAreaRight" b="textAreaBottom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108" name="Freeform 22"/>
            <p:cNvSpPr/>
            <p:nvPr/>
          </p:nvSpPr>
          <p:spPr>
            <a:xfrm>
              <a:off x="2828880" y="1708560"/>
              <a:ext cx="5467320" cy="773640"/>
            </a:xfrm>
            <a:custGeom>
              <a:avLst/>
              <a:gdLst>
                <a:gd name="textAreaLeft" fmla="*/ 0 w 5467320"/>
                <a:gd name="textAreaRight" fmla="*/ 5468040 w 5467320"/>
                <a:gd name="textAreaTop" fmla="*/ 0 h 773640"/>
                <a:gd name="textAreaBottom" fmla="*/ 774360 h 773640"/>
              </a:gdLst>
              <a:ahLst/>
              <a:cxnLst/>
              <a:rect l="textAreaLeft" t="textAreaTop" r="textAreaRight" b="textAreaBottom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109" name="Freeform 26"/>
            <p:cNvSpPr/>
            <p:nvPr/>
          </p:nvSpPr>
          <p:spPr>
            <a:xfrm>
              <a:off x="5609520" y="1694880"/>
              <a:ext cx="3307320" cy="650880"/>
            </a:xfrm>
            <a:custGeom>
              <a:avLst/>
              <a:gdLst>
                <a:gd name="textAreaLeft" fmla="*/ 0 w 3307320"/>
                <a:gd name="textAreaRight" fmla="*/ 3308040 w 3307320"/>
                <a:gd name="textAreaTop" fmla="*/ 0 h 650880"/>
                <a:gd name="textAreaBottom" fmla="*/ 651600 h 650880"/>
              </a:gdLst>
              <a:ahLst/>
              <a:cxnLst/>
              <a:rect l="textAreaLeft" t="textAreaTop" r="textAreaRight" b="textAreaBottom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 useBgFill="1">
          <p:nvSpPr>
            <p:cNvPr id="110" name="Freeform 10"/>
            <p:cNvSpPr/>
            <p:nvPr/>
          </p:nvSpPr>
          <p:spPr>
            <a:xfrm>
              <a:off x="211680" y="1679400"/>
              <a:ext cx="8722800" cy="1329120"/>
            </a:xfrm>
            <a:custGeom>
              <a:avLst/>
              <a:gdLst>
                <a:gd name="textAreaLeft" fmla="*/ 0 w 8722800"/>
                <a:gd name="textAreaRight" fmla="*/ 8723520 w 8722800"/>
                <a:gd name="textAreaTop" fmla="*/ 0 h 1329120"/>
                <a:gd name="textAreaBottom" fmla="*/ 1329840 h 1329120"/>
              </a:gdLst>
              <a:ahLst/>
              <a:cxnLst/>
              <a:rect l="textAreaLeft" t="textAreaTop" r="textAreaRight" b="textAreaBottom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</p:grpSp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12" name="PlaceHolder 2"/>
          <p:cNvSpPr>
            <a:spLocks noGrp="1"/>
          </p:cNvSpPr>
          <p:nvPr>
            <p:ph type="ftr" idx="7"/>
          </p:nvPr>
        </p:nvSpPr>
        <p:spPr>
          <a:xfrm>
            <a:off x="193680" y="6250320"/>
            <a:ext cx="378612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113" name="PlaceHolder 3"/>
          <p:cNvSpPr>
            <a:spLocks noGrp="1"/>
          </p:cNvSpPr>
          <p:nvPr>
            <p:ph type="sldNum" idx="8"/>
          </p:nvPr>
        </p:nvSpPr>
        <p:spPr>
          <a:xfrm>
            <a:off x="3990960" y="6250320"/>
            <a:ext cx="1161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ru-RU" sz="1000" b="0" strike="noStrike" spc="-1">
                <a:solidFill>
                  <a:schemeClr val="dk2"/>
                </a:solidFill>
                <a:latin typeface="Candara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FF52D722-7398-429D-9988-3B904863EB4D}" type="slidenum">
              <a:rPr lang="ru-RU" sz="1000" b="0" strike="noStrike" spc="-1">
                <a:solidFill>
                  <a:schemeClr val="dk2"/>
                </a:solidFill>
                <a:latin typeface="Candar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dt" idx="9"/>
          </p:nvPr>
        </p:nvSpPr>
        <p:spPr>
          <a:xfrm>
            <a:off x="5163840" y="6250320"/>
            <a:ext cx="378612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ounded Rectangle 13"/>
          <p:cNvSpPr/>
          <p:nvPr/>
        </p:nvSpPr>
        <p:spPr>
          <a:xfrm>
            <a:off x="228600" y="228600"/>
            <a:ext cx="8695080" cy="2468160"/>
          </a:xfrm>
          <a:prstGeom prst="roundRect">
            <a:avLst>
              <a:gd name="adj" fmla="val 3362"/>
            </a:avLst>
          </a:prstGeom>
          <a:gradFill rotWithShape="0">
            <a:gsLst>
              <a:gs pos="0">
                <a:srgbClr val="0293E0"/>
              </a:gs>
              <a:gs pos="90000">
                <a:srgbClr val="83D3FE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ndara"/>
            </a:endParaRPr>
          </a:p>
        </p:txBody>
      </p:sp>
      <p:grpSp>
        <p:nvGrpSpPr>
          <p:cNvPr id="153" name="Group 15"/>
          <p:cNvGrpSpPr/>
          <p:nvPr/>
        </p:nvGrpSpPr>
        <p:grpSpPr>
          <a:xfrm>
            <a:off x="211680" y="1679400"/>
            <a:ext cx="8722800" cy="1329120"/>
            <a:chOff x="211680" y="1679400"/>
            <a:chExt cx="8722800" cy="1329120"/>
          </a:xfrm>
        </p:grpSpPr>
        <p:sp>
          <p:nvSpPr>
            <p:cNvPr id="154" name="Freeform 14"/>
            <p:cNvSpPr/>
            <p:nvPr/>
          </p:nvSpPr>
          <p:spPr>
            <a:xfrm>
              <a:off x="6047280" y="1824480"/>
              <a:ext cx="2875680" cy="713160"/>
            </a:xfrm>
            <a:custGeom>
              <a:avLst/>
              <a:gdLst>
                <a:gd name="textAreaLeft" fmla="*/ 0 w 2875680"/>
                <a:gd name="textAreaRight" fmla="*/ 2876400 w 2875680"/>
                <a:gd name="textAreaTop" fmla="*/ 0 h 713160"/>
                <a:gd name="textAreaBottom" fmla="*/ 713880 h 713160"/>
              </a:gdLst>
              <a:ahLst/>
              <a:cxnLst/>
              <a:rect l="textAreaLeft" t="textAreaTop" r="textAreaRight" b="textAreaBottom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155" name="Freeform 18"/>
            <p:cNvSpPr/>
            <p:nvPr/>
          </p:nvSpPr>
          <p:spPr>
            <a:xfrm>
              <a:off x="2619360" y="1696320"/>
              <a:ext cx="5543640" cy="849240"/>
            </a:xfrm>
            <a:custGeom>
              <a:avLst/>
              <a:gdLst>
                <a:gd name="textAreaLeft" fmla="*/ 0 w 5543640"/>
                <a:gd name="textAreaRight" fmla="*/ 5544360 w 5543640"/>
                <a:gd name="textAreaTop" fmla="*/ 0 h 849240"/>
                <a:gd name="textAreaBottom" fmla="*/ 849960 h 849240"/>
              </a:gdLst>
              <a:ahLst/>
              <a:cxnLst/>
              <a:rect l="textAreaLeft" t="textAreaTop" r="textAreaRight" b="textAreaBottom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156" name="Freeform 22"/>
            <p:cNvSpPr/>
            <p:nvPr/>
          </p:nvSpPr>
          <p:spPr>
            <a:xfrm>
              <a:off x="2828880" y="1708560"/>
              <a:ext cx="5467320" cy="773640"/>
            </a:xfrm>
            <a:custGeom>
              <a:avLst/>
              <a:gdLst>
                <a:gd name="textAreaLeft" fmla="*/ 0 w 5467320"/>
                <a:gd name="textAreaRight" fmla="*/ 5468040 w 5467320"/>
                <a:gd name="textAreaTop" fmla="*/ 0 h 773640"/>
                <a:gd name="textAreaBottom" fmla="*/ 774360 h 773640"/>
              </a:gdLst>
              <a:ahLst/>
              <a:cxnLst/>
              <a:rect l="textAreaLeft" t="textAreaTop" r="textAreaRight" b="textAreaBottom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>
          <p:nvSpPr>
            <p:cNvPr id="157" name="Freeform 26"/>
            <p:cNvSpPr/>
            <p:nvPr/>
          </p:nvSpPr>
          <p:spPr>
            <a:xfrm>
              <a:off x="5609520" y="1694880"/>
              <a:ext cx="3307320" cy="650880"/>
            </a:xfrm>
            <a:custGeom>
              <a:avLst/>
              <a:gdLst>
                <a:gd name="textAreaLeft" fmla="*/ 0 w 3307320"/>
                <a:gd name="textAreaRight" fmla="*/ 3308040 w 3307320"/>
                <a:gd name="textAreaTop" fmla="*/ 0 h 650880"/>
                <a:gd name="textAreaBottom" fmla="*/ 651600 h 650880"/>
              </a:gdLst>
              <a:ahLst/>
              <a:cxnLst/>
              <a:rect l="textAreaLeft" t="textAreaTop" r="textAreaRight" b="textAreaBottom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  <p:sp useBgFill="1">
          <p:nvSpPr>
            <p:cNvPr id="158" name="Freeform 10"/>
            <p:cNvSpPr/>
            <p:nvPr/>
          </p:nvSpPr>
          <p:spPr>
            <a:xfrm>
              <a:off x="211680" y="1679400"/>
              <a:ext cx="8722800" cy="1329120"/>
            </a:xfrm>
            <a:custGeom>
              <a:avLst/>
              <a:gdLst>
                <a:gd name="textAreaLeft" fmla="*/ 0 w 8722800"/>
                <a:gd name="textAreaRight" fmla="*/ 8723520 w 8722800"/>
                <a:gd name="textAreaTop" fmla="*/ 0 h 1329120"/>
                <a:gd name="textAreaBottom" fmla="*/ 1329840 h 1329120"/>
              </a:gdLst>
              <a:ahLst/>
              <a:cxnLst/>
              <a:rect l="textAreaLeft" t="textAreaTop" r="textAreaRight" b="textAreaBottom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ndara"/>
              </a:endParaRPr>
            </a:p>
          </p:txBody>
        </p:sp>
      </p:grpSp>
      <p:sp>
        <p:nvSpPr>
          <p:cNvPr id="159" name="PlaceHolder 1"/>
          <p:cNvSpPr>
            <a:spLocks noGrp="1"/>
          </p:cNvSpPr>
          <p:nvPr>
            <p:ph type="ftr" idx="10"/>
          </p:nvPr>
        </p:nvSpPr>
        <p:spPr>
          <a:xfrm>
            <a:off x="193680" y="6250320"/>
            <a:ext cx="378612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160" name="PlaceHolder 2"/>
          <p:cNvSpPr>
            <a:spLocks noGrp="1"/>
          </p:cNvSpPr>
          <p:nvPr>
            <p:ph type="sldNum" idx="11"/>
          </p:nvPr>
        </p:nvSpPr>
        <p:spPr>
          <a:xfrm>
            <a:off x="3990960" y="6250320"/>
            <a:ext cx="1161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ru-RU" sz="1000" b="0" strike="noStrike" spc="-1">
                <a:solidFill>
                  <a:schemeClr val="dk2"/>
                </a:solidFill>
                <a:latin typeface="Candara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fld id="{EE8A5DD1-14BF-48E8-890F-69F330F4DC62}" type="slidenum">
              <a:rPr lang="ru-RU" sz="1000" b="0" strike="noStrike" spc="-1">
                <a:solidFill>
                  <a:schemeClr val="dk2"/>
                </a:solidFill>
                <a:latin typeface="Candar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dt" idx="12"/>
          </p:nvPr>
        </p:nvSpPr>
        <p:spPr>
          <a:xfrm>
            <a:off x="5163840" y="6250320"/>
            <a:ext cx="378612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16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338400"/>
            <a:ext cx="8228880" cy="1252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br>
              <a:rPr sz="2000"/>
            </a:br>
            <a:r>
              <a:rPr lang="ru-RU" sz="2000" b="0" strike="noStrike" spc="-1">
                <a:solidFill>
                  <a:srgbClr val="C00000"/>
                </a:solidFill>
                <a:latin typeface="Candara"/>
              </a:rPr>
              <a:t>«Среди многих боковых тропинок, </a:t>
            </a:r>
            <a:r>
              <a:rPr lang="ru-RU" sz="2000" b="1" strike="noStrike" spc="-1">
                <a:solidFill>
                  <a:srgbClr val="C00000"/>
                </a:solidFill>
                <a:latin typeface="Candara"/>
              </a:rPr>
              <a:t>сокращающих дорогу к знанию,</a:t>
            </a:r>
            <a:r>
              <a:rPr lang="ru-RU" sz="2000" b="0" strike="noStrike" spc="-1">
                <a:solidFill>
                  <a:srgbClr val="C00000"/>
                </a:solidFill>
                <a:latin typeface="Candara"/>
              </a:rPr>
              <a:t> нам нужнее всего одна – одна, которая бы научила нас искусству</a:t>
            </a:r>
            <a:r>
              <a:rPr lang="ru-RU" sz="2000" b="1" strike="noStrike" spc="-1">
                <a:solidFill>
                  <a:srgbClr val="C00000"/>
                </a:solidFill>
                <a:latin typeface="Candara"/>
              </a:rPr>
              <a:t> приобретать знания с затруднениями»</a:t>
            </a:r>
            <a:br>
              <a:rPr sz="2000"/>
            </a:br>
            <a:r>
              <a:rPr lang="ru-RU" sz="2000" b="0" i="1" strike="noStrike" spc="-1">
                <a:solidFill>
                  <a:srgbClr val="C00000"/>
                </a:solidFill>
                <a:latin typeface="Candara"/>
              </a:rPr>
              <a:t>Ж.-Ж. Руссо, ХVIII век</a:t>
            </a:r>
            <a:br>
              <a:rPr sz="2000"/>
            </a:b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/>
          </p:nvPr>
        </p:nvSpPr>
        <p:spPr>
          <a:xfrm>
            <a:off x="676800" y="2679120"/>
            <a:ext cx="3821400" cy="3446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/>
          </p:nvPr>
        </p:nvSpPr>
        <p:spPr>
          <a:xfrm>
            <a:off x="4631040" y="2679120"/>
            <a:ext cx="4044600" cy="3446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endParaRPr lang="ru-RU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endParaRPr lang="ru-RU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endParaRPr lang="ru-RU" sz="1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ru-RU" sz="2400" b="1" strike="noStrike" spc="-1" dirty="0">
                <a:solidFill>
                  <a:schemeClr val="dk2"/>
                </a:solidFill>
                <a:latin typeface="Candara"/>
              </a:rPr>
              <a:t>Выполнил</a:t>
            </a:r>
            <a:r>
              <a:rPr lang="ru-RU" sz="2400" b="1" spc="-1" dirty="0">
                <a:solidFill>
                  <a:schemeClr val="dk2"/>
                </a:solidFill>
                <a:latin typeface="Candara"/>
              </a:rPr>
              <a:t>а: </a:t>
            </a:r>
            <a:r>
              <a:rPr lang="ru-RU" sz="2400" b="1" spc="-1" dirty="0" err="1">
                <a:solidFill>
                  <a:schemeClr val="dk2"/>
                </a:solidFill>
                <a:latin typeface="Candara"/>
              </a:rPr>
              <a:t>Агабалян</a:t>
            </a:r>
            <a:r>
              <a:rPr lang="ru-RU" sz="2400" b="1" spc="-1" dirty="0">
                <a:solidFill>
                  <a:schemeClr val="dk2"/>
                </a:solidFill>
                <a:latin typeface="Candara"/>
              </a:rPr>
              <a:t> Мария Александровна</a:t>
            </a:r>
            <a:r>
              <a:rPr lang="ru-RU" sz="2400" b="1" strike="noStrike" spc="-1" dirty="0">
                <a:solidFill>
                  <a:schemeClr val="dk2"/>
                </a:solidFill>
                <a:latin typeface="Candara"/>
              </a:rPr>
              <a:t>, учитель </a:t>
            </a:r>
            <a:r>
              <a:rPr lang="ru-RU" sz="2400" b="1" spc="-1" dirty="0">
                <a:solidFill>
                  <a:schemeClr val="dk2"/>
                </a:solidFill>
                <a:latin typeface="Candara"/>
              </a:rPr>
              <a:t>русского языка </a:t>
            </a:r>
            <a:r>
              <a:rPr lang="ru-RU" sz="2400" b="1" spc="-1">
                <a:solidFill>
                  <a:schemeClr val="dk2"/>
                </a:solidFill>
                <a:latin typeface="Candara"/>
              </a:rPr>
              <a:t>и литературы</a:t>
            </a:r>
            <a:r>
              <a:rPr lang="ru-RU" sz="2400" b="1" spc="-1" dirty="0">
                <a:solidFill>
                  <a:schemeClr val="dk2"/>
                </a:solidFill>
                <a:latin typeface="Candara"/>
              </a:rPr>
              <a:t>,</a:t>
            </a:r>
            <a:r>
              <a:rPr lang="ru-RU" sz="2400" b="1" strike="noStrike" spc="-1" dirty="0">
                <a:solidFill>
                  <a:schemeClr val="dk2"/>
                </a:solidFill>
                <a:latin typeface="Candara"/>
              </a:rPr>
              <a:t> МБОУ Захаровской СОШ</a:t>
            </a:r>
            <a:endParaRPr lang="ru-RU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9" name="Picture 2"/>
          <p:cNvPicPr/>
          <p:nvPr/>
        </p:nvPicPr>
        <p:blipFill>
          <a:blip r:embed="rId3"/>
          <a:stretch/>
        </p:blipFill>
        <p:spPr>
          <a:xfrm>
            <a:off x="395640" y="1845000"/>
            <a:ext cx="4018320" cy="424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Прямоугольник 1"/>
          <p:cNvSpPr/>
          <p:nvPr/>
        </p:nvSpPr>
        <p:spPr>
          <a:xfrm>
            <a:off x="1043640" y="751320"/>
            <a:ext cx="7094880" cy="5512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1800" b="1" i="1" u="sng" strike="noStrike" spc="-1">
                <a:solidFill>
                  <a:srgbClr val="C00000"/>
                </a:solidFill>
                <a:uFillTx/>
                <a:latin typeface="Candara"/>
              </a:rPr>
              <a:t>Предоставление учащимся выбора из двух или более альтернатив, точек зрения.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Например, на уроке истории в 10 классе по теме </a:t>
            </a:r>
            <a:r>
              <a:rPr lang="ru-RU" sz="1600" b="1" i="1" strike="noStrike" spc="-1">
                <a:solidFill>
                  <a:schemeClr val="dk2"/>
                </a:solidFill>
                <a:latin typeface="Candara"/>
              </a:rPr>
              <a:t>«Столыпинская реформа» </a:t>
            </a: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решаем задание</a:t>
            </a:r>
            <a:r>
              <a:rPr lang="ru-RU" sz="1600" b="1" i="1" strike="noStrike" spc="-1">
                <a:solidFill>
                  <a:schemeClr val="dk2"/>
                </a:solidFill>
                <a:latin typeface="Candara"/>
              </a:rPr>
              <a:t>: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1600" b="1" i="1" strike="noStrike" spc="-1">
                <a:solidFill>
                  <a:schemeClr val="dk2"/>
                </a:solidFill>
                <a:latin typeface="Candara"/>
              </a:rPr>
              <a:t>«</a:t>
            </a: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Ниже приведены две точки зрения на аграрные преобразования П.А.Столыпина.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Реформы закладывали основы для стабильного развития русской деревни.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Преобразования П.А. Столыпина только усугубили социальные проблемы в России.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Укажите, какая точка зрения вам представляется наиболее предпочтительной. Приведите не менее 3 фактов, положений, которые могут служить аргументами, подтверждающими выбранную вами точку зрения».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i="1" strike="noStrike" spc="-1">
                <a:solidFill>
                  <a:schemeClr val="dk2"/>
                </a:solidFill>
                <a:latin typeface="Candara"/>
              </a:rPr>
              <a:t>Тема – «Внешняя политика России. Русско-японская война» 10 класс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Обосновать или опровергнуть следующие утверждения: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-Портсмутский договор был национальным позором России.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-Заключение Портсмутского мира стало успехом русской дипломатии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Учащиеся должны: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-выбрать убедительную для себя версию;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100000"/>
              </a:lnSpc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-привести факты и аргументы вы пользу своего выбора.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marL="457200" defTabSz="914400">
              <a:lnSpc>
                <a:spcPct val="100000"/>
              </a:lnSpc>
            </a:pP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Прямоугольник 2"/>
          <p:cNvSpPr/>
          <p:nvPr/>
        </p:nvSpPr>
        <p:spPr>
          <a:xfrm>
            <a:off x="395640" y="1166760"/>
            <a:ext cx="8208360" cy="484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rgbClr val="C00000"/>
                </a:solidFill>
                <a:latin typeface="Candara"/>
              </a:rPr>
              <a:t>Привлечение на уроке вместо стандартного материала афоризмов, эпиграмм, карикатур, частушек, пословиц.</a:t>
            </a:r>
            <a:r>
              <a:rPr lang="ru-RU" sz="2400" b="1" i="1" strike="noStrike" spc="-1">
                <a:solidFill>
                  <a:schemeClr val="dk1"/>
                </a:solidFill>
                <a:latin typeface="Candara"/>
              </a:rPr>
              <a:t> 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Например, при изучении особенностей развития сельского хозяйства и положения крестьянства в начале прошлого века можно задать следующий вопрос: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 -Попробуйте объяснить, почему у народа-труженика родились такие диаметрально противоположные по смыслу поговорки: </a:t>
            </a:r>
            <a:br>
              <a:rPr sz="2400"/>
            </a:b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-Как ни мечи, а лучше на печи. 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-От безделья и то рукоделье. 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 -Кто много лежит, у того и бок болит. 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-От работы не будешь богат, а будешь горбат. 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-Труд человека кормит, а лень портит».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Прямоугольник 1"/>
          <p:cNvSpPr/>
          <p:nvPr/>
        </p:nvSpPr>
        <p:spPr>
          <a:xfrm>
            <a:off x="395640" y="1305360"/>
            <a:ext cx="7776000" cy="4478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2400" b="1" u="sng" strike="noStrike" spc="-1">
                <a:solidFill>
                  <a:srgbClr val="C00000"/>
                </a:solidFill>
                <a:uFillTx/>
                <a:latin typeface="Candara"/>
              </a:rPr>
              <a:t>Рассматривание явления с различных позиций.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Методика разработки проблемных вопросов, основанных на сталкивании противоречий.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Берётся важное историческое положение. Осуществляется поиск альтернативного ему положения ( факта, события, идеи), содержащего противоречие в сопоставлении с первым.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На основе обоих положений формулируется проблемная задача.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(большевики знали, что проиграют выборы в Учредительное собрание, но, тем не менее, приняли в них участие. Почему?)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Прямоугольник 3"/>
          <p:cNvSpPr/>
          <p:nvPr/>
        </p:nvSpPr>
        <p:spPr>
          <a:xfrm>
            <a:off x="580320" y="1166760"/>
            <a:ext cx="7591320" cy="484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rgbClr val="C00000"/>
                </a:solidFill>
                <a:latin typeface="Candara"/>
              </a:rPr>
              <a:t>Примеры проблемных вопросов по истории: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1. «В России царь был больше чем монарх. Он был отцом народа, царем-батюшкой, миллионы людей с восторгом пели «Боже, царя храни», солдаты шли  в атаку на фронтах Первой мировой войны со словами «За веру, царя и Отечество». Однако в 1917 г. не нашлось никого, кто встал бы на защиту царя и его смахнули с престола, как пушинку».</a:t>
            </a:r>
            <a:br>
              <a:rPr sz="2400"/>
            </a:b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2. «Хрущев Н.С.: черное и белое».</a:t>
            </a:r>
            <a:br>
              <a:rPr sz="2400"/>
            </a:b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3. «Сталин реформатор или деспот».</a:t>
            </a:r>
            <a:br>
              <a:rPr sz="2400"/>
            </a:b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4. «Судьбы реформаторов в России».</a:t>
            </a:r>
            <a:br>
              <a:rPr sz="2400"/>
            </a:b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5. «Плюсы и минусы монголо-татарского протектората».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/>
          </p:nvPr>
        </p:nvSpPr>
        <p:spPr>
          <a:xfrm>
            <a:off x="871920" y="2675520"/>
            <a:ext cx="7407720" cy="3449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algn="just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«Они (молодые люди) сегодня обожают роскошь, у них плохие манеры и нет никакого уважения к авторитетам, они высказывают неуважение к старшим, слоняются без дела и постоянно сплетничают. Они все время спорят с родителями, они постоянно вмешиваются в разговоры и привлекают к себе внимание, они жадно глотают еду и изводят  учителей…»</a:t>
            </a:r>
            <a:r>
              <a:rPr lang="ru-RU" sz="1600" b="0" strike="noStrike" spc="-1">
                <a:solidFill>
                  <a:srgbClr val="073E87"/>
                </a:solidFill>
                <a:latin typeface="Candara"/>
              </a:rPr>
              <a:t> 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ru-RU" sz="1600" b="1" strike="noStrike" spc="-1">
                <a:solidFill>
                  <a:schemeClr val="dk2"/>
                </a:solidFill>
                <a:latin typeface="Candara"/>
              </a:rPr>
              <a:t>- Согласны ли вы с такой характеристикой современной молодежи?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 type="title"/>
          </p:nvPr>
        </p:nvSpPr>
        <p:spPr>
          <a:xfrm>
            <a:off x="457200" y="338400"/>
            <a:ext cx="8228880" cy="1252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800" b="1" strike="noStrike" spc="-1">
                <a:solidFill>
                  <a:srgbClr val="C00000"/>
                </a:solidFill>
                <a:latin typeface="Candara"/>
              </a:rPr>
              <a:t>ПРОБЛЕМНЫЕ ВОПРОСЫ обществознание 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Прямоугольник 11"/>
          <p:cNvSpPr/>
          <p:nvPr/>
        </p:nvSpPr>
        <p:spPr>
          <a:xfrm>
            <a:off x="1043640" y="1413000"/>
            <a:ext cx="67680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ru-RU" sz="2400" b="0" strike="noStrike" spc="-1">
                <a:solidFill>
                  <a:srgbClr val="073E87"/>
                </a:solidFill>
                <a:latin typeface="Candara"/>
              </a:rPr>
              <a:t>«Молодежь в современном обществе» 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Прямоугольник 12"/>
          <p:cNvSpPr/>
          <p:nvPr/>
        </p:nvSpPr>
        <p:spPr>
          <a:xfrm>
            <a:off x="755640" y="5373360"/>
            <a:ext cx="7344000" cy="76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spcBef>
                <a:spcPts val="400"/>
              </a:spcBef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00"/>
              </a:spcBef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Прямоугольник 1"/>
          <p:cNvSpPr/>
          <p:nvPr/>
        </p:nvSpPr>
        <p:spPr>
          <a:xfrm>
            <a:off x="683640" y="1028520"/>
            <a:ext cx="7704000" cy="5576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ru-RU" sz="1800" b="0" strike="noStrike" spc="-1">
                <a:solidFill>
                  <a:schemeClr val="dk1"/>
                </a:solidFill>
                <a:latin typeface="Candara"/>
              </a:rPr>
              <a:t> </a:t>
            </a: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Всегда ли обучающийся сам выходит из создавшегося познавательного затруднения? Как показывает практика, из проблемной ситуации может быть 4 выхода: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-Учитель сам ставит и решает проблему;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-Учитель сам ставит и решает проблему, привлекая обучающихся к формулировке проблемы, выдвижению предположений, доказательству гипотезы и проверке решения;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-обучающиеся самостоятельно ставят и решают проблему, но с участием и (частичной или полной) помощью учителя;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-обучающиеся самостоятельно ставят проблему и решают ее без помощи учителя (но, как правило, под его руководством).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Прямоугольник 1"/>
          <p:cNvSpPr/>
          <p:nvPr/>
        </p:nvSpPr>
        <p:spPr>
          <a:xfrm>
            <a:off x="611640" y="1859400"/>
            <a:ext cx="8064000" cy="1735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1800" b="1" strike="noStrike" spc="-1">
                <a:solidFill>
                  <a:schemeClr val="dk2"/>
                </a:solidFill>
                <a:latin typeface="Candara"/>
              </a:rPr>
              <a:t>Таким образом, обучающийся ставится в позицию субъекта своего обучения, и как результат у него образуются новые знания, он овладевает новыми способами действия. Трудность управления проблемным обучением в том, что возникновение проблемной ситуации - акт индивидуальный, поэтому от учителя требуется использование дифференцированного и индивидуального подхода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8" name="Picture 2"/>
          <p:cNvPicPr/>
          <p:nvPr/>
        </p:nvPicPr>
        <p:blipFill>
          <a:blip r:embed="rId2"/>
          <a:stretch/>
        </p:blipFill>
        <p:spPr>
          <a:xfrm>
            <a:off x="179640" y="3717000"/>
            <a:ext cx="1904400" cy="1428120"/>
          </a:xfrm>
          <a:prstGeom prst="rect">
            <a:avLst/>
          </a:prstGeom>
          <a:ln w="0">
            <a:noFill/>
          </a:ln>
        </p:spPr>
      </p:pic>
      <p:pic>
        <p:nvPicPr>
          <p:cNvPr id="239" name="Picture 3"/>
          <p:cNvPicPr/>
          <p:nvPr/>
        </p:nvPicPr>
        <p:blipFill>
          <a:blip r:embed="rId3"/>
          <a:stretch/>
        </p:blipFill>
        <p:spPr>
          <a:xfrm>
            <a:off x="2084400" y="3675240"/>
            <a:ext cx="1904400" cy="1428120"/>
          </a:xfrm>
          <a:prstGeom prst="rect">
            <a:avLst/>
          </a:prstGeom>
          <a:ln w="0">
            <a:noFill/>
          </a:ln>
        </p:spPr>
      </p:pic>
      <p:pic>
        <p:nvPicPr>
          <p:cNvPr id="240" name="Picture 4"/>
          <p:cNvPicPr/>
          <p:nvPr/>
        </p:nvPicPr>
        <p:blipFill>
          <a:blip r:embed="rId4"/>
          <a:stretch/>
        </p:blipFill>
        <p:spPr>
          <a:xfrm>
            <a:off x="3636000" y="3591720"/>
            <a:ext cx="2519640" cy="1511280"/>
          </a:xfrm>
          <a:prstGeom prst="rect">
            <a:avLst/>
          </a:prstGeom>
          <a:ln w="0">
            <a:noFill/>
          </a:ln>
        </p:spPr>
      </p:pic>
      <p:pic>
        <p:nvPicPr>
          <p:cNvPr id="241" name="Picture 5"/>
          <p:cNvPicPr/>
          <p:nvPr/>
        </p:nvPicPr>
        <p:blipFill>
          <a:blip r:embed="rId5"/>
          <a:stretch/>
        </p:blipFill>
        <p:spPr>
          <a:xfrm>
            <a:off x="6184800" y="3357000"/>
            <a:ext cx="2519640" cy="1563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Прямоугольник 1"/>
          <p:cNvSpPr/>
          <p:nvPr/>
        </p:nvSpPr>
        <p:spPr>
          <a:xfrm>
            <a:off x="827640" y="1720800"/>
            <a:ext cx="7128000" cy="3747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ПРИТЧА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Я просил сил… А жизнь дала мне трудности,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чтобы сделать меня сильным.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Я просил возможность летать… А жизнь дала мне препятствия, чтобы я их преодолевал.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Я просил мудрости…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А жизнь дала мне проблемы, чтобы я научился их решать.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Я ничего не получил из того, о чем просил.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Но я получил все, что мне было нужно</a:t>
            </a:r>
            <a:r>
              <a:rPr lang="ru-RU" sz="2400" b="0" strike="noStrike" spc="-1">
                <a:solidFill>
                  <a:schemeClr val="dk2"/>
                </a:solidFill>
                <a:latin typeface="Candara"/>
              </a:rPr>
              <a:t> 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Picture 2"/>
          <p:cNvPicPr/>
          <p:nvPr/>
        </p:nvPicPr>
        <p:blipFill>
          <a:blip r:embed="rId2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/>
          </p:nvPr>
        </p:nvSpPr>
        <p:spPr>
          <a:xfrm>
            <a:off x="3780000" y="3285000"/>
            <a:ext cx="5363280" cy="2840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87222" lnSpcReduction="10000"/>
          </a:bodyPr>
          <a:lstStyle/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C00000"/>
                </a:solidFill>
                <a:latin typeface="Candara"/>
              </a:rPr>
              <a:t>ПРОБЛЕМНОЕ ОБУЧЕНИЕ </a:t>
            </a:r>
            <a:r>
              <a:rPr lang="ru-RU" sz="2400" b="0" strike="noStrike" spc="-1">
                <a:solidFill>
                  <a:schemeClr val="dk2"/>
                </a:solidFill>
                <a:latin typeface="Candara"/>
              </a:rPr>
              <a:t>-  активная самостоятельная деятельность обучающихся под руководством учителя по разрешению проблемных вопросов, которая постоянно ставит обучаемого в ситуацию задачи, решение которой непременно требует работы мышления, в результате чего происходит творческое овладение знаниями.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1" name="Picture 2" descr="https://yt3.ggpht.com/a/AATXAJw-C2R4gioPAB9TV18cO2cb4iU_X3kixL2Gy2fU=s900-c-k-c0x00ffffff-no-rj"/>
          <p:cNvPicPr/>
          <p:nvPr/>
        </p:nvPicPr>
        <p:blipFill>
          <a:blip r:embed="rId2"/>
          <a:stretch/>
        </p:blipFill>
        <p:spPr>
          <a:xfrm>
            <a:off x="251640" y="260640"/>
            <a:ext cx="4103640" cy="2951640"/>
          </a:xfrm>
          <a:prstGeom prst="rect">
            <a:avLst/>
          </a:prstGeom>
          <a:ln w="0">
            <a:noFill/>
          </a:ln>
        </p:spPr>
      </p:pic>
      <p:pic>
        <p:nvPicPr>
          <p:cNvPr id="212" name="Picture 3"/>
          <p:cNvPicPr/>
          <p:nvPr/>
        </p:nvPicPr>
        <p:blipFill>
          <a:blip r:embed="rId3"/>
          <a:stretch/>
        </p:blipFill>
        <p:spPr>
          <a:xfrm>
            <a:off x="3348000" y="3069000"/>
            <a:ext cx="5616000" cy="3763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/>
          </p:nvPr>
        </p:nvSpPr>
        <p:spPr>
          <a:xfrm>
            <a:off x="1736640" y="2711520"/>
            <a:ext cx="7406640" cy="3450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r>
              <a:rPr lang="ru-RU" sz="1200" b="0" strike="noStrike" spc="-1">
                <a:solidFill>
                  <a:schemeClr val="dk2"/>
                </a:solidFill>
                <a:latin typeface="Candara"/>
              </a:rPr>
              <a:t>ПОИСК СПОСОБОВ РЕШЕН</a:t>
            </a: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r>
              <a:rPr lang="ru-RU" sz="1200" b="0" strike="noStrike" spc="-1">
                <a:solidFill>
                  <a:schemeClr val="dk2"/>
                </a:solidFill>
                <a:latin typeface="Candara"/>
              </a:rPr>
              <a:t> </a:t>
            </a: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title"/>
          </p:nvPr>
        </p:nvSpPr>
        <p:spPr>
          <a:xfrm>
            <a:off x="0" y="338040"/>
            <a:ext cx="8228880" cy="1251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000" b="1" strike="noStrike" spc="-1">
                <a:solidFill>
                  <a:schemeClr val="dk2"/>
                </a:solidFill>
                <a:latin typeface="Candara"/>
              </a:rPr>
              <a:t>ОРГАНИЗАЦИЯ УЧЕБНОЙ ДЕЯТЕЛЬНОСТИ ПО РАЗРЕШЕНИЮ          ПРОБЛЕМЫ:    </a:t>
            </a:r>
            <a:br>
              <a:rPr sz="2000"/>
            </a:b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Выноска со стрелкой вниз 14"/>
          <p:cNvSpPr/>
          <p:nvPr/>
        </p:nvSpPr>
        <p:spPr>
          <a:xfrm>
            <a:off x="2843640" y="2205000"/>
            <a:ext cx="3455640" cy="6472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rgbClr val="31B6FD"/>
          </a:solidFill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1200" b="0" strike="noStrike" spc="-1">
                <a:solidFill>
                  <a:schemeClr val="lt2">
                    <a:lumMod val="10000"/>
                  </a:schemeClr>
                </a:solidFill>
                <a:latin typeface="Candara"/>
              </a:rPr>
              <a:t>ПОСТАНОВКА И СОЗДАНИЕ ПРОБЛЕМЫ</a:t>
            </a: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Выноска со стрелкой вниз 16"/>
          <p:cNvSpPr/>
          <p:nvPr/>
        </p:nvSpPr>
        <p:spPr>
          <a:xfrm>
            <a:off x="2843640" y="3006000"/>
            <a:ext cx="3527640" cy="6472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rgbClr val="31B6FD"/>
          </a:solidFill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1200" b="0" strike="noStrike" spc="-1">
                <a:solidFill>
                  <a:schemeClr val="lt2">
                    <a:lumMod val="10000"/>
                  </a:schemeClr>
                </a:solidFill>
                <a:latin typeface="Candara"/>
              </a:rPr>
              <a:t>ВЫДВИЖЕНИЕ ГИПОТЕЗ </a:t>
            </a: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Выноска со стрелкой вниз 17"/>
          <p:cNvSpPr/>
          <p:nvPr/>
        </p:nvSpPr>
        <p:spPr>
          <a:xfrm>
            <a:off x="2824920" y="3645000"/>
            <a:ext cx="3455640" cy="5752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rgbClr val="31B6FD"/>
          </a:solidFill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1200" b="0" strike="noStrike" spc="-1">
                <a:solidFill>
                  <a:schemeClr val="dk1">
                    <a:lumMod val="95000"/>
                    <a:lumOff val="5000"/>
                  </a:schemeClr>
                </a:solidFill>
                <a:latin typeface="Candara"/>
              </a:rPr>
              <a:t>ПРОВЕРКА И ДОКАЗАТЕЛЬСТВО ГИПОТЕЗ </a:t>
            </a: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Выноска со стрелкой вниз 18"/>
          <p:cNvSpPr/>
          <p:nvPr/>
        </p:nvSpPr>
        <p:spPr>
          <a:xfrm>
            <a:off x="2843640" y="4293000"/>
            <a:ext cx="3455640" cy="5752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rgbClr val="31B6FD"/>
          </a:solidFill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1200" b="0" strike="noStrike" spc="-1">
                <a:solidFill>
                  <a:schemeClr val="dk1">
                    <a:lumMod val="95000"/>
                    <a:lumOff val="5000"/>
                  </a:schemeClr>
                </a:solidFill>
                <a:latin typeface="Candara"/>
              </a:rPr>
              <a:t>РЕШЕНИЕ ПРОБЛЕМЫ</a:t>
            </a: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Выноска со стрелкой вниз 19"/>
          <p:cNvSpPr/>
          <p:nvPr/>
        </p:nvSpPr>
        <p:spPr>
          <a:xfrm>
            <a:off x="2843640" y="4943160"/>
            <a:ext cx="3455640" cy="5014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rgbClr val="31B6FD"/>
          </a:solidFill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1200" b="0" strike="noStrike" spc="-1">
                <a:solidFill>
                  <a:schemeClr val="dk1">
                    <a:lumMod val="95000"/>
                    <a:lumOff val="5000"/>
                  </a:schemeClr>
                </a:solidFill>
                <a:latin typeface="Candara"/>
              </a:rPr>
              <a:t>ОБЩИЙ ВЫВОД </a:t>
            </a: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Выноска со стрелкой вниз 20"/>
          <p:cNvSpPr/>
          <p:nvPr/>
        </p:nvSpPr>
        <p:spPr>
          <a:xfrm>
            <a:off x="2843640" y="5517360"/>
            <a:ext cx="3455640" cy="5752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rgbClr val="31B6FD"/>
          </a:solidFill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ru-RU" sz="1200" b="0" strike="noStrike" spc="-1">
                <a:solidFill>
                  <a:schemeClr val="dk1">
                    <a:lumMod val="95000"/>
                    <a:lumOff val="5000"/>
                  </a:schemeClr>
                </a:solidFill>
                <a:latin typeface="Candara"/>
              </a:rPr>
              <a:t>РЕФЛЕКСИЯ</a:t>
            </a: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Прямоугольник 1"/>
          <p:cNvSpPr/>
          <p:nvPr/>
        </p:nvSpPr>
        <p:spPr>
          <a:xfrm>
            <a:off x="395640" y="1859400"/>
            <a:ext cx="7992000" cy="26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Ведущими методами на таких уроках становятся: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 </a:t>
            </a:r>
            <a:r>
              <a:rPr lang="ru-RU" sz="2400" b="1" strike="noStrike" spc="-1">
                <a:solidFill>
                  <a:srgbClr val="C00000"/>
                </a:solidFill>
                <a:latin typeface="Candara"/>
              </a:rPr>
              <a:t>Диалогический метод </a:t>
            </a: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(обучающиеся решают с помощью учителя поставленную учителем проблему);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 </a:t>
            </a:r>
            <a:r>
              <a:rPr lang="ru-RU" sz="2400" b="1" strike="noStrike" spc="-1">
                <a:solidFill>
                  <a:srgbClr val="C00000"/>
                </a:solidFill>
                <a:latin typeface="Candara"/>
              </a:rPr>
              <a:t>Эвристический метод </a:t>
            </a: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(обучающиеся сами решают проблему, поставленную учителем);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 </a:t>
            </a:r>
            <a:r>
              <a:rPr lang="ru-RU" sz="2400" b="1" strike="noStrike" spc="-1">
                <a:solidFill>
                  <a:srgbClr val="C00000"/>
                </a:solidFill>
                <a:latin typeface="Candara"/>
              </a:rPr>
              <a:t>Исследовательский метод </a:t>
            </a: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(обучающиеся самостоятельно ставят и решают проблему).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Прямоугольник 2"/>
          <p:cNvSpPr/>
          <p:nvPr/>
        </p:nvSpPr>
        <p:spPr>
          <a:xfrm>
            <a:off x="755640" y="1166760"/>
            <a:ext cx="7776000" cy="484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Не последнюю роль играет  и правильный подбор </a:t>
            </a:r>
            <a:r>
              <a:rPr lang="ru-RU" sz="2400" b="0" strike="noStrike" spc="-1">
                <a:solidFill>
                  <a:srgbClr val="C00000"/>
                </a:solidFill>
                <a:latin typeface="Candara"/>
              </a:rPr>
              <a:t>методических приемов</a:t>
            </a:r>
            <a:r>
              <a:rPr lang="ru-RU" sz="2400" b="0" strike="noStrike" spc="-1">
                <a:solidFill>
                  <a:schemeClr val="dk1"/>
                </a:solidFill>
                <a:latin typeface="Candara"/>
              </a:rPr>
              <a:t>, </a:t>
            </a: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используемых учителем на проблемных уроках.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0" strike="noStrike" spc="-1">
                <a:solidFill>
                  <a:srgbClr val="C00000"/>
                </a:solidFill>
                <a:latin typeface="Candara"/>
              </a:rPr>
              <a:t>Приём проблемного изложения </a:t>
            </a: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– на лекционных уроках учитель ставит перед учениками  ряд проблемных вопросов, на которые они должны ответить в ходе лекции. Так, излагая в 10 классе в лекционной форме тему «Переход к НЭПу», ставлю по ходу работы перед учащимися следующие познавательные (проблемные) задания: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В чём сущность НЭПа?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В чём сила и в чём слабость НЭПа?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Каковы были перспективы существования НЭПа?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Прямоугольник 1"/>
          <p:cNvSpPr/>
          <p:nvPr/>
        </p:nvSpPr>
        <p:spPr>
          <a:xfrm>
            <a:off x="467640" y="1443960"/>
            <a:ext cx="7992000" cy="411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2400" b="0" strike="noStrike" spc="-1">
                <a:solidFill>
                  <a:srgbClr val="C00000"/>
                </a:solidFill>
                <a:latin typeface="Candara"/>
              </a:rPr>
              <a:t>Прием нахождения аналогии </a:t>
            </a: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– формирует готовность восприятия учебного материала путем концентрации внимания учащихся на конечной цели – нахождении аналогии изучаемому событию, явлению, процессу, личности и т. п. как в Отечественной истории, так и во Всемирной. Примером аналогии для третьеиюньской политической системы в России является политика Наполеона Бонапарта.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Результатом использования данного приема является осознанное восприятие изучаемого материала, что способствует повышению уровня его усвоения.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Прямоугольник 1"/>
          <p:cNvSpPr/>
          <p:nvPr/>
        </p:nvSpPr>
        <p:spPr>
          <a:xfrm>
            <a:off x="539640" y="1305360"/>
            <a:ext cx="8208360" cy="411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2400" b="0" strike="noStrike" spc="-1">
                <a:solidFill>
                  <a:srgbClr val="C00000"/>
                </a:solidFill>
                <a:latin typeface="Candara"/>
              </a:rPr>
              <a:t>Приём обнаружения противоречий </a:t>
            </a:r>
            <a:r>
              <a:rPr lang="ru-RU" sz="2400" b="0" strike="noStrike" spc="-1">
                <a:solidFill>
                  <a:schemeClr val="dk1"/>
                </a:solidFill>
                <a:latin typeface="Candara"/>
              </a:rPr>
              <a:t>– </a:t>
            </a: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активизирует способность анализировать, выделять главное. Так, например, при изучении темы «Экономическое и социально-политическое развитие России в начале XX века» даю задание учащимся в ходе изучения выписать основные противоречия, существовавшие в этот период. Результатом использования данного приёма является активное участие ребят на следующем уроке в выявлении основных проблем, которые предстояло решать нашей стране в начале XX века. Таким образом, формируется умение постановки проблемы.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Прямоугольник 1"/>
          <p:cNvSpPr/>
          <p:nvPr/>
        </p:nvSpPr>
        <p:spPr>
          <a:xfrm>
            <a:off x="467640" y="612720"/>
            <a:ext cx="8136360" cy="5576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 defTabSz="914400">
              <a:lnSpc>
                <a:spcPct val="100000"/>
              </a:lnSpc>
            </a:pPr>
            <a:r>
              <a:rPr lang="ru-RU" sz="2400" b="0" strike="noStrike" spc="-1">
                <a:solidFill>
                  <a:srgbClr val="C00000"/>
                </a:solidFill>
                <a:latin typeface="Candara"/>
              </a:rPr>
              <a:t>Приём альтернативной ситуации </a:t>
            </a:r>
            <a:r>
              <a:rPr lang="ru-RU" sz="2400" b="0" strike="noStrike" spc="-1">
                <a:solidFill>
                  <a:schemeClr val="dk1"/>
                </a:solidFill>
                <a:latin typeface="Candara"/>
              </a:rPr>
              <a:t>– </a:t>
            </a: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предполагает выбор вариантов исторического развития реально существовавших в истории. Проблемный вопрос в данной ситуации начинается со слов: Что было бы, если бы …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 Временное правительство провело необходимые преобразования?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 Новая экономическая политика не была свёрнута большевиками?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- Корниловский мятеж завершился победой?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Применение сослагательного наклонения в преподавании истории достаточно спорно, у него есть как сторонники, так и противники. Как бы то ни было, анализ несостоявшихся вариантов исторического развития помогает осознать, что история предоставляет возможность выбора.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Прямоугольник 2"/>
          <p:cNvSpPr/>
          <p:nvPr/>
        </p:nvSpPr>
        <p:spPr>
          <a:xfrm>
            <a:off x="683640" y="2274840"/>
            <a:ext cx="7488000" cy="4478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ru-RU" sz="2400" b="1" i="1" u="sng" strike="noStrike" spc="-1">
                <a:solidFill>
                  <a:srgbClr val="FF0000"/>
                </a:solidFill>
                <a:uFillTx/>
                <a:latin typeface="Candara"/>
              </a:rPr>
              <a:t>Сознательный выбор эффекта бумеранга.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0" i="1" strike="noStrike" spc="-1">
                <a:solidFill>
                  <a:schemeClr val="dk2"/>
                </a:solidFill>
                <a:latin typeface="Candara"/>
              </a:rPr>
              <a:t>Придумать такое изложение материала, чтобы вызвать огонь (критику со стороны учащихся) на себя, специально допустить ошибку в объяснении материала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пример …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strike="noStrike" spc="-1">
                <a:solidFill>
                  <a:schemeClr val="dk2"/>
                </a:solidFill>
                <a:latin typeface="Candara"/>
              </a:rPr>
              <a:t>Сальвадор Дали -…..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«… неповторимый, величайший гений сюрреализма</a:t>
            </a:r>
            <a:r>
              <a:rPr lang="ru-RU" sz="2400" b="0" strike="noStrike" spc="-1">
                <a:solidFill>
                  <a:schemeClr val="dk2"/>
                </a:solidFill>
                <a:latin typeface="Candara"/>
              </a:rPr>
              <a:t> </a:t>
            </a: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XX</a:t>
            </a:r>
            <a:r>
              <a:rPr lang="ru-RU" sz="2400" b="0" strike="noStrike" spc="-1">
                <a:solidFill>
                  <a:schemeClr val="dk2"/>
                </a:solidFill>
                <a:latin typeface="Candara"/>
              </a:rPr>
              <a:t> </a:t>
            </a: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века»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«… его судьба и творчество – не более чем бездарный траги-фарс длиною</a:t>
            </a:r>
            <a:r>
              <a:rPr lang="ru-RU" sz="2400" b="0" strike="noStrike" spc="-1">
                <a:solidFill>
                  <a:schemeClr val="dk2"/>
                </a:solidFill>
                <a:latin typeface="Candara"/>
              </a:rPr>
              <a:t>  </a:t>
            </a:r>
            <a:r>
              <a:rPr lang="ru-RU" sz="2400" b="1" i="1" strike="noStrike" spc="-1">
                <a:solidFill>
                  <a:schemeClr val="dk2"/>
                </a:solidFill>
                <a:latin typeface="Candara"/>
              </a:rPr>
              <a:t>в жизнь…»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338400"/>
            <a:ext cx="8228880" cy="1252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just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1" i="1" strike="noStrike" spc="-1">
                <a:solidFill>
                  <a:srgbClr val="FFFFFF"/>
                </a:solidFill>
                <a:latin typeface="Candara"/>
              </a:rPr>
              <a:t>Основные приемы изложения материала:</a:t>
            </a:r>
            <a:br>
              <a:rPr sz="3200"/>
            </a:b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</a:schemeClr>
            </a:gs>
            <a:gs pos="100000">
              <a:schemeClr val="phClr">
                <a:tint val="90000"/>
                <a:lumMod val="90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tint val="96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  <a:tileRect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40000">
              <a:schemeClr val="phClr">
                <a:tint val="94000"/>
                <a:shade val="94000"/>
                <a:lumMod val="114000"/>
              </a:schemeClr>
            </a:gs>
            <a:gs pos="74000">
              <a:schemeClr val="phClr">
                <a:tint val="94000"/>
                <a:shade val="94000"/>
                <a:lumMod val="100000"/>
              </a:schemeClr>
            </a:gs>
            <a:gs pos="100000">
              <a:schemeClr val="phClr">
                <a:tint val="98000"/>
                <a:shade val="100000"/>
                <a:lumMod val="74000"/>
              </a:schemeClr>
            </a:gs>
          </a:gsLst>
          <a:path path="circle">
            <a:fillToRect l="20000" t="-40000" r="20000" b="140000"/>
          </a:path>
          <a:tileRect/>
        </a:gradFill>
        <a:blipFill rotWithShape="1">
          <a:blip xmlns:r="http://schemas.openxmlformats.org/officeDocument/2006/relationships" r:embed="rId1"/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</a:schemeClr>
            </a:gs>
            <a:gs pos="100000">
              <a:schemeClr val="phClr">
                <a:tint val="90000"/>
                <a:lumMod val="90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tint val="96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  <a:tileRect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40000">
              <a:schemeClr val="phClr">
                <a:tint val="94000"/>
                <a:shade val="94000"/>
                <a:lumMod val="114000"/>
              </a:schemeClr>
            </a:gs>
            <a:gs pos="74000">
              <a:schemeClr val="phClr">
                <a:tint val="94000"/>
                <a:shade val="94000"/>
                <a:lumMod val="100000"/>
              </a:schemeClr>
            </a:gs>
            <a:gs pos="100000">
              <a:schemeClr val="phClr">
                <a:tint val="98000"/>
                <a:shade val="100000"/>
                <a:lumMod val="74000"/>
              </a:schemeClr>
            </a:gs>
          </a:gsLst>
          <a:path path="circle">
            <a:fillToRect l="20000" t="-40000" r="20000" b="140000"/>
          </a:path>
          <a:tileRect/>
        </a:gradFill>
        <a:blipFill rotWithShape="1">
          <a:blip xmlns:r="http://schemas.openxmlformats.org/officeDocument/2006/relationships" r:embed="rId1"/>
          <a:srcRect/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</a:schemeClr>
            </a:gs>
            <a:gs pos="100000">
              <a:schemeClr val="phClr">
                <a:tint val="90000"/>
                <a:lumMod val="90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tint val="96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  <a:tileRect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40000">
              <a:schemeClr val="phClr">
                <a:tint val="94000"/>
                <a:shade val="94000"/>
                <a:lumMod val="114000"/>
              </a:schemeClr>
            </a:gs>
            <a:gs pos="74000">
              <a:schemeClr val="phClr">
                <a:tint val="94000"/>
                <a:shade val="94000"/>
                <a:lumMod val="100000"/>
              </a:schemeClr>
            </a:gs>
            <a:gs pos="100000">
              <a:schemeClr val="phClr">
                <a:tint val="98000"/>
                <a:shade val="100000"/>
                <a:lumMod val="74000"/>
              </a:schemeClr>
            </a:gs>
          </a:gsLst>
          <a:path path="circle">
            <a:fillToRect l="20000" t="-40000" r="20000" b="140000"/>
          </a:path>
          <a:tileRect/>
        </a:gradFill>
        <a:blipFill rotWithShape="1">
          <a:blip xmlns:r="http://schemas.openxmlformats.org/officeDocument/2006/relationships" r:embed="rId1"/>
          <a:srcRect/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Волна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</a:schemeClr>
            </a:gs>
            <a:gs pos="100000">
              <a:schemeClr val="phClr">
                <a:tint val="90000"/>
                <a:lumMod val="90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tint val="96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  <a:tileRect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40000">
              <a:schemeClr val="phClr">
                <a:tint val="94000"/>
                <a:shade val="94000"/>
                <a:lumMod val="114000"/>
              </a:schemeClr>
            </a:gs>
            <a:gs pos="74000">
              <a:schemeClr val="phClr">
                <a:tint val="94000"/>
                <a:shade val="94000"/>
                <a:lumMod val="100000"/>
              </a:schemeClr>
            </a:gs>
            <a:gs pos="100000">
              <a:schemeClr val="phClr">
                <a:tint val="98000"/>
                <a:shade val="100000"/>
                <a:lumMod val="74000"/>
              </a:schemeClr>
            </a:gs>
          </a:gsLst>
          <a:path path="circle">
            <a:fillToRect l="20000" t="-40000" r="20000" b="140000"/>
          </a:path>
          <a:tileRect/>
        </a:gradFill>
        <a:blipFill rotWithShape="1">
          <a:blip xmlns:r="http://schemas.openxmlformats.org/officeDocument/2006/relationships" r:embed="rId1"/>
          <a:srcRect/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490</TotalTime>
  <Words>1290</Words>
  <Application>Microsoft Office PowerPoint</Application>
  <PresentationFormat>Экран (4:3)</PresentationFormat>
  <Paragraphs>122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Candara</vt:lpstr>
      <vt:lpstr>Symbol</vt:lpstr>
      <vt:lpstr>Times New Roman</vt:lpstr>
      <vt:lpstr>Wingdings</vt:lpstr>
      <vt:lpstr>Волна</vt:lpstr>
      <vt:lpstr>Волна</vt:lpstr>
      <vt:lpstr>Волна</vt:lpstr>
      <vt:lpstr>Волна</vt:lpstr>
      <vt:lpstr> «Среди многих боковых тропинок, сокращающих дорогу к знанию, нам нужнее всего одна – одна, которая бы научила нас искусству приобретать знания с затруднениями» Ж.-Ж. Руссо, ХVIII век </vt:lpstr>
      <vt:lpstr>Презентация PowerPoint</vt:lpstr>
      <vt:lpstr>ОРГАНИЗАЦИЯ УЧЕБНОЙ ДЕЯТЕЛЬНОСТИ ПО РАЗРЕШЕНИЮ          ПРОБЛЕМЫ: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приемы изложения материала: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ПРОБЛЕМНЫЕ ВОПРОСЫ обществознание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проблемного обучения на уроках истории и обществознания</dc:title>
  <dc:subject/>
  <dc:creator>7</dc:creator>
  <dc:description/>
  <cp:lastModifiedBy>Mark Borisov</cp:lastModifiedBy>
  <cp:revision>33</cp:revision>
  <dcterms:created xsi:type="dcterms:W3CDTF">2021-04-28T08:50:50Z</dcterms:created>
  <dcterms:modified xsi:type="dcterms:W3CDTF">2024-01-06T15:09:16Z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Экран (4:3)</vt:lpwstr>
  </property>
  <property fmtid="{D5CDD505-2E9C-101B-9397-08002B2CF9AE}" pid="4" name="Slides">
    <vt:i4>18</vt:i4>
  </property>
</Properties>
</file>