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6" r:id="rId5"/>
    <p:sldId id="273" r:id="rId6"/>
    <p:sldId id="257" r:id="rId7"/>
    <p:sldId id="269" r:id="rId8"/>
    <p:sldId id="268" r:id="rId9"/>
    <p:sldId id="270" r:id="rId10"/>
    <p:sldId id="271" r:id="rId11"/>
    <p:sldId id="278" r:id="rId12"/>
    <p:sldId id="276" r:id="rId13"/>
    <p:sldId id="262" r:id="rId14"/>
    <p:sldId id="285" r:id="rId15"/>
    <p:sldId id="284" r:id="rId16"/>
    <p:sldId id="282" r:id="rId17"/>
    <p:sldId id="279" r:id="rId18"/>
    <p:sldId id="277" r:id="rId19"/>
    <p:sldId id="263" r:id="rId20"/>
    <p:sldId id="283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25C"/>
    <a:srgbClr val="EFD249"/>
    <a:srgbClr val="645BCA"/>
    <a:srgbClr val="B6BAFF"/>
    <a:srgbClr val="EEE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8" d="100"/>
          <a:sy n="58" d="100"/>
        </p:scale>
        <p:origin x="-7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EEE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7A1CA7-43CE-407E-8117-43288F4A0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5395" y="1125155"/>
            <a:ext cx="556691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BB71993-1C20-4357-99DA-46BEFA636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5395" y="3604830"/>
            <a:ext cx="556691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0575AF9-3E45-48D7-877B-FD8C3C08F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CEFCD83-DC75-476E-8C81-1794890AD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64A8D3A-3FC6-44D4-BAAB-AD50526A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2"/>
            <a:extLst>
              <a:ext uri="{FF2B5EF4-FFF2-40B4-BE49-F238E27FC236}">
                <a16:creationId xmlns="" xmlns:a16="http://schemas.microsoft.com/office/drawing/2014/main" id="{8245E139-38E5-402E-9452-18D1FECBFD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CA55B15C-3950-483F-A370-1A8651F23F6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06" y="1125155"/>
            <a:ext cx="5715000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5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DD94A64-3D7C-4EFB-92EA-E2FE9B45E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9B1C907-EDB2-486F-8FE0-80D2DD8445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1336154-7DF3-4502-A142-DD7B720645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BD3A058-D2ED-4321-AFFF-3C19BD80F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5CCD262-916D-446A-80A3-D0B22020A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14BCA8A-1E46-4B4A-89EB-F1BBB59BF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2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31122C-9E0E-4EB9-88FC-DD54B9D12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0A54CBB-4657-4C65-819D-ACC181B09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CB12ABE-A94F-4304-90F6-593672AA7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741B7E-A4E6-4A3D-8186-77C78CE1E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61DC345-EA23-46FB-B69A-D7DED834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71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163D29F-6BB2-4DE4-8993-B698AE0CF5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18C7E70-61B9-47E7-A2FC-49F82FC1C7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77D548C-F705-4E35-81B6-18D36F239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CE2C2CF-D134-4C50-8811-1518BF8CA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C8BAC43-07B2-447C-BAD2-6589551E4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93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rgbClr val="EEE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C8EE1F5-47D9-4FEA-A096-7BAB99408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77132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629350-145E-4986-B4CB-5A900F6A3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977132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239BDFB-7864-4C7C-9DF8-77798FFC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B8F6969-1FA5-4824-B8DC-2F72C242C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53014C4-7FEF-4215-A550-E51E8D9EF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06248061-9BE7-4ED7-9C75-FA66CD69E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767" y="5013466"/>
            <a:ext cx="842233" cy="116349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FA3F720-F3B1-4C3D-AF4C-FBAE9A9163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968" y="3682291"/>
            <a:ext cx="1637274" cy="13311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C6C3314D-528F-4D6B-85C7-AE8A1F34C79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819" y="5737033"/>
            <a:ext cx="1274226" cy="123863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EA865DBD-D454-43DF-94A7-BF57D4C566A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16680">
            <a:off x="9667191" y="541989"/>
            <a:ext cx="946772" cy="120304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BA7CD27B-9566-4417-9ACF-95EC6DE6685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7138" y="-132222"/>
            <a:ext cx="1331175" cy="146998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D4E04172-D0A0-4CB9-8EB8-7FCFCA8656B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2314" y="2061332"/>
            <a:ext cx="1074906" cy="1366768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B2C76236-6662-43A4-B9B6-87935B92683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55" y="2254693"/>
            <a:ext cx="806490" cy="117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55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rgbClr val="EEE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59911B-C686-4CEE-A90F-E761A2F7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8987" y="365125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CDF04B42-C2E9-4984-AC79-EAB633BC22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9550" y="1898649"/>
            <a:ext cx="5257800" cy="45942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DBBD0563-BDB1-44B2-B5A7-787933ED0A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1494" y="365124"/>
            <a:ext cx="6096000" cy="2974171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Рисунок 8">
            <a:extLst>
              <a:ext uri="{FF2B5EF4-FFF2-40B4-BE49-F238E27FC236}">
                <a16:creationId xmlns="" xmlns:a16="http://schemas.microsoft.com/office/drawing/2014/main" id="{86F07766-06EB-4489-9D56-8FC26E571A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1494" y="3518705"/>
            <a:ext cx="6096000" cy="297417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8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751CBE6-BBA9-47F4-A8F3-3EBBC0AC6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CEDEC27-23DD-46E9-8F0E-BC759D6FF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F2A0F04-1EAA-4D2B-B461-F13DB0DD7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E91B4D8-A2BA-44D7-A372-3AFB4DD47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94E469E-CC65-4E8B-9106-7DDFE3253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95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B06377-773C-4CF7-B4A9-E43D31B86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71BFA34-6174-4E2B-8AD0-2AFD2C458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C4C3E8E-E458-40FA-90F8-84A445F93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A4EA8F-F797-436B-AE4A-6095A2900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AFB8B3F-1FA2-461D-96E3-93CF7AA24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0DDB47A-FB74-4FF5-9F36-B3A7A3C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2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0088C4-9B25-4D13-A6BE-C463C8841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C24BCA-FD19-4634-A4F0-BAF1A7D3A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29BCE93-6B18-4FA0-BB08-6BB5D2206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250535A-C505-4710-929E-D27A890079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754F3D0-271F-41F5-ADA9-122A3E5C4F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46D62A60-CBBF-4348-BC1C-52D1C3968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3FF103F-178D-4A29-9F53-88784E516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C47AC93-E4FA-4E50-914C-BF8B5EEB9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4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11C87D-81F7-43B6-8A2F-DCD7BC689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1A69D81-F775-4067-BCAB-789FE1685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91241B6-EC57-4E34-8246-38AE26D1C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5F7612A-FC53-469C-9B30-EBEF3188C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5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rgbClr val="EEE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FF64DFC-1176-4852-91A7-BAC4EEA56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FD3DFA4-FC2E-4226-9D30-3F626AB62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C0F42C0-198B-4CFB-A411-0DF220FA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5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C61B6AC-AE41-4E7A-AA3A-0790A2785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B6CD6F-3C92-44FF-A2B0-F32A682BA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BFFBC0A-8BF4-4592-9824-47E2F28FF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24552EA-510F-4724-97C5-C201FBCE6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139CE9A-3092-4205-A84A-CB09E8413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B8D6EB9-437F-4ECA-BA67-E6A55B002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6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419286-651D-4DB9-A62E-764CB20EC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7CA16FD-62E4-42EE-A46D-DF7805A2D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A145A84-48D4-4556-A97B-6AF10230A2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40E45-6212-41C1-AF31-200AB6D21A2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A101BC5-A32C-4ACD-B093-B2A1047B2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41A38BD-8751-4FE2-A875-EE6562191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CE3DD-0825-4DB6-93A0-78846904C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205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3.sv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19.jpe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image" Target="../media/image18.jpe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11" Type="http://schemas.openxmlformats.org/officeDocument/2006/relationships/image" Target="../media/image17.jpeg"/><Relationship Id="rId5" Type="http://schemas.openxmlformats.org/officeDocument/2006/relationships/image" Target="../media/image14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9C8DDC-CC57-4053-AA64-DBE1B111FB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71694" y="451413"/>
            <a:ext cx="5566913" cy="1750992"/>
          </a:xfrm>
        </p:spPr>
        <p:txBody>
          <a:bodyPr>
            <a:normAutofit/>
          </a:bodyPr>
          <a:lstStyle/>
          <a:p>
            <a:r>
              <a:rPr lang="ru-RU" sz="8000" dirty="0">
                <a:solidFill>
                  <a:srgbClr val="645BCA"/>
                </a:solidFill>
              </a:rPr>
              <a:t>ХИМИЯ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F7D9C33-A898-482D-9801-E00E65353EA2}"/>
              </a:ext>
            </a:extLst>
          </p:cNvPr>
          <p:cNvSpPr txBox="1"/>
          <p:nvPr/>
        </p:nvSpPr>
        <p:spPr>
          <a:xfrm>
            <a:off x="6555018" y="2571073"/>
            <a:ext cx="5000263" cy="1505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sz="1800" b="1" dirty="0" smtClean="0">
                <a:solidFill>
                  <a:srgbClr val="645BC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Филиал МБОУ СОШ 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b="1" dirty="0">
                <a:solidFill>
                  <a:srgbClr val="645BC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с</a:t>
            </a:r>
            <a:r>
              <a:rPr lang="ru-RU" sz="1800" b="1" dirty="0" smtClean="0">
                <a:solidFill>
                  <a:srgbClr val="645BC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Наровчат в с. </a:t>
            </a:r>
            <a:r>
              <a:rPr lang="ru-RU" sz="1800" b="1" dirty="0" err="1" smtClean="0">
                <a:solidFill>
                  <a:srgbClr val="645BC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Виляйки</a:t>
            </a:r>
            <a:endParaRPr lang="ru-RU" sz="1800" b="1" dirty="0" smtClean="0">
              <a:solidFill>
                <a:srgbClr val="645BCA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ru-RU" b="1" dirty="0" smtClean="0">
                <a:solidFill>
                  <a:srgbClr val="645BC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Курышева Елена Ивановна</a:t>
            </a:r>
            <a:endParaRPr lang="id-ID" sz="1800" b="1" dirty="0">
              <a:solidFill>
                <a:srgbClr val="645BCA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11044B97-21ED-450B-8A20-013C24B9D708}"/>
              </a:ext>
            </a:extLst>
          </p:cNvPr>
          <p:cNvSpPr/>
          <p:nvPr/>
        </p:nvSpPr>
        <p:spPr>
          <a:xfrm>
            <a:off x="6782765" y="4896091"/>
            <a:ext cx="1238491" cy="1238491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B769F9FB-D399-4FA9-9FE2-6725ED8CE205}"/>
              </a:ext>
            </a:extLst>
          </p:cNvPr>
          <p:cNvSpPr/>
          <p:nvPr/>
        </p:nvSpPr>
        <p:spPr>
          <a:xfrm>
            <a:off x="8326056" y="4896090"/>
            <a:ext cx="1238491" cy="1238491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455E9F5A-AF97-4287-8C74-785F9C289073}"/>
              </a:ext>
            </a:extLst>
          </p:cNvPr>
          <p:cNvSpPr/>
          <p:nvPr/>
        </p:nvSpPr>
        <p:spPr>
          <a:xfrm>
            <a:off x="9869347" y="4896090"/>
            <a:ext cx="1238491" cy="1238491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Пипетка контур">
            <a:extLst>
              <a:ext uri="{FF2B5EF4-FFF2-40B4-BE49-F238E27FC236}">
                <a16:creationId xmlns="" xmlns:a16="http://schemas.microsoft.com/office/drawing/2014/main" id="{B5A0D7C6-2621-4AF3-B172-F1588251F7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25519" y="5058135"/>
            <a:ext cx="914400" cy="914400"/>
          </a:xfrm>
          <a:prstGeom prst="rect">
            <a:avLst/>
          </a:prstGeom>
        </p:spPr>
      </p:pic>
      <p:pic>
        <p:nvPicPr>
          <p:cNvPr id="12" name="Рисунок 11" descr="Мензурка контур">
            <a:extLst>
              <a:ext uri="{FF2B5EF4-FFF2-40B4-BE49-F238E27FC236}">
                <a16:creationId xmlns="" xmlns:a16="http://schemas.microsoft.com/office/drawing/2014/main" id="{9AC41E35-5D2D-4AD3-93AF-712DC41CA0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88101" y="4962644"/>
            <a:ext cx="914400" cy="914400"/>
          </a:xfrm>
          <a:prstGeom prst="rect">
            <a:avLst/>
          </a:prstGeom>
        </p:spPr>
      </p:pic>
      <p:pic>
        <p:nvPicPr>
          <p:cNvPr id="14" name="Рисунок 13" descr="Пробирки контур">
            <a:extLst>
              <a:ext uri="{FF2B5EF4-FFF2-40B4-BE49-F238E27FC236}">
                <a16:creationId xmlns="" xmlns:a16="http://schemas.microsoft.com/office/drawing/2014/main" id="{DAA25176-0470-4F30-BD46-8E4A8188D3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31392" y="505813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7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052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7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ГОРЕНИЕ ВОДОРОДА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2H</a:t>
            </a:r>
            <a:r>
              <a:rPr lang="ru-RU" sz="4000" b="1" baseline="-25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O</a:t>
            </a:r>
            <a:r>
              <a:rPr lang="ru-RU" sz="4000" b="1" baseline="-25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2H</a:t>
            </a:r>
            <a:r>
              <a:rPr lang="ru-RU" sz="4000" b="1" baseline="-25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   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3600" b="1" dirty="0">
                <a:solidFill>
                  <a:srgbClr val="FF0000"/>
                </a:solidFill>
              </a:rPr>
              <a:t>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 шутите с Водородом!</a:t>
            </a:r>
          </a:p>
          <a:p>
            <a:pPr algn="ctr">
              <a:buFont typeface="Arial" charset="0"/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Он горит , рождая воду,</a:t>
            </a:r>
          </a:p>
          <a:p>
            <a:pPr algn="ctr">
              <a:buFont typeface="Arial" charset="0"/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 смеси с Кислородом- братом</a:t>
            </a:r>
          </a:p>
          <a:p>
            <a:pPr algn="ctr">
              <a:buFont typeface="Arial" charset="0"/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Он взрывается , ребята!</a:t>
            </a:r>
          </a:p>
          <a:p>
            <a:pPr algn="ctr">
              <a:buFont typeface="Arial" charset="0"/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Вам скажу на всякий  случай –</a:t>
            </a:r>
          </a:p>
          <a:p>
            <a:pPr algn="ctr">
              <a:buFont typeface="Arial" charset="0"/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Эту смесь зовут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гремучей»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968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2771" y="365125"/>
            <a:ext cx="3429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Области применения </a:t>
            </a:r>
            <a:r>
              <a:rPr lang="ru-RU" sz="4000" dirty="0"/>
              <a:t>водорода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918857" y="1931306"/>
            <a:ext cx="4784272" cy="4594225"/>
          </a:xfrm>
        </p:spPr>
        <p:txBody>
          <a:bodyPr/>
          <a:lstStyle/>
          <a:p>
            <a:r>
              <a:rPr lang="ru-RU" dirty="0" smtClean="0"/>
              <a:t>Экологически чистое топливо для автомобилей</a:t>
            </a:r>
          </a:p>
          <a:p>
            <a:r>
              <a:rPr lang="ru-RU" dirty="0"/>
              <a:t>Ракетное </a:t>
            </a:r>
            <a:r>
              <a:rPr lang="ru-RU" dirty="0" smtClean="0"/>
              <a:t>топливо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>
                <a:solidFill>
                  <a:srgbClr val="C00000"/>
                </a:solidFill>
              </a:rPr>
              <a:t>В</a:t>
            </a:r>
            <a:r>
              <a:rPr lang="ru-RU" dirty="0" smtClean="0">
                <a:solidFill>
                  <a:srgbClr val="C00000"/>
                </a:solidFill>
              </a:rPr>
              <a:t> металлургии для получения чистых металлов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Сварка </a:t>
            </a:r>
            <a:r>
              <a:rPr lang="ru-RU" dirty="0">
                <a:solidFill>
                  <a:srgbClr val="C00000"/>
                </a:solidFill>
              </a:rPr>
              <a:t>и резка металла</a:t>
            </a:r>
          </a:p>
          <a:p>
            <a:endParaRPr lang="ru-RU" dirty="0"/>
          </a:p>
        </p:txBody>
      </p:sp>
      <p:pic>
        <p:nvPicPr>
          <p:cNvPr id="6" name="Picture 11" descr="67d000cdf2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/>
          <a:srcRect t="25380" b="25380"/>
          <a:stretch>
            <a:fillRect/>
          </a:stretch>
        </p:blipFill>
        <p:spPr bwMode="auto">
          <a:xfrm>
            <a:off x="231494" y="365124"/>
            <a:ext cx="3622049" cy="2802619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Ракетостроение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/>
          <a:srcRect t="32893" b="32893"/>
          <a:stretch>
            <a:fillRect/>
          </a:stretch>
        </p:blipFill>
        <p:spPr>
          <a:xfrm>
            <a:off x="8376557" y="242840"/>
            <a:ext cx="3801663" cy="3045381"/>
          </a:xfrm>
          <a:effectLst>
            <a:softEdge rad="112500"/>
          </a:effectLst>
        </p:spPr>
      </p:pic>
      <p:pic>
        <p:nvPicPr>
          <p:cNvPr id="8" name="Picture 8" descr="Сварка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4"/>
          <a:srcRect t="13159" b="13159"/>
          <a:stretch>
            <a:fillRect/>
          </a:stretch>
        </p:blipFill>
        <p:spPr>
          <a:xfrm>
            <a:off x="4231992" y="3681991"/>
            <a:ext cx="3676291" cy="2974172"/>
          </a:xfrm>
          <a:effectLst>
            <a:softEdge rad="112500"/>
          </a:effectLst>
        </p:spPr>
      </p:pic>
      <p:pic>
        <p:nvPicPr>
          <p:cNvPr id="11" name="Picture 7" descr="Металлургия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5157" y="3595372"/>
            <a:ext cx="3461657" cy="2716723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12" name="Picture 8" descr="Сварка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4"/>
          <a:srcRect t="13159" b="13159"/>
          <a:stretch>
            <a:fillRect/>
          </a:stretch>
        </p:blipFill>
        <p:spPr>
          <a:xfrm>
            <a:off x="8265151" y="3559627"/>
            <a:ext cx="3676291" cy="2974172"/>
          </a:xfrm>
          <a:effectLst>
            <a:softEdge rad="112500"/>
          </a:effectLst>
        </p:spPr>
      </p:pic>
      <p:pic>
        <p:nvPicPr>
          <p:cNvPr id="13" name="Picture 8" descr="Сварка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239" y="3595372"/>
            <a:ext cx="3606604" cy="2716722"/>
          </a:xfrm>
          <a:prstGeom prst="rect">
            <a:avLst/>
          </a:prstGeo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568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="" xmlns:a16="http://schemas.microsoft.com/office/drawing/2014/main" id="{AD4D968A-A887-4E98-8A9D-224401B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7785" y="365125"/>
            <a:ext cx="368500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Области п</a:t>
            </a:r>
            <a:r>
              <a:rPr lang="ru-RU" sz="4000" dirty="0" smtClean="0"/>
              <a:t>рименения водорода</a:t>
            </a:r>
            <a:endParaRPr lang="ru-RU" sz="4000" dirty="0"/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53861BE4-8955-4315-84A1-818D3061A1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49486" y="1898649"/>
            <a:ext cx="4125499" cy="45942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Синтез аммиака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Производство </a:t>
            </a:r>
            <a:r>
              <a:rPr lang="ru-RU" dirty="0" err="1" smtClean="0">
                <a:solidFill>
                  <a:srgbClr val="C00000"/>
                </a:solidFill>
              </a:rPr>
              <a:t>хлороводорода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и соляной кислоты</a:t>
            </a:r>
            <a:endParaRPr lang="ru-RU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Производство стекла</a:t>
            </a:r>
          </a:p>
          <a:p>
            <a:endParaRPr lang="ru-RU" dirty="0" smtClean="0"/>
          </a:p>
          <a:p>
            <a:r>
              <a:rPr lang="ru-RU" dirty="0" smtClean="0"/>
              <a:t>Для превращения жидких растительных жиров в твердые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Нижний колонтитул 4">
            <a:extLst>
              <a:ext uri="{FF2B5EF4-FFF2-40B4-BE49-F238E27FC236}">
                <a16:creationId xmlns="" xmlns:a16="http://schemas.microsoft.com/office/drawing/2014/main" id="{F1ECC193-6DE0-429C-ADE2-5D2067339535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pic>
        <p:nvPicPr>
          <p:cNvPr id="12" name="Picture 6" descr="1294236322_osteklenie-okon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/>
          <a:srcRect t="18998" b="18998"/>
          <a:stretch>
            <a:fillRect/>
          </a:stretch>
        </p:blipFill>
        <p:spPr>
          <a:xfrm>
            <a:off x="8374194" y="349878"/>
            <a:ext cx="3676291" cy="2974171"/>
          </a:xfrm>
          <a:effectLst>
            <a:softEdge rad="112500"/>
          </a:effectLst>
        </p:spPr>
      </p:pic>
      <p:pic>
        <p:nvPicPr>
          <p:cNvPr id="13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3915" y="408214"/>
            <a:ext cx="3314700" cy="2857500"/>
          </a:xfrm>
          <a:prstGeom prst="rect">
            <a:avLst/>
          </a:prstGeom>
        </p:spPr>
      </p:pic>
      <p:pic>
        <p:nvPicPr>
          <p:cNvPr id="14" name="Picture 9" descr="36027_o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46394" y="3477986"/>
            <a:ext cx="3704091" cy="3073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Рисунок 4"/>
          <p:cNvSpPr>
            <a:spLocks noGrp="1"/>
          </p:cNvSpPr>
          <p:nvPr>
            <p:ph type="pic" sz="quarter" idx="12"/>
          </p:nvPr>
        </p:nvSpPr>
        <p:spPr>
          <a:xfrm>
            <a:off x="293915" y="3477986"/>
            <a:ext cx="3314700" cy="2974172"/>
          </a:xfrm>
        </p:spPr>
      </p:sp>
      <p:pic>
        <p:nvPicPr>
          <p:cNvPr id="5121" name="Picture 1" descr="C:\Users\1\Desktop\88ebc383927e069e8abe572c54c09f9e-800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15" y="3412672"/>
            <a:ext cx="3314700" cy="313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88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Систематизация знаний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81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624943" y="1125155"/>
            <a:ext cx="8167365" cy="137311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Зад 1.        Определите валентность элементов в водородных соединениях и дайте им названия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66114" y="2579914"/>
            <a:ext cx="4506686" cy="3543300"/>
          </a:xfrm>
        </p:spPr>
        <p:txBody>
          <a:bodyPr>
            <a:normAutofit lnSpcReduction="10000"/>
          </a:bodyPr>
          <a:lstStyle/>
          <a:p>
            <a:pPr algn="l"/>
            <a:endParaRPr lang="ru-RU" dirty="0" smtClean="0"/>
          </a:p>
          <a:p>
            <a:pPr marL="457200" indent="-457200" algn="l">
              <a:buAutoNum type="arabicPeriod"/>
            </a:pPr>
            <a:r>
              <a:rPr lang="en-US" sz="3200" dirty="0" err="1" smtClean="0"/>
              <a:t>NaH</a:t>
            </a:r>
            <a:endParaRPr lang="en-US" sz="3200" dirty="0" smtClean="0"/>
          </a:p>
          <a:p>
            <a:pPr marL="457200" indent="-457200" algn="l">
              <a:buAutoNum type="arabicPeriod"/>
            </a:pPr>
            <a:r>
              <a:rPr lang="en-US" sz="3200" dirty="0" smtClean="0"/>
              <a:t>BaH2</a:t>
            </a:r>
          </a:p>
          <a:p>
            <a:pPr marL="457200" indent="-457200" algn="l">
              <a:buAutoNum type="arabicPeriod"/>
            </a:pPr>
            <a:r>
              <a:rPr lang="en-US" sz="3200" dirty="0" smtClean="0"/>
              <a:t>H2S</a:t>
            </a:r>
          </a:p>
          <a:p>
            <a:pPr marL="457200" indent="-457200" algn="l">
              <a:buAutoNum type="arabicPeriod"/>
            </a:pPr>
            <a:r>
              <a:rPr lang="en-US" sz="3200" dirty="0" smtClean="0"/>
              <a:t>HCI</a:t>
            </a:r>
          </a:p>
          <a:p>
            <a:pPr marL="457200" indent="-457200" algn="l">
              <a:buAutoNum type="arabicPeriod"/>
            </a:pPr>
            <a:r>
              <a:rPr lang="en-US" sz="3200" dirty="0" smtClean="0"/>
              <a:t>HF</a:t>
            </a:r>
          </a:p>
          <a:p>
            <a:pPr marL="457200" indent="-457200" algn="l">
              <a:buAutoNum type="arabicPeriod"/>
            </a:pPr>
            <a:r>
              <a:rPr lang="en-US" sz="3200" dirty="0" smtClean="0"/>
              <a:t>AIH3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104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357" y="457200"/>
            <a:ext cx="8444951" cy="1910443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alt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 2.     Составьте </a:t>
            </a:r>
            <a:r>
              <a:rPr lang="ru-RU" alt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уравнения реакций взаимодействия водорода со следующими веществами </a:t>
            </a:r>
            <a:r>
              <a:rPr lang="ru-RU" alt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дайте названия продуктам реакций: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92487" y="2792186"/>
            <a:ext cx="6599822" cy="3102428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90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en-US" sz="9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0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en-US" sz="9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90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 algn="l">
              <a:buFont typeface="Arial" pitchFamily="34" charset="0"/>
              <a:buChar char="•"/>
              <a:defRPr/>
            </a:pPr>
            <a:r>
              <a:rPr lang="en-US" sz="11200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11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1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  = 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Font typeface="Arial" pitchFamily="34" charset="0"/>
              <a:buChar char="•"/>
              <a:defRPr/>
            </a:pPr>
            <a:endParaRPr lang="ru-RU" sz="11200" dirty="0"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II</a:t>
            </a:r>
            <a:endParaRPr lang="ru-RU" sz="112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 algn="l">
              <a:buFont typeface="Arial" pitchFamily="34" charset="0"/>
              <a:buChar char="•"/>
              <a:defRPr/>
            </a:pP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 +   H</a:t>
            </a:r>
            <a:r>
              <a:rPr lang="en-US" sz="11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 =  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H </a:t>
            </a:r>
            <a:endParaRPr lang="ru-RU" sz="112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 algn="l">
              <a:buFont typeface="Arial" pitchFamily="34" charset="0"/>
              <a:buChar char="•"/>
              <a:defRPr/>
            </a:pPr>
            <a:endParaRPr lang="ru-RU" sz="112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 algn="l">
              <a:buFont typeface="Arial" pitchFamily="34" charset="0"/>
              <a:buChar char="•"/>
              <a:defRPr/>
            </a:pP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200" dirty="0" err="1">
                <a:latin typeface="Times New Roman" pitchFamily="18" charset="0"/>
                <a:cs typeface="Times New Roman" pitchFamily="18" charset="0"/>
              </a:rPr>
              <a:t>HgO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 +  H</a:t>
            </a:r>
            <a:r>
              <a:rPr lang="en-US" sz="11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1200" dirty="0">
                <a:latin typeface="Times New Roman" pitchFamily="18" charset="0"/>
                <a:cs typeface="Times New Roman" pitchFamily="18" charset="0"/>
              </a:rPr>
              <a:t> = _____  +   _____</a:t>
            </a:r>
            <a:endParaRPr lang="ru-RU" sz="11200" dirty="0"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en-US" sz="9000" dirty="0"/>
              <a:t> </a:t>
            </a:r>
            <a:r>
              <a:rPr lang="ru-RU" sz="9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9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46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5395" y="1125155"/>
            <a:ext cx="5566913" cy="1177174"/>
          </a:xfrm>
        </p:spPr>
        <p:txBody>
          <a:bodyPr>
            <a:normAutofit fontScale="90000"/>
          </a:bodyPr>
          <a:lstStyle/>
          <a:p>
            <a:pPr marL="0" indent="0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sz="5400" dirty="0">
                <a:solidFill>
                  <a:srgbClr val="7030A0"/>
                </a:solidFill>
              </a:rPr>
              <a:t/>
            </a:r>
            <a:br>
              <a:rPr lang="ru-RU" sz="5400" dirty="0">
                <a:solidFill>
                  <a:srgbClr val="7030A0"/>
                </a:solidFill>
              </a:rPr>
            </a:br>
            <a:r>
              <a:rPr lang="en-US" sz="5400" dirty="0" smtClean="0">
                <a:solidFill>
                  <a:srgbClr val="7030A0"/>
                </a:solidFill>
              </a:rPr>
              <a:t/>
            </a:r>
            <a:br>
              <a:rPr lang="en-US" sz="5400" dirty="0" smtClean="0">
                <a:solidFill>
                  <a:srgbClr val="7030A0"/>
                </a:solidFill>
              </a:rPr>
            </a:br>
            <a:r>
              <a:rPr lang="en-US" sz="5400" dirty="0">
                <a:solidFill>
                  <a:srgbClr val="7030A0"/>
                </a:solidFill>
              </a:rPr>
              <a:t/>
            </a:r>
            <a:br>
              <a:rPr lang="en-US" sz="5400" dirty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Зад 3. Продолжить уравнения реакций</a:t>
            </a:r>
            <a:r>
              <a:rPr lang="ru-RU" sz="4900" dirty="0" smtClean="0"/>
              <a:t> 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92487" y="2563586"/>
            <a:ext cx="6599822" cy="3331028"/>
          </a:xfrm>
        </p:spPr>
        <p:txBody>
          <a:bodyPr>
            <a:normAutofit fontScale="92500" lnSpcReduction="10000"/>
          </a:bodyPr>
          <a:lstStyle/>
          <a:p>
            <a:endParaRPr lang="ru-RU" sz="4000" dirty="0" smtClean="0"/>
          </a:p>
          <a:p>
            <a:pPr algn="l"/>
            <a:r>
              <a:rPr lang="ru-RU" sz="4600" dirty="0" smtClean="0"/>
              <a:t>1. </a:t>
            </a:r>
            <a:r>
              <a:rPr lang="en-US" sz="4600" dirty="0" err="1" smtClean="0"/>
              <a:t>CaO</a:t>
            </a:r>
            <a:r>
              <a:rPr lang="ru-RU" sz="4600" dirty="0" smtClean="0"/>
              <a:t> </a:t>
            </a:r>
            <a:r>
              <a:rPr lang="ru-RU" sz="4600" dirty="0"/>
              <a:t>+ </a:t>
            </a:r>
            <a:r>
              <a:rPr lang="en-US" sz="4600" dirty="0"/>
              <a:t>H</a:t>
            </a:r>
            <a:r>
              <a:rPr lang="ru-RU" sz="4600" baseline="-25000" dirty="0"/>
              <a:t>2</a:t>
            </a:r>
            <a:r>
              <a:rPr lang="ru-RU" sz="4600" dirty="0"/>
              <a:t> =  …      +   </a:t>
            </a:r>
            <a:r>
              <a:rPr lang="ru-RU" sz="4600" dirty="0" smtClean="0"/>
              <a:t>….</a:t>
            </a:r>
            <a:r>
              <a:rPr lang="ru-RU" sz="4600" dirty="0"/>
              <a:t/>
            </a:r>
            <a:br>
              <a:rPr lang="ru-RU" sz="4600" dirty="0"/>
            </a:br>
            <a:r>
              <a:rPr lang="ru-RU" sz="4600" dirty="0" smtClean="0"/>
              <a:t>2. </a:t>
            </a:r>
            <a:r>
              <a:rPr lang="en-US" sz="4600" dirty="0" err="1" smtClean="0"/>
              <a:t>ZnO</a:t>
            </a:r>
            <a:r>
              <a:rPr lang="ru-RU" sz="4600" dirty="0" smtClean="0"/>
              <a:t>  </a:t>
            </a:r>
            <a:r>
              <a:rPr lang="ru-RU" sz="4600" dirty="0"/>
              <a:t>+ ….    =  </a:t>
            </a:r>
            <a:r>
              <a:rPr lang="en-US" sz="4600" dirty="0"/>
              <a:t>H</a:t>
            </a:r>
            <a:r>
              <a:rPr lang="ru-RU" sz="4600" baseline="-25000" dirty="0"/>
              <a:t>2</a:t>
            </a:r>
            <a:r>
              <a:rPr lang="en-US" sz="4600" dirty="0"/>
              <a:t>O</a:t>
            </a:r>
            <a:r>
              <a:rPr lang="ru-RU" sz="4600" dirty="0"/>
              <a:t>  +  …..</a:t>
            </a:r>
            <a:br>
              <a:rPr lang="ru-RU" sz="4600" dirty="0"/>
            </a:br>
            <a:r>
              <a:rPr lang="ru-RU" sz="4600" dirty="0" smtClean="0"/>
              <a:t>3. …      </a:t>
            </a:r>
            <a:r>
              <a:rPr lang="ru-RU" sz="4600" dirty="0"/>
              <a:t>+  </a:t>
            </a:r>
            <a:r>
              <a:rPr lang="en-US" sz="4600" dirty="0"/>
              <a:t>H</a:t>
            </a:r>
            <a:r>
              <a:rPr lang="ru-RU" sz="4600" baseline="-25000" dirty="0"/>
              <a:t>2</a:t>
            </a:r>
            <a:r>
              <a:rPr lang="ru-RU" sz="4600" dirty="0"/>
              <a:t>     =   …       +  </a:t>
            </a:r>
            <a:r>
              <a:rPr lang="en-US" sz="4600" dirty="0" err="1"/>
              <a:t>Pb</a:t>
            </a:r>
            <a:r>
              <a:rPr lang="en-US" sz="4600" dirty="0"/>
              <a:t> </a:t>
            </a:r>
            <a:r>
              <a:rPr lang="ru-RU" sz="4600" dirty="0"/>
              <a:t/>
            </a:r>
            <a:br>
              <a:rPr lang="ru-RU" sz="46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9728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4" y="3233056"/>
            <a:ext cx="3494314" cy="134357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Подумайте: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5094514" y="359229"/>
            <a:ext cx="6722836" cy="6133645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ru-RU" sz="4300" dirty="0">
                <a:solidFill>
                  <a:srgbClr val="7030A0"/>
                </a:solidFill>
              </a:rPr>
              <a:t>Систематизация </a:t>
            </a:r>
            <a:r>
              <a:rPr lang="ru-RU" sz="4300" dirty="0" smtClean="0">
                <a:solidFill>
                  <a:srgbClr val="7030A0"/>
                </a:solidFill>
              </a:rPr>
              <a:t>знаний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4300" dirty="0" smtClean="0">
                <a:solidFill>
                  <a:srgbClr val="7030A0"/>
                </a:solidFill>
              </a:rPr>
              <a:t>Зад 4.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В 1937 году дирижабль « Гинденбург» летел над Атлантикой. На его борту находились 36 пассажиров и 61 член экипажа.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Это было воздушное судно длиной 245 м и диаметром 41,2 м.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На борту дирижабля были размещены спальные комнаты и комнаты отдыха, прогулочные галереи.</a:t>
            </a:r>
          </a:p>
          <a:p>
            <a:pPr marL="0" indent="0">
              <a:buFont typeface="Arial" charset="0"/>
              <a:buNone/>
              <a:defRPr/>
            </a:pP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На судно категорически запрещалось вносить спички и прочие взрывоопасные устройства, которые могли бы вызвать появление искры.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При очередной посадке дирижабль внезапно загорелся.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Погибло 35 человек.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1"/>
          </p:nvPr>
        </p:nvSpPr>
        <p:spPr>
          <a:xfrm>
            <a:off x="468311" y="587829"/>
            <a:ext cx="4103687" cy="2386342"/>
          </a:xfrm>
        </p:spPr>
      </p:sp>
      <p:pic>
        <p:nvPicPr>
          <p:cNvPr id="6" name="Picture 2" descr="C:\Users\1\Desktop\дилижабль 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" y="587829"/>
            <a:ext cx="4103687" cy="233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5943" y="2551836"/>
            <a:ext cx="4376055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endParaRPr lang="ru-RU" dirty="0" smtClean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Почему </a:t>
            </a:r>
            <a:r>
              <a:rPr lang="ru-RU" sz="2800" dirty="0"/>
              <a:t>дирижабль мог лететь</a:t>
            </a:r>
            <a:r>
              <a:rPr lang="ru-RU" sz="2800" dirty="0" smtClean="0"/>
              <a:t>?</a:t>
            </a:r>
            <a:endParaRPr lang="ru-RU" sz="2800" dirty="0"/>
          </a:p>
          <a:p>
            <a:endParaRPr lang="ru-RU" sz="2800" dirty="0"/>
          </a:p>
          <a:p>
            <a:r>
              <a:rPr lang="ru-RU" sz="2800" dirty="0"/>
              <a:t>Выдвини свои версии возгорания дирижабля.</a:t>
            </a:r>
          </a:p>
        </p:txBody>
      </p:sp>
    </p:spTree>
    <p:extLst>
      <p:ext uri="{BB962C8B-B14F-4D97-AF65-F5344CB8AC3E}">
        <p14:creationId xmlns:p14="http://schemas.microsoft.com/office/powerpoint/2010/main" val="42837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46864A2-5694-414B-8A6B-368A690A7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81657" cy="1618826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Зад 5.      Составьте </a:t>
            </a:r>
            <a:r>
              <a:rPr lang="ru-RU" alt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уравнения </a:t>
            </a:r>
            <a:r>
              <a:rPr lang="ru-RU" alt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реакций с помощью которых можно осуществить превращения </a:t>
            </a:r>
            <a:r>
              <a:rPr lang="ru-RU" alt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схеме. Определите тип реакции.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DE95D94-4A45-4D4D-BD68-54D50B716DD8}"/>
              </a:ext>
            </a:extLst>
          </p:cNvPr>
          <p:cNvSpPr txBox="1"/>
          <p:nvPr/>
        </p:nvSpPr>
        <p:spPr>
          <a:xfrm>
            <a:off x="434154" y="1983951"/>
            <a:ext cx="10995846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9600" dirty="0"/>
              <a:t> </a:t>
            </a:r>
            <a:r>
              <a:rPr lang="ru-RU" sz="8800" dirty="0" smtClean="0">
                <a:solidFill>
                  <a:srgbClr val="645BCA"/>
                </a:solidFill>
              </a:rPr>
              <a:t>НС</a:t>
            </a:r>
            <a:r>
              <a:rPr lang="en-US" sz="8800" dirty="0" smtClean="0">
                <a:solidFill>
                  <a:srgbClr val="645BCA"/>
                </a:solidFill>
              </a:rPr>
              <a:t>I    H2    H2O   O2          </a:t>
            </a:r>
            <a:r>
              <a:rPr lang="ru-RU" sz="8800" dirty="0" smtClean="0">
                <a:solidFill>
                  <a:srgbClr val="645BCA"/>
                </a:solidFill>
              </a:rPr>
              <a:t>   </a:t>
            </a:r>
            <a:r>
              <a:rPr lang="en-US" sz="8800" dirty="0" err="1" smtClean="0">
                <a:solidFill>
                  <a:srgbClr val="645BCA"/>
                </a:solidFill>
              </a:rPr>
              <a:t>HgO</a:t>
            </a:r>
            <a:r>
              <a:rPr lang="en-US" sz="8800" dirty="0" smtClean="0">
                <a:solidFill>
                  <a:srgbClr val="645BCA"/>
                </a:solidFill>
              </a:rPr>
              <a:t>     Hg</a:t>
            </a:r>
            <a:endParaRPr lang="ru-RU" sz="8800" dirty="0">
              <a:solidFill>
                <a:srgbClr val="645BCA"/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FA50D1-EA88-4A5F-B554-DFBA37E452A6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628900" y="2526465"/>
            <a:ext cx="6524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882243" y="2533105"/>
            <a:ext cx="66993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7772401" y="2526465"/>
            <a:ext cx="57052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9831106" y="25352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628900" y="4082143"/>
            <a:ext cx="81642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81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8694454-D938-4EF0-BDC8-F8D72537E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Отгадай загадки</a:t>
            </a:r>
            <a:endParaRPr lang="ru-RU" dirty="0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95A7DB88-A91D-4B4C-9CAE-E2A0AE25B358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5" name="Стрелка: пятиугольник 4">
            <a:extLst>
              <a:ext uri="{FF2B5EF4-FFF2-40B4-BE49-F238E27FC236}">
                <a16:creationId xmlns="" xmlns:a16="http://schemas.microsoft.com/office/drawing/2014/main" id="{DB26D2C8-F4BF-4A88-9E21-49D38340B2F1}"/>
              </a:ext>
            </a:extLst>
          </p:cNvPr>
          <p:cNvSpPr/>
          <p:nvPr/>
        </p:nvSpPr>
        <p:spPr>
          <a:xfrm>
            <a:off x="965200" y="1849119"/>
            <a:ext cx="1708248" cy="1253309"/>
          </a:xfrm>
          <a:prstGeom prst="homePlate">
            <a:avLst/>
          </a:prstGeom>
          <a:solidFill>
            <a:srgbClr val="645BCA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пятиугольник 5">
            <a:extLst>
              <a:ext uri="{FF2B5EF4-FFF2-40B4-BE49-F238E27FC236}">
                <a16:creationId xmlns="" xmlns:a16="http://schemas.microsoft.com/office/drawing/2014/main" id="{73EEA1BC-8E49-4B73-BE04-18C30D420392}"/>
              </a:ext>
            </a:extLst>
          </p:cNvPr>
          <p:cNvSpPr/>
          <p:nvPr/>
        </p:nvSpPr>
        <p:spPr>
          <a:xfrm>
            <a:off x="965200" y="3988416"/>
            <a:ext cx="1708248" cy="1692772"/>
          </a:xfrm>
          <a:prstGeom prst="homePlate">
            <a:avLst/>
          </a:prstGeom>
          <a:solidFill>
            <a:srgbClr val="EFD24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2AEBBF2-0E3F-4575-A591-3DD5F3EC8B90}"/>
              </a:ext>
            </a:extLst>
          </p:cNvPr>
          <p:cNvSpPr txBox="1"/>
          <p:nvPr/>
        </p:nvSpPr>
        <p:spPr>
          <a:xfrm>
            <a:off x="5420541" y="5023454"/>
            <a:ext cx="37450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FF3B00B-3E4E-4778-8549-97706D595A15}"/>
              </a:ext>
            </a:extLst>
          </p:cNvPr>
          <p:cNvSpPr txBox="1"/>
          <p:nvPr/>
        </p:nvSpPr>
        <p:spPr>
          <a:xfrm>
            <a:off x="3907785" y="4115513"/>
            <a:ext cx="552177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Я – газ легчайший и бесцветный,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Неядовитый и безвредный,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Соединяясь с кислородом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Я для питья даю вам воду!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8B8E9FA-50F4-4B47-B4B9-48CB269A81D3}"/>
              </a:ext>
            </a:extLst>
          </p:cNvPr>
          <p:cNvSpPr txBox="1"/>
          <p:nvPr/>
        </p:nvSpPr>
        <p:spPr>
          <a:xfrm>
            <a:off x="2937607" y="1808143"/>
            <a:ext cx="715345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На планете я пришелец, </a:t>
            </a:r>
          </a:p>
          <a:p>
            <a:r>
              <a:rPr lang="ru-RU" sz="2800" dirty="0"/>
              <a:t>Космос вот где я умелец. </a:t>
            </a:r>
          </a:p>
          <a:p>
            <a:r>
              <a:rPr lang="ru-RU" sz="2800" dirty="0"/>
              <a:t>Я источник света </a:t>
            </a:r>
            <a:r>
              <a:rPr lang="ru-RU" sz="2800" dirty="0" smtClean="0"/>
              <a:t>звезд,</a:t>
            </a:r>
          </a:p>
          <a:p>
            <a:r>
              <a:rPr lang="ru-RU" sz="2800" dirty="0" smtClean="0"/>
              <a:t>Жизнь </a:t>
            </a:r>
            <a:r>
              <a:rPr lang="ru-RU" sz="2800" dirty="0"/>
              <a:t>на землю я принес. </a:t>
            </a:r>
            <a:endParaRPr lang="en-US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F14307E-F7DF-4C09-B2A5-09ADF8AE99DC}"/>
              </a:ext>
            </a:extLst>
          </p:cNvPr>
          <p:cNvSpPr txBox="1"/>
          <p:nvPr/>
        </p:nvSpPr>
        <p:spPr>
          <a:xfrm>
            <a:off x="965200" y="1977420"/>
            <a:ext cx="765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A20F2AAB-CD6F-4A21-8E1E-58F592413F60}"/>
              </a:ext>
            </a:extLst>
          </p:cNvPr>
          <p:cNvSpPr txBox="1"/>
          <p:nvPr/>
        </p:nvSpPr>
        <p:spPr>
          <a:xfrm>
            <a:off x="965200" y="3946236"/>
            <a:ext cx="1053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24672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082144" y="1108826"/>
            <a:ext cx="8542922" cy="1422102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урок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1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43800" y="3331028"/>
            <a:ext cx="3314700" cy="1877785"/>
          </a:xfrm>
        </p:spPr>
      </p:pic>
    </p:spTree>
    <p:extLst>
      <p:ext uri="{BB962C8B-B14F-4D97-AF65-F5344CB8AC3E}">
        <p14:creationId xmlns:p14="http://schemas.microsoft.com/office/powerpoint/2010/main" val="86343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8A01CA-CCD9-4B82-A179-DF576443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Тема урока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3AAB1630-2467-4BD9-A500-3E4939B88CFD}"/>
              </a:ext>
            </a:extLst>
          </p:cNvPr>
          <p:cNvSpPr/>
          <p:nvPr/>
        </p:nvSpPr>
        <p:spPr>
          <a:xfrm>
            <a:off x="1362585" y="1392671"/>
            <a:ext cx="2829803" cy="2943486"/>
          </a:xfrm>
          <a:prstGeom prst="ellipse">
            <a:avLst/>
          </a:prstGeom>
          <a:solidFill>
            <a:srgbClr val="645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C717BC05-3353-4B87-9F2B-E69D495854AB}"/>
              </a:ext>
            </a:extLst>
          </p:cNvPr>
          <p:cNvSpPr/>
          <p:nvPr/>
        </p:nvSpPr>
        <p:spPr>
          <a:xfrm>
            <a:off x="5200449" y="1392671"/>
            <a:ext cx="2852125" cy="30149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C8E7A5D7-7BBD-4529-A589-14AB5D4F5EFA}"/>
              </a:ext>
            </a:extLst>
          </p:cNvPr>
          <p:cNvSpPr/>
          <p:nvPr/>
        </p:nvSpPr>
        <p:spPr>
          <a:xfrm>
            <a:off x="9290270" y="1298581"/>
            <a:ext cx="2531615" cy="3037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>
            <a:extLst>
              <a:ext uri="{FF2B5EF4-FFF2-40B4-BE49-F238E27FC236}">
                <a16:creationId xmlns="" xmlns:a16="http://schemas.microsoft.com/office/drawing/2014/main" id="{87195BC3-981C-442A-9D58-1EB13ECD3D10}"/>
              </a:ext>
            </a:extLst>
          </p:cNvPr>
          <p:cNvSpPr/>
          <p:nvPr/>
        </p:nvSpPr>
        <p:spPr>
          <a:xfrm>
            <a:off x="2803005" y="1392670"/>
            <a:ext cx="4022337" cy="1805650"/>
          </a:xfrm>
          <a:prstGeom prst="arc">
            <a:avLst>
              <a:gd name="adj1" fmla="val 10740510"/>
              <a:gd name="adj2" fmla="val 20246011"/>
            </a:avLst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>
            <a:extLst>
              <a:ext uri="{FF2B5EF4-FFF2-40B4-BE49-F238E27FC236}">
                <a16:creationId xmlns="" xmlns:a16="http://schemas.microsoft.com/office/drawing/2014/main" id="{AE7D1589-580C-4A5D-BC4F-1AC28D04425F}"/>
              </a:ext>
            </a:extLst>
          </p:cNvPr>
          <p:cNvSpPr/>
          <p:nvPr/>
        </p:nvSpPr>
        <p:spPr>
          <a:xfrm>
            <a:off x="9653252" y="734786"/>
            <a:ext cx="1805650" cy="1920194"/>
          </a:xfrm>
          <a:prstGeom prst="arc">
            <a:avLst>
              <a:gd name="adj1" fmla="val 10740510"/>
              <a:gd name="adj2" fmla="val 21538725"/>
            </a:avLst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076DC37-C3CD-4595-9E75-D9AB236BB86C}"/>
              </a:ext>
            </a:extLst>
          </p:cNvPr>
          <p:cNvSpPr txBox="1"/>
          <p:nvPr/>
        </p:nvSpPr>
        <p:spPr>
          <a:xfrm>
            <a:off x="842496" y="4407595"/>
            <a:ext cx="253751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Физические</a:t>
            </a:r>
            <a:endParaRPr lang="ru-RU" sz="3200" b="1" dirty="0"/>
          </a:p>
          <a:p>
            <a:pPr algn="ctr"/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FABBE92D-C857-43D5-8C34-8458CCFFA3C7}"/>
              </a:ext>
            </a:extLst>
          </p:cNvPr>
          <p:cNvSpPr txBox="1"/>
          <p:nvPr/>
        </p:nvSpPr>
        <p:spPr>
          <a:xfrm>
            <a:off x="3249386" y="4407595"/>
            <a:ext cx="293914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и химические</a:t>
            </a:r>
            <a:endParaRPr lang="ru-RU" sz="3200" b="1" dirty="0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5BE37A1F-D856-44A5-BA01-D2A300264949}"/>
              </a:ext>
            </a:extLst>
          </p:cNvPr>
          <p:cNvSpPr txBox="1"/>
          <p:nvPr/>
        </p:nvSpPr>
        <p:spPr>
          <a:xfrm>
            <a:off x="5682343" y="4407595"/>
            <a:ext cx="320005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с</a:t>
            </a:r>
            <a:r>
              <a:rPr lang="ru-RU" sz="3200" b="1" dirty="0" smtClean="0"/>
              <a:t>войства водорода.</a:t>
            </a:r>
            <a:endParaRPr lang="ru-RU" sz="3200" b="1" dirty="0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E7C5B217-EDCE-4820-ACC0-D09B6AE20766}"/>
              </a:ext>
            </a:extLst>
          </p:cNvPr>
          <p:cNvSpPr txBox="1"/>
          <p:nvPr/>
        </p:nvSpPr>
        <p:spPr>
          <a:xfrm>
            <a:off x="9290270" y="4407595"/>
            <a:ext cx="253161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3200" b="1" dirty="0" smtClean="0"/>
              <a:t>Применение </a:t>
            </a:r>
          </a:p>
          <a:p>
            <a:pPr algn="ctr"/>
            <a:r>
              <a:rPr lang="ru-RU" sz="3200" b="1" dirty="0"/>
              <a:t>в</a:t>
            </a:r>
            <a:r>
              <a:rPr lang="ru-RU" sz="3200" b="1" dirty="0" smtClean="0"/>
              <a:t>одорода.</a:t>
            </a:r>
            <a:endParaRPr lang="ru-RU" sz="3200" b="1" dirty="0"/>
          </a:p>
        </p:txBody>
      </p:sp>
      <p:sp>
        <p:nvSpPr>
          <p:cNvPr id="34" name="Нижний колонтитул 4">
            <a:extLst>
              <a:ext uri="{FF2B5EF4-FFF2-40B4-BE49-F238E27FC236}">
                <a16:creationId xmlns="" xmlns:a16="http://schemas.microsoft.com/office/drawing/2014/main" id="{3C577A76-AD3F-4919-AAB5-4CC7B968DE5D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0693EAB-D614-44E5-8751-9019298F50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52292" y="3159344"/>
            <a:ext cx="884836" cy="88483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510F81B3-D44B-499D-A690-1BD8B3A3AA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22115" y="3155296"/>
            <a:ext cx="884836" cy="88483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4AB5C6ED-B1BF-4338-AC9E-30E2E31DE60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82343" y="1914445"/>
            <a:ext cx="1812367" cy="198579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7D738041-5092-4F31-9E22-B20DA956856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62585" y="2295496"/>
            <a:ext cx="1651494" cy="1708570"/>
          </a:xfrm>
          <a:prstGeom prst="rect">
            <a:avLst/>
          </a:prstGeom>
        </p:spPr>
      </p:pic>
      <p:pic>
        <p:nvPicPr>
          <p:cNvPr id="26" name="Picture 7" descr="Металлург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11"/>
          <a:stretch>
            <a:fillRect/>
          </a:stretch>
        </p:blipFill>
        <p:spPr>
          <a:xfrm>
            <a:off x="5682343" y="1978767"/>
            <a:ext cx="1972691" cy="1985790"/>
          </a:xfrm>
          <a:effectLst>
            <a:softEdge rad="112500"/>
          </a:effectLst>
        </p:spPr>
      </p:pic>
      <p:pic>
        <p:nvPicPr>
          <p:cNvPr id="35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113" y="1914444"/>
            <a:ext cx="1894116" cy="190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2" descr="C:\Users\1\Desktop\cebab222ea2ac7321f6155e2c7dbde8a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4" descr="C:\Users\1\Desktop\cebab222ea2ac7321f6155e2c7dbde8a (1)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" name="Picture 11" descr="67d000cdf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9653252" y="1914444"/>
            <a:ext cx="1805650" cy="1900291"/>
          </a:xfrm>
          <a:prstGeom prst="rect">
            <a:avLst/>
          </a:prstGeo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935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Водород как простое вещество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67543"/>
            <a:ext cx="8977132" cy="4609420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ru-RU" dirty="0"/>
              <a:t>1</a:t>
            </a:r>
            <a:r>
              <a:rPr lang="ru-RU" dirty="0">
                <a:solidFill>
                  <a:schemeClr val="accent2"/>
                </a:solidFill>
              </a:rPr>
              <a:t>) Химическая формула </a:t>
            </a:r>
            <a:r>
              <a:rPr lang="ru-RU" dirty="0"/>
              <a:t>–</a:t>
            </a:r>
          </a:p>
          <a:p>
            <a:pPr>
              <a:defRPr/>
            </a:pPr>
            <a:r>
              <a:rPr lang="ru-RU" dirty="0"/>
              <a:t>Относительная молекулярная масса -</a:t>
            </a:r>
          </a:p>
          <a:p>
            <a:pPr>
              <a:defRPr/>
            </a:pPr>
            <a:r>
              <a:rPr lang="ru-RU" dirty="0"/>
              <a:t>Тяжелее или легче воздуха  -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2) </a:t>
            </a:r>
            <a:r>
              <a:rPr lang="ru-RU" dirty="0">
                <a:solidFill>
                  <a:schemeClr val="accent2"/>
                </a:solidFill>
              </a:rPr>
              <a:t>Физические свойства:</a:t>
            </a:r>
          </a:p>
          <a:p>
            <a:pPr>
              <a:defRPr/>
            </a:pPr>
            <a:r>
              <a:rPr lang="ru-RU" dirty="0"/>
              <a:t>Агрегатное состояние -</a:t>
            </a:r>
          </a:p>
          <a:p>
            <a:pPr>
              <a:defRPr/>
            </a:pPr>
            <a:r>
              <a:rPr lang="ru-RU" dirty="0"/>
              <a:t>Цвет -</a:t>
            </a:r>
          </a:p>
          <a:p>
            <a:pPr>
              <a:defRPr/>
            </a:pPr>
            <a:r>
              <a:rPr lang="ru-RU" dirty="0"/>
              <a:t>Вкус -</a:t>
            </a:r>
          </a:p>
          <a:p>
            <a:pPr>
              <a:defRPr/>
            </a:pPr>
            <a:r>
              <a:rPr lang="ru-RU" dirty="0"/>
              <a:t>Запах -</a:t>
            </a:r>
          </a:p>
          <a:p>
            <a:pPr>
              <a:defRPr/>
            </a:pPr>
            <a:r>
              <a:rPr lang="ru-RU" dirty="0"/>
              <a:t>Растворимость в воде –</a:t>
            </a:r>
          </a:p>
          <a:p>
            <a:pPr>
              <a:defRPr/>
            </a:pPr>
            <a:r>
              <a:rPr lang="ru-RU" dirty="0" smtClean="0"/>
              <a:t>Температура </a:t>
            </a:r>
            <a:r>
              <a:rPr lang="ru-RU" dirty="0"/>
              <a:t>кипения -183 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02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522526" flipV="1">
            <a:off x="887186" y="473529"/>
            <a:ext cx="8977132" cy="47352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Физические</a:t>
            </a:r>
            <a:r>
              <a:rPr lang="ru-RU" dirty="0" smtClean="0"/>
              <a:t>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47157"/>
            <a:ext cx="8977132" cy="4429806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ru-RU" dirty="0"/>
              <a:t>1</a:t>
            </a:r>
            <a:r>
              <a:rPr lang="ru-RU" dirty="0">
                <a:solidFill>
                  <a:schemeClr val="accent2"/>
                </a:solidFill>
              </a:rPr>
              <a:t>) Химическая формула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FF0000"/>
                </a:solidFill>
              </a:rPr>
              <a:t>Н2</a:t>
            </a:r>
            <a:endParaRPr lang="ru-RU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/>
              <a:t>Относительная молекулярная масса </a:t>
            </a:r>
            <a:r>
              <a:rPr lang="ru-RU" dirty="0" smtClean="0">
                <a:solidFill>
                  <a:srgbClr val="FF0000"/>
                </a:solidFill>
              </a:rPr>
              <a:t>– 2</a:t>
            </a:r>
            <a:endParaRPr lang="ru-RU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/>
              <a:t>Тяжелее или легче воздуха  </a:t>
            </a:r>
            <a:r>
              <a:rPr lang="ru-RU" dirty="0" smtClean="0">
                <a:solidFill>
                  <a:srgbClr val="FF0000"/>
                </a:solidFill>
              </a:rPr>
              <a:t>- в 14,5 раз легче воздуха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2) </a:t>
            </a:r>
            <a:r>
              <a:rPr lang="ru-RU" dirty="0">
                <a:solidFill>
                  <a:schemeClr val="accent2"/>
                </a:solidFill>
              </a:rPr>
              <a:t>Физические свойства:</a:t>
            </a:r>
          </a:p>
          <a:p>
            <a:pPr>
              <a:defRPr/>
            </a:pPr>
            <a:r>
              <a:rPr lang="ru-RU" dirty="0"/>
              <a:t>Агрегатное состояние </a:t>
            </a: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газ</a:t>
            </a:r>
            <a:endParaRPr lang="ru-RU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/>
              <a:t>Цвет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FF0000"/>
                </a:solidFill>
              </a:rPr>
              <a:t>без цвета</a:t>
            </a:r>
            <a:endParaRPr lang="ru-RU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/>
              <a:t>Запах - </a:t>
            </a:r>
            <a:r>
              <a:rPr lang="ru-RU" dirty="0">
                <a:solidFill>
                  <a:srgbClr val="FF0000"/>
                </a:solidFill>
              </a:rPr>
              <a:t>без запаха</a:t>
            </a:r>
          </a:p>
          <a:p>
            <a:pPr>
              <a:defRPr/>
            </a:pPr>
            <a:r>
              <a:rPr lang="ru-RU" dirty="0" smtClean="0"/>
              <a:t>Вкус – </a:t>
            </a:r>
            <a:r>
              <a:rPr lang="ru-RU" dirty="0" smtClean="0">
                <a:solidFill>
                  <a:srgbClr val="FF0000"/>
                </a:solidFill>
              </a:rPr>
              <a:t>без вкуса</a:t>
            </a:r>
            <a:endParaRPr lang="ru-RU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 smtClean="0"/>
              <a:t>Растворимость </a:t>
            </a:r>
            <a:r>
              <a:rPr lang="ru-RU" dirty="0"/>
              <a:t>в воде </a:t>
            </a:r>
            <a:r>
              <a:rPr lang="ru-RU" dirty="0" smtClean="0"/>
              <a:t>– </a:t>
            </a:r>
            <a:r>
              <a:rPr lang="ru-RU" dirty="0" err="1" smtClean="0">
                <a:solidFill>
                  <a:srgbClr val="FF0000"/>
                </a:solidFill>
              </a:rPr>
              <a:t>плохорастворим</a:t>
            </a:r>
            <a:r>
              <a:rPr lang="ru-RU" dirty="0" smtClean="0">
                <a:solidFill>
                  <a:srgbClr val="FF0000"/>
                </a:solidFill>
              </a:rPr>
              <a:t> в воде</a:t>
            </a:r>
            <a:endParaRPr lang="ru-RU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/>
              <a:t>Температура кипения -183 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8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A20EFC-F39E-4707-AB31-46889B983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77132" cy="1888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Выбери 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три высказывания в которых говорится о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водороде, как 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 простом веществе?</a:t>
            </a:r>
            <a:b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769EAA-A8C2-4EE3-873E-EE48A7C9D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96243"/>
            <a:ext cx="8977132" cy="3580720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1.Водород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входит в состав воды и нефти. </a:t>
            </a:r>
          </a:p>
          <a:p>
            <a:pPr marL="0" indent="0"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Водородом наполняют воздушные шары. </a:t>
            </a:r>
          </a:p>
          <a:p>
            <a:pPr marL="0" indent="0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Водород – самый лёгкий из всех газов.</a:t>
            </a:r>
          </a:p>
          <a:p>
            <a:pPr marL="0" indent="0"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В ракетных двигателях в качестве топлива применяется водород</a:t>
            </a:r>
          </a:p>
          <a:p>
            <a:pPr marL="0" indent="0"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5. В молекуле аммиака содержится три атома водорода</a:t>
            </a:r>
          </a:p>
          <a:p>
            <a:endParaRPr lang="ru-RU" dirty="0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6FE650AB-5761-4DA0-AE13-C8571A044451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9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Химические 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свойства водорода</a:t>
            </a:r>
            <a:r>
              <a:rPr lang="ru-RU" altLang="ru-RU" sz="3600" dirty="0">
                <a:solidFill>
                  <a:srgbClr val="FF0000"/>
                </a:solidFill>
              </a:rPr>
              <a:t/>
            </a:r>
            <a:br>
              <a:rPr lang="ru-RU" altLang="ru-RU" sz="3600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Рисунок 4" descr="Водород 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57" y="1338943"/>
            <a:ext cx="8980714" cy="478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25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A20EFC-F39E-4707-AB31-46889B983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77132" cy="18882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6FE650AB-5761-4DA0-AE13-C8571A044451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0"/>
            <a:ext cx="9815332" cy="6857478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331" y="-183086"/>
            <a:ext cx="11178788" cy="7041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98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7441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96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436</Words>
  <Application>Microsoft Office PowerPoint</Application>
  <PresentationFormat>Произвольный</PresentationFormat>
  <Paragraphs>126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ХИМИЯ</vt:lpstr>
      <vt:lpstr>Отгадай загадки</vt:lpstr>
      <vt:lpstr>Тема урока</vt:lpstr>
      <vt:lpstr>Водород как простое вещество</vt:lpstr>
      <vt:lpstr>Физические свойства</vt:lpstr>
      <vt:lpstr> Выбери три высказывания в которых говорится о водороде, как о простом веществе? </vt:lpstr>
      <vt:lpstr>Химические свойства водорода </vt:lpstr>
      <vt:lpstr> </vt:lpstr>
      <vt:lpstr>Презентация PowerPoint</vt:lpstr>
      <vt:lpstr>Презентация PowerPoint</vt:lpstr>
      <vt:lpstr>ГОРЕНИЕ ВОДОРОДА</vt:lpstr>
      <vt:lpstr>Области применения водорода</vt:lpstr>
      <vt:lpstr>Области применения водорода</vt:lpstr>
      <vt:lpstr>Систематизация знаний</vt:lpstr>
      <vt:lpstr>Зад 1.        Определите валентность элементов в водородных соединениях и дайте им названия</vt:lpstr>
      <vt:lpstr>             Зад 2.     Составьте уравнения реакций взаимодействия водорода со следующими веществами и дайте названия продуктам реакций:  </vt:lpstr>
      <vt:lpstr>          Зад 3. Продолжить уравнения реакций </vt:lpstr>
      <vt:lpstr>Подумайте:</vt:lpstr>
      <vt:lpstr> Зад 5.      Составьте уравнения реакций с помощью которых можно осуществить превращения  по схеме. Определите тип реакции.</vt:lpstr>
      <vt:lpstr>Спасибо за урок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1</cp:lastModifiedBy>
  <cp:revision>36</cp:revision>
  <dcterms:created xsi:type="dcterms:W3CDTF">2021-11-30T05:07:27Z</dcterms:created>
  <dcterms:modified xsi:type="dcterms:W3CDTF">2024-01-06T15:15:16Z</dcterms:modified>
</cp:coreProperties>
</file>