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37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9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14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&lt;заголовок&gt;</a:t>
            </a:r>
          </a:p>
        </p:txBody>
      </p:sp>
      <p:sp>
        <p:nvSpPr>
          <p:cNvPr id="148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</a:p>
        </p:txBody>
      </p:sp>
      <p:sp>
        <p:nvSpPr>
          <p:cNvPr id="149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</a:p>
        </p:txBody>
      </p:sp>
      <p:sp>
        <p:nvSpPr>
          <p:cNvPr id="150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9A616ED8-23A3-494C-9350-4B50C50E4947}" type="slidenum"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51824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CustomShape 1"/>
          <p:cNvSpPr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3D0D6019-92E1-43FF-B4BD-086F223F41D0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pPr algn="r">
                <a:lnSpc>
                  <a:spcPct val="100000"/>
                </a:lnSpc>
              </a:pPr>
              <a:t>9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pPr marL="216000" indent="-216000"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Content Layouts</a:t>
            </a:r>
          </a:p>
        </p:txBody>
      </p:sp>
    </p:spTree>
    <p:extLst>
      <p:ext uri="{BB962C8B-B14F-4D97-AF65-F5344CB8AC3E}">
        <p14:creationId xmlns:p14="http://schemas.microsoft.com/office/powerpoint/2010/main" val="2842780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CustomShape 1"/>
          <p:cNvSpPr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EA804829-9096-4CDF-9731-6C955346957A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pPr algn="r">
                <a:lnSpc>
                  <a:spcPct val="100000"/>
                </a:lnSpc>
              </a:pPr>
              <a:t>26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pPr marL="216000" indent="-216000"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Content Layouts</a:t>
            </a:r>
          </a:p>
        </p:txBody>
      </p:sp>
    </p:spTree>
    <p:extLst>
      <p:ext uri="{BB962C8B-B14F-4D97-AF65-F5344CB8AC3E}">
        <p14:creationId xmlns:p14="http://schemas.microsoft.com/office/powerpoint/2010/main" val="3101996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2" name="Рисунок 51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53" name="Рисунок 52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8" name="Рисунок 97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99" name="Рисунок 98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4" name="Рисунок 143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45" name="Рисунок 144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ED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stomShape 1"/>
          <p:cNvSpPr/>
          <p:nvPr/>
        </p:nvSpPr>
        <p:spPr>
          <a:xfrm>
            <a:off x="0" y="0"/>
            <a:ext cx="9143640" cy="380520"/>
          </a:xfrm>
          <a:prstGeom prst="rect">
            <a:avLst/>
          </a:prstGeom>
          <a:gradFill>
            <a:gsLst>
              <a:gs pos="0">
                <a:schemeClr val="accent2">
                  <a:gamma/>
                  <a:tint val="28627"/>
                  <a:invGamma/>
                </a:schemeClr>
              </a:gs>
              <a:gs pos="100000">
                <a:schemeClr val="accent2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" name="CustomShape 2"/>
          <p:cNvSpPr/>
          <p:nvPr/>
        </p:nvSpPr>
        <p:spPr>
          <a:xfrm>
            <a:off x="1981080" y="380880"/>
            <a:ext cx="7162560" cy="761760"/>
          </a:xfrm>
          <a:prstGeom prst="rect">
            <a:avLst/>
          </a:prstGeom>
          <a:gradFill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0" y="1143000"/>
            <a:ext cx="9143640" cy="30456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" name="Picture 26"/>
          <p:cNvPicPr/>
          <p:nvPr/>
        </p:nvPicPr>
        <p:blipFill>
          <a:blip r:embed="rId14"/>
          <a:stretch/>
        </p:blipFill>
        <p:spPr>
          <a:xfrm>
            <a:off x="7715160" y="77760"/>
            <a:ext cx="1066320" cy="1047240"/>
          </a:xfrm>
          <a:prstGeom prst="rect">
            <a:avLst/>
          </a:prstGeom>
          <a:ln w="9360">
            <a:noFill/>
          </a:ln>
        </p:spPr>
      </p:pic>
      <p:pic>
        <p:nvPicPr>
          <p:cNvPr id="4" name="Picture 24"/>
          <p:cNvPicPr/>
          <p:nvPr/>
        </p:nvPicPr>
        <p:blipFill>
          <a:blip r:embed="rId15"/>
          <a:stretch/>
        </p:blipFill>
        <p:spPr>
          <a:xfrm>
            <a:off x="8424720" y="95400"/>
            <a:ext cx="672840" cy="56484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25"/>
          <p:cNvPicPr/>
          <p:nvPr/>
        </p:nvPicPr>
        <p:blipFill>
          <a:blip r:embed="rId16"/>
          <a:srcRect r="1014"/>
          <a:stretch/>
        </p:blipFill>
        <p:spPr>
          <a:xfrm>
            <a:off x="8001000" y="311040"/>
            <a:ext cx="914040" cy="774360"/>
          </a:xfrm>
          <a:prstGeom prst="rect">
            <a:avLst/>
          </a:prstGeom>
          <a:ln w="9360">
            <a:noFill/>
          </a:ln>
        </p:spPr>
      </p:pic>
      <p:sp>
        <p:nvSpPr>
          <p:cNvPr id="6" name="CustomShape 4" hidden="1"/>
          <p:cNvSpPr/>
          <p:nvPr/>
        </p:nvSpPr>
        <p:spPr>
          <a:xfrm>
            <a:off x="6832440" y="6572160"/>
            <a:ext cx="2323800" cy="27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Журнал «Математика» № 9/2012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CustomShape 5"/>
          <p:cNvSpPr/>
          <p:nvPr/>
        </p:nvSpPr>
        <p:spPr>
          <a:xfrm>
            <a:off x="0" y="2514600"/>
            <a:ext cx="9143640" cy="1066320"/>
          </a:xfrm>
          <a:prstGeom prst="rect">
            <a:avLst/>
          </a:prstGeom>
          <a:gradFill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6"/>
          <p:cNvSpPr/>
          <p:nvPr/>
        </p:nvSpPr>
        <p:spPr>
          <a:xfrm>
            <a:off x="0" y="0"/>
            <a:ext cx="9143640" cy="2514240"/>
          </a:xfrm>
          <a:prstGeom prst="rect">
            <a:avLst/>
          </a:prstGeom>
          <a:solidFill>
            <a:schemeClr val="accent2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" name="Picture 24"/>
          <p:cNvPicPr/>
          <p:nvPr/>
        </p:nvPicPr>
        <p:blipFill>
          <a:blip r:embed="rId17"/>
          <a:stretch/>
        </p:blipFill>
        <p:spPr>
          <a:xfrm>
            <a:off x="4800600" y="103320"/>
            <a:ext cx="4161960" cy="4087440"/>
          </a:xfrm>
          <a:prstGeom prst="rect">
            <a:avLst/>
          </a:prstGeom>
          <a:ln w="9360">
            <a:noFill/>
          </a:ln>
        </p:spPr>
      </p:pic>
      <p:sp>
        <p:nvSpPr>
          <p:cNvPr id="10" name="CustomShape 7"/>
          <p:cNvSpPr/>
          <p:nvPr/>
        </p:nvSpPr>
        <p:spPr>
          <a:xfrm>
            <a:off x="0" y="3200400"/>
            <a:ext cx="9143640" cy="365724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" name="Picture 25"/>
          <p:cNvPicPr/>
          <p:nvPr/>
        </p:nvPicPr>
        <p:blipFill>
          <a:blip r:embed="rId18"/>
          <a:stretch/>
        </p:blipFill>
        <p:spPr>
          <a:xfrm>
            <a:off x="1066680" y="3048120"/>
            <a:ext cx="1980720" cy="1945800"/>
          </a:xfrm>
          <a:prstGeom prst="rect">
            <a:avLst/>
          </a:prstGeom>
          <a:ln w="9360">
            <a:noFill/>
          </a:ln>
        </p:spPr>
      </p:pic>
      <p:pic>
        <p:nvPicPr>
          <p:cNvPr id="12" name="Picture 22"/>
          <p:cNvPicPr/>
          <p:nvPr/>
        </p:nvPicPr>
        <p:blipFill>
          <a:blip r:embed="rId19"/>
          <a:srcRect r="8662"/>
          <a:stretch/>
        </p:blipFill>
        <p:spPr>
          <a:xfrm>
            <a:off x="6781680" y="1538280"/>
            <a:ext cx="2057040" cy="1890360"/>
          </a:xfrm>
          <a:prstGeom prst="rect">
            <a:avLst/>
          </a:prstGeom>
          <a:ln w="9360">
            <a:noFill/>
          </a:ln>
        </p:spPr>
      </p:pic>
      <p:pic>
        <p:nvPicPr>
          <p:cNvPr id="13" name="Picture 21"/>
          <p:cNvPicPr/>
          <p:nvPr/>
        </p:nvPicPr>
        <p:blipFill>
          <a:blip r:embed="rId20"/>
          <a:srcRect r="1011"/>
          <a:stretch/>
        </p:blipFill>
        <p:spPr>
          <a:xfrm>
            <a:off x="4419720" y="2440080"/>
            <a:ext cx="4495320" cy="3808080"/>
          </a:xfrm>
          <a:prstGeom prst="rect">
            <a:avLst/>
          </a:prstGeom>
          <a:ln w="9360">
            <a:noFill/>
          </a:ln>
        </p:spPr>
      </p:pic>
      <p:pic>
        <p:nvPicPr>
          <p:cNvPr id="14" name="Picture 26"/>
          <p:cNvPicPr/>
          <p:nvPr/>
        </p:nvPicPr>
        <p:blipFill>
          <a:blip r:embed="rId21"/>
          <a:stretch/>
        </p:blipFill>
        <p:spPr>
          <a:xfrm>
            <a:off x="0" y="4876920"/>
            <a:ext cx="1382400" cy="1980720"/>
          </a:xfrm>
          <a:prstGeom prst="rect">
            <a:avLst/>
          </a:prstGeom>
          <a:ln w="9360">
            <a:noFill/>
          </a:ln>
        </p:spPr>
      </p:pic>
      <p:sp>
        <p:nvSpPr>
          <p:cNvPr id="15" name="PlaceHolder 8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240" cy="152352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55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Образец заголовка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9"/>
          <p:cNvSpPr>
            <a:spLocks noGrp="1"/>
          </p:cNvSpPr>
          <p:nvPr>
            <p:ph type="dt"/>
          </p:nvPr>
        </p:nvSpPr>
        <p:spPr>
          <a:xfrm>
            <a:off x="1295280" y="6553080"/>
            <a:ext cx="2133360" cy="167760"/>
          </a:xfrm>
          <a:prstGeom prst="rect">
            <a:avLst/>
          </a:prstGeom>
        </p:spPr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7" name="PlaceHolder 10"/>
          <p:cNvSpPr>
            <a:spLocks noGrp="1"/>
          </p:cNvSpPr>
          <p:nvPr>
            <p:ph type="ftr"/>
          </p:nvPr>
        </p:nvSpPr>
        <p:spPr>
          <a:xfrm>
            <a:off x="3657600" y="6553080"/>
            <a:ext cx="2895120" cy="167760"/>
          </a:xfrm>
          <a:prstGeom prst="rect">
            <a:avLst/>
          </a:prstGeom>
        </p:spPr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8" name="PlaceHolder 11"/>
          <p:cNvSpPr>
            <a:spLocks noGrp="1"/>
          </p:cNvSpPr>
          <p:nvPr>
            <p:ph type="sldNum"/>
          </p:nvPr>
        </p:nvSpPr>
        <p:spPr>
          <a:xfrm>
            <a:off x="6781680" y="6553080"/>
            <a:ext cx="1066320" cy="167760"/>
          </a:xfrm>
          <a:prstGeom prst="rect">
            <a:avLst/>
          </a:prstGeom>
        </p:spPr>
        <p:txBody>
          <a:bodyPr/>
          <a:lstStyle/>
          <a:p>
            <a:pPr algn="r">
              <a:lnSpc>
                <a:spcPct val="100000"/>
              </a:lnSpc>
            </a:pPr>
            <a:fld id="{9E55651D-6641-4A41-839E-5B3925D182C0}" type="slidenum">
              <a:rPr lang="ru-RU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9" name="PlaceHolder 1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0" y="0"/>
            <a:ext cx="9143640" cy="380520"/>
          </a:xfrm>
          <a:prstGeom prst="rect">
            <a:avLst/>
          </a:prstGeom>
          <a:gradFill>
            <a:gsLst>
              <a:gs pos="0">
                <a:schemeClr val="accent2">
                  <a:gamma/>
                  <a:tint val="28627"/>
                  <a:invGamma/>
                </a:schemeClr>
              </a:gs>
              <a:gs pos="100000">
                <a:schemeClr val="accent2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" name="CustomShape 2"/>
          <p:cNvSpPr/>
          <p:nvPr/>
        </p:nvSpPr>
        <p:spPr>
          <a:xfrm>
            <a:off x="1981080" y="380880"/>
            <a:ext cx="7162560" cy="761760"/>
          </a:xfrm>
          <a:prstGeom prst="rect">
            <a:avLst/>
          </a:prstGeom>
          <a:gradFill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" name="CustomShape 3"/>
          <p:cNvSpPr/>
          <p:nvPr/>
        </p:nvSpPr>
        <p:spPr>
          <a:xfrm>
            <a:off x="0" y="1143000"/>
            <a:ext cx="9143640" cy="30456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7" name="Picture 26"/>
          <p:cNvPicPr/>
          <p:nvPr/>
        </p:nvPicPr>
        <p:blipFill>
          <a:blip r:embed="rId14"/>
          <a:stretch/>
        </p:blipFill>
        <p:spPr>
          <a:xfrm>
            <a:off x="7715160" y="77760"/>
            <a:ext cx="1066320" cy="1047240"/>
          </a:xfrm>
          <a:prstGeom prst="rect">
            <a:avLst/>
          </a:prstGeom>
          <a:ln w="9360">
            <a:noFill/>
          </a:ln>
        </p:spPr>
      </p:pic>
      <p:pic>
        <p:nvPicPr>
          <p:cNvPr id="58" name="Picture 24"/>
          <p:cNvPicPr/>
          <p:nvPr/>
        </p:nvPicPr>
        <p:blipFill>
          <a:blip r:embed="rId15"/>
          <a:stretch/>
        </p:blipFill>
        <p:spPr>
          <a:xfrm>
            <a:off x="8424720" y="95400"/>
            <a:ext cx="672840" cy="564840"/>
          </a:xfrm>
          <a:prstGeom prst="rect">
            <a:avLst/>
          </a:prstGeom>
          <a:ln w="9360">
            <a:noFill/>
          </a:ln>
        </p:spPr>
      </p:pic>
      <p:pic>
        <p:nvPicPr>
          <p:cNvPr id="59" name="Picture 25"/>
          <p:cNvPicPr/>
          <p:nvPr/>
        </p:nvPicPr>
        <p:blipFill>
          <a:blip r:embed="rId16"/>
          <a:srcRect r="1014"/>
          <a:stretch/>
        </p:blipFill>
        <p:spPr>
          <a:xfrm>
            <a:off x="8001000" y="311040"/>
            <a:ext cx="914040" cy="774360"/>
          </a:xfrm>
          <a:prstGeom prst="rect">
            <a:avLst/>
          </a:prstGeom>
          <a:ln w="9360">
            <a:noFill/>
          </a:ln>
        </p:spPr>
      </p:pic>
      <p:sp>
        <p:nvSpPr>
          <p:cNvPr id="60" name="CustomShape 4"/>
          <p:cNvSpPr/>
          <p:nvPr/>
        </p:nvSpPr>
        <p:spPr>
          <a:xfrm>
            <a:off x="6832440" y="6572160"/>
            <a:ext cx="2323800" cy="27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Журнал «Математика» № 9/2012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5"/>
          <p:cNvSpPr>
            <a:spLocks noGrp="1"/>
          </p:cNvSpPr>
          <p:nvPr>
            <p:ph type="dt"/>
          </p:nvPr>
        </p:nvSpPr>
        <p:spPr>
          <a:xfrm>
            <a:off x="457200" y="6613560"/>
            <a:ext cx="2133360" cy="244080"/>
          </a:xfrm>
          <a:prstGeom prst="rect">
            <a:avLst/>
          </a:prstGeom>
        </p:spPr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2" name="PlaceHolder 6"/>
          <p:cNvSpPr>
            <a:spLocks noGrp="1"/>
          </p:cNvSpPr>
          <p:nvPr>
            <p:ph type="sldNum"/>
          </p:nvPr>
        </p:nvSpPr>
        <p:spPr>
          <a:xfrm>
            <a:off x="6553080" y="6613560"/>
            <a:ext cx="2133360" cy="244080"/>
          </a:xfrm>
          <a:prstGeom prst="rect">
            <a:avLst/>
          </a:prstGeom>
        </p:spPr>
        <p:txBody>
          <a:bodyPr/>
          <a:lstStyle/>
          <a:p>
            <a:pPr algn="r">
              <a:lnSpc>
                <a:spcPct val="100000"/>
              </a:lnSpc>
            </a:pPr>
            <a:fld id="{890A85B2-4083-4FA8-ADC2-834C9DD631AF}" type="slidenum">
              <a:rPr lang="ru-RU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3" name="PlaceHolder 7"/>
          <p:cNvSpPr>
            <a:spLocks noGrp="1"/>
          </p:cNvSpPr>
          <p:nvPr>
            <p:ph type="ftr"/>
          </p:nvPr>
        </p:nvSpPr>
        <p:spPr>
          <a:xfrm>
            <a:off x="457200" y="1143000"/>
            <a:ext cx="8457840" cy="239400"/>
          </a:xfrm>
          <a:prstGeom prst="rect">
            <a:avLst/>
          </a:prstGeom>
        </p:spPr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www.themegallery.com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4" name="PlaceHolder 8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</a:p>
        </p:txBody>
      </p:sp>
      <p:sp>
        <p:nvSpPr>
          <p:cNvPr id="65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0" y="0"/>
            <a:ext cx="9143640" cy="380520"/>
          </a:xfrm>
          <a:prstGeom prst="rect">
            <a:avLst/>
          </a:prstGeom>
          <a:gradFill>
            <a:gsLst>
              <a:gs pos="0">
                <a:schemeClr val="accent2">
                  <a:gamma/>
                  <a:tint val="28627"/>
                  <a:invGamma/>
                </a:schemeClr>
              </a:gs>
              <a:gs pos="100000">
                <a:schemeClr val="accent2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2"/>
          <p:cNvSpPr/>
          <p:nvPr/>
        </p:nvSpPr>
        <p:spPr>
          <a:xfrm>
            <a:off x="1981080" y="380880"/>
            <a:ext cx="7162560" cy="761760"/>
          </a:xfrm>
          <a:prstGeom prst="rect">
            <a:avLst/>
          </a:prstGeom>
          <a:gradFill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2" name="CustomShape 3"/>
          <p:cNvSpPr/>
          <p:nvPr/>
        </p:nvSpPr>
        <p:spPr>
          <a:xfrm>
            <a:off x="0" y="1143000"/>
            <a:ext cx="9143640" cy="30456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03" name="Picture 26"/>
          <p:cNvPicPr/>
          <p:nvPr/>
        </p:nvPicPr>
        <p:blipFill>
          <a:blip r:embed="rId14"/>
          <a:stretch/>
        </p:blipFill>
        <p:spPr>
          <a:xfrm>
            <a:off x="7715160" y="77760"/>
            <a:ext cx="1066320" cy="1047240"/>
          </a:xfrm>
          <a:prstGeom prst="rect">
            <a:avLst/>
          </a:prstGeom>
          <a:ln w="9360">
            <a:noFill/>
          </a:ln>
        </p:spPr>
      </p:pic>
      <p:pic>
        <p:nvPicPr>
          <p:cNvPr id="104" name="Picture 24"/>
          <p:cNvPicPr/>
          <p:nvPr/>
        </p:nvPicPr>
        <p:blipFill>
          <a:blip r:embed="rId15"/>
          <a:stretch/>
        </p:blipFill>
        <p:spPr>
          <a:xfrm>
            <a:off x="8424720" y="95400"/>
            <a:ext cx="672840" cy="564840"/>
          </a:xfrm>
          <a:prstGeom prst="rect">
            <a:avLst/>
          </a:prstGeom>
          <a:ln w="9360">
            <a:noFill/>
          </a:ln>
        </p:spPr>
      </p:pic>
      <p:pic>
        <p:nvPicPr>
          <p:cNvPr id="105" name="Picture 25"/>
          <p:cNvPicPr/>
          <p:nvPr/>
        </p:nvPicPr>
        <p:blipFill>
          <a:blip r:embed="rId16"/>
          <a:srcRect r="1014"/>
          <a:stretch/>
        </p:blipFill>
        <p:spPr>
          <a:xfrm>
            <a:off x="8001000" y="311040"/>
            <a:ext cx="914040" cy="774360"/>
          </a:xfrm>
          <a:prstGeom prst="rect">
            <a:avLst/>
          </a:prstGeom>
          <a:ln w="9360">
            <a:noFill/>
          </a:ln>
        </p:spPr>
      </p:pic>
      <p:sp>
        <p:nvSpPr>
          <p:cNvPr id="106" name="CustomShape 4"/>
          <p:cNvSpPr/>
          <p:nvPr/>
        </p:nvSpPr>
        <p:spPr>
          <a:xfrm>
            <a:off x="6832440" y="6572160"/>
            <a:ext cx="2323800" cy="27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Журнал «Математика» № 9/2012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PlaceHolder 5"/>
          <p:cNvSpPr>
            <a:spLocks noGrp="1"/>
          </p:cNvSpPr>
          <p:nvPr>
            <p:ph type="title"/>
          </p:nvPr>
        </p:nvSpPr>
        <p:spPr>
          <a:xfrm>
            <a:off x="457200" y="380880"/>
            <a:ext cx="8229240" cy="74592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Образец заголовка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PlaceHolder 6"/>
          <p:cNvSpPr>
            <a:spLocks noGrp="1"/>
          </p:cNvSpPr>
          <p:nvPr>
            <p:ph type="body"/>
          </p:nvPr>
        </p:nvSpPr>
        <p:spPr>
          <a:xfrm>
            <a:off x="457200" y="1533600"/>
            <a:ext cx="8229240" cy="501948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Symbol" charset="2"/>
              <a:buChar char="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структурыОбразец текста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600200" lvl="3" indent="-228240">
              <a:lnSpc>
                <a:spcPct val="100000"/>
              </a:lnSpc>
              <a:buClr>
                <a:srgbClr val="000000"/>
              </a:buClr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Четвертый уровень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057400" lvl="4" indent="-228240">
              <a:lnSpc>
                <a:spcPct val="100000"/>
              </a:lnSpc>
              <a:buClr>
                <a:srgbClr val="000000"/>
              </a:buClr>
              <a:buFont typeface="StarSymbol"/>
              <a:buChar char="»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PlaceHolder 7"/>
          <p:cNvSpPr>
            <a:spLocks noGrp="1"/>
          </p:cNvSpPr>
          <p:nvPr>
            <p:ph type="dt"/>
          </p:nvPr>
        </p:nvSpPr>
        <p:spPr>
          <a:xfrm>
            <a:off x="457200" y="6613560"/>
            <a:ext cx="2133360" cy="244080"/>
          </a:xfrm>
          <a:prstGeom prst="rect">
            <a:avLst/>
          </a:prstGeom>
        </p:spPr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0" name="PlaceHolder 8"/>
          <p:cNvSpPr>
            <a:spLocks noGrp="1"/>
          </p:cNvSpPr>
          <p:nvPr>
            <p:ph type="sldNum"/>
          </p:nvPr>
        </p:nvSpPr>
        <p:spPr>
          <a:xfrm>
            <a:off x="6553080" y="6613560"/>
            <a:ext cx="2133360" cy="244080"/>
          </a:xfrm>
          <a:prstGeom prst="rect">
            <a:avLst/>
          </a:prstGeom>
        </p:spPr>
        <p:txBody>
          <a:bodyPr/>
          <a:lstStyle/>
          <a:p>
            <a:pPr algn="r">
              <a:lnSpc>
                <a:spcPct val="100000"/>
              </a:lnSpc>
            </a:pPr>
            <a:fld id="{0DF68E19-389C-45ED-9D18-9521769CB31E}" type="slidenum">
              <a:rPr lang="ru-RU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1" name="PlaceHolder 9"/>
          <p:cNvSpPr>
            <a:spLocks noGrp="1"/>
          </p:cNvSpPr>
          <p:nvPr>
            <p:ph type="ftr"/>
          </p:nvPr>
        </p:nvSpPr>
        <p:spPr>
          <a:xfrm>
            <a:off x="457200" y="1143000"/>
            <a:ext cx="8457840" cy="239400"/>
          </a:xfrm>
          <a:prstGeom prst="rect">
            <a:avLst/>
          </a:prstGeom>
        </p:spPr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www.themegallery.com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Shape 1"/>
          <p:cNvSpPr txBox="1"/>
          <p:nvPr/>
        </p:nvSpPr>
        <p:spPr>
          <a:xfrm>
            <a:off x="107504" y="1484784"/>
            <a:ext cx="7776720" cy="21602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5000" b="1" i="1" strike="noStrike" spc="-1" dirty="0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Досадные </a:t>
            </a:r>
            <a:r>
              <a:rPr lang="en-US" sz="5000" b="1" i="1" strike="noStrike" spc="-1" dirty="0" err="1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ошибки</a:t>
            </a:r>
            <a:r>
              <a:rPr lang="en-US" sz="5000" b="1" i="1" strike="noStrike" spc="-1" dirty="0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5000" b="1" i="1" strike="noStrike" spc="-1" dirty="0" err="1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семейного</a:t>
            </a:r>
            <a:r>
              <a:rPr lang="en-US" sz="5000" b="1" i="1" strike="noStrike" spc="-1" dirty="0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воспитания</a:t>
            </a:r>
            <a:r>
              <a:rPr lang="en-US" sz="5000" b="1" i="1" strike="noStrike" spc="-1" dirty="0">
                <a:solidFill>
                  <a:srgbClr val="CB057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endParaRPr lang="ru-RU" sz="5000" b="1" i="1" strike="noStrike" spc="-1" dirty="0" smtClean="0">
              <a:solidFill>
                <a:srgbClr val="CB057B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5000" b="1" i="1" spc="-1" dirty="0">
              <a:solidFill>
                <a:srgbClr val="CB057B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5000" b="1" i="1" strike="noStrike" spc="-1" dirty="0" smtClean="0">
              <a:solidFill>
                <a:srgbClr val="CB057B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800" b="1" i="1" strike="noStrike" spc="-1" dirty="0" err="1" smtClean="0">
                <a:solidFill>
                  <a:schemeClr val="accent6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родительский</a:t>
            </a:r>
            <a:r>
              <a:rPr lang="en-US" sz="2800" b="1" i="1" strike="noStrike" spc="-1" dirty="0" smtClean="0">
                <a:solidFill>
                  <a:schemeClr val="accent6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800" b="1" i="1" strike="noStrike" spc="-1" dirty="0" err="1">
                <a:solidFill>
                  <a:schemeClr val="accent6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лекторий</a:t>
            </a:r>
            <a:endParaRPr lang="en-US" sz="2000" b="0" strike="noStrike" spc="-1" dirty="0">
              <a:solidFill>
                <a:schemeClr val="accent6">
                  <a:lumMod val="50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Ошибка третья: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3" name="CustomShape 2"/>
          <p:cNvSpPr/>
          <p:nvPr/>
        </p:nvSpPr>
        <p:spPr>
          <a:xfrm>
            <a:off x="272880" y="3429000"/>
            <a:ext cx="8619840" cy="1439640"/>
          </a:xfrm>
          <a:prstGeom prst="roundRect">
            <a:avLst>
              <a:gd name="adj" fmla="val 17509"/>
            </a:avLst>
          </a:prstGeom>
          <a:gradFill>
            <a:gsLst>
              <a:gs pos="0">
                <a:schemeClr val="hlink"/>
              </a:gs>
              <a:gs pos="50000">
                <a:schemeClr val="hlink">
                  <a:gamma/>
                  <a:shade val="92157"/>
                  <a:invGamma/>
                </a:schemeClr>
              </a:gs>
              <a:gs pos="100000">
                <a:schemeClr val="hlink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4" name="CustomShape 3"/>
          <p:cNvSpPr/>
          <p:nvPr/>
        </p:nvSpPr>
        <p:spPr>
          <a:xfrm>
            <a:off x="294120" y="4460760"/>
            <a:ext cx="8587800" cy="34452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hlink">
                  <a:alpha val="0"/>
                </a:schemeClr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5" name="CustomShape 4"/>
          <p:cNvSpPr/>
          <p:nvPr/>
        </p:nvSpPr>
        <p:spPr>
          <a:xfrm>
            <a:off x="294120" y="3474000"/>
            <a:ext cx="8587800" cy="34452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hlink">
                  <a:gamma/>
                  <a:tint val="0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95280" y="3573360"/>
            <a:ext cx="8442000" cy="943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800" b="1" i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«Ты должен делать то, что я тебе сказала, потому что я в доме главная»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7" name="CustomShape 6"/>
          <p:cNvSpPr/>
          <p:nvPr/>
        </p:nvSpPr>
        <p:spPr>
          <a:xfrm>
            <a:off x="250920" y="1773360"/>
            <a:ext cx="8713440" cy="360000"/>
          </a:xfrm>
          <a:prstGeom prst="roundRect">
            <a:avLst>
              <a:gd name="adj" fmla="val 0"/>
            </a:avLst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ru-RU" sz="2400" b="1" i="1" strike="noStrike" spc="-1">
                <a:solidFill>
                  <a:srgbClr val="CB057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слишком много строгости, постоянные замечания,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i="1" strike="noStrike" spc="-1">
                <a:solidFill>
                  <a:srgbClr val="CB057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негативные оценки</a:t>
            </a: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8" name="CustomShape 7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extShape 1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Мнение родителей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0" name="CustomShape 2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1" name="CustomShape 3"/>
          <p:cNvSpPr/>
          <p:nvPr/>
        </p:nvSpPr>
        <p:spPr>
          <a:xfrm>
            <a:off x="152280" y="15228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2" name="CustomShape 4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3" name="CustomShape 5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4" name="CustomShape 6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5" name="CustomShape 7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226" name="Table 8"/>
          <p:cNvGraphicFramePr/>
          <p:nvPr/>
        </p:nvGraphicFramePr>
        <p:xfrm>
          <a:off x="223920" y="2133720"/>
          <a:ext cx="8740440" cy="3679440"/>
        </p:xfrm>
        <a:graphic>
          <a:graphicData uri="http://schemas.openxmlformats.org/drawingml/2006/table">
            <a:tbl>
              <a:tblPr/>
              <a:tblGrid>
                <a:gridCol w="8740440"/>
              </a:tblGrid>
              <a:tr h="2066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Дети должны слушаться старших беспрекословно. Дискуссии здесь не допустимы. Не важно, сколько ребенку - 6 или 16 лет. Детям нельзя давать поблажек, иначе они окончательно сядут нам на шею. </a:t>
                      </a:r>
                      <a:endParaRPr lang="ru-RU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  <a:tr h="8143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</a:tr>
              <a:tr h="6400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27" name="CustomShape 9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0" y="1773360"/>
            <a:ext cx="8964360" cy="2160360"/>
          </a:xfrm>
          <a:prstGeom prst="roundRect">
            <a:avLst>
              <a:gd name="adj" fmla="val 0"/>
            </a:avLst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Дети обязательно должны понимать, почему и зачем они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что-то делают.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Ребенок может беспрекословно исполнять все, когда вы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рядом, и «плевать» на все запреты, когда вас рядом нет.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9" name="CustomShape 2"/>
          <p:cNvSpPr/>
          <p:nvPr/>
        </p:nvSpPr>
        <p:spPr>
          <a:xfrm>
            <a:off x="179280" y="4076640"/>
            <a:ext cx="8629200" cy="1873440"/>
          </a:xfrm>
          <a:prstGeom prst="roundRect">
            <a:avLst>
              <a:gd name="adj" fmla="val 17509"/>
            </a:avLst>
          </a:prstGeom>
          <a:gradFill>
            <a:gsLst>
              <a:gs pos="0">
                <a:schemeClr val="accent2"/>
              </a:gs>
              <a:gs pos="50000">
                <a:srgbClr val="E4B133"/>
              </a:gs>
              <a:gs pos="100000">
                <a:schemeClr val="accent2"/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0" name="CustomShape 3"/>
          <p:cNvSpPr/>
          <p:nvPr/>
        </p:nvSpPr>
        <p:spPr>
          <a:xfrm>
            <a:off x="200520" y="4158000"/>
            <a:ext cx="8597520" cy="44928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alpha val="0"/>
                </a:schemeClr>
              </a:gs>
              <a:gs pos="100000">
                <a:srgbClr val="FFFFFF"/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1" name="CustomShape 4"/>
          <p:cNvSpPr/>
          <p:nvPr/>
        </p:nvSpPr>
        <p:spPr>
          <a:xfrm>
            <a:off x="200520" y="5442120"/>
            <a:ext cx="8597520" cy="44928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100000">
                <a:schemeClr val="accent2">
                  <a:alpha val="0"/>
                </a:schemeClr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2" name="CustomShape 5"/>
          <p:cNvSpPr/>
          <p:nvPr/>
        </p:nvSpPr>
        <p:spPr>
          <a:xfrm>
            <a:off x="250920" y="4076640"/>
            <a:ext cx="8440200" cy="1614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Но внутренне ребенок знает, что он не такой плохой, что он старается порадовать своих родителей, а они этого не замечают, стараясь подогнать его под свои мерки. Отсюда нервное напряжение, с которым ребенок не всегда может справиться.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3" name="TextShape 6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Мнение психолога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4" name="CustomShape 7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CustomShape 1"/>
          <p:cNvSpPr/>
          <p:nvPr/>
        </p:nvSpPr>
        <p:spPr>
          <a:xfrm flipH="1">
            <a:off x="250200" y="1828800"/>
            <a:ext cx="4193640" cy="1961640"/>
          </a:xfrm>
          <a:custGeom>
            <a:avLst/>
            <a:gdLst/>
            <a:ahLst/>
            <a:cxnLst/>
            <a:rect l="l" t="t" r="r" b="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chemeClr val="folHlink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6" name="CustomShape 2"/>
          <p:cNvSpPr/>
          <p:nvPr/>
        </p:nvSpPr>
        <p:spPr>
          <a:xfrm>
            <a:off x="4564080" y="1828800"/>
            <a:ext cx="4328640" cy="1961640"/>
          </a:xfrm>
          <a:custGeom>
            <a:avLst/>
            <a:gdLst/>
            <a:ahLst/>
            <a:cxnLst/>
            <a:rect l="l" t="t" r="r" b="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chemeClr val="hlink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7" name="CustomShape 3"/>
          <p:cNvSpPr/>
          <p:nvPr/>
        </p:nvSpPr>
        <p:spPr>
          <a:xfrm flipH="1">
            <a:off x="2403360" y="3975120"/>
            <a:ext cx="4328640" cy="1961640"/>
          </a:xfrm>
          <a:custGeom>
            <a:avLst/>
            <a:gdLst/>
            <a:ahLst/>
            <a:cxnLst/>
            <a:rect l="l" t="t" r="r" b="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8" name="CustomShape 4"/>
          <p:cNvSpPr/>
          <p:nvPr/>
        </p:nvSpPr>
        <p:spPr>
          <a:xfrm>
            <a:off x="250920" y="1916280"/>
            <a:ext cx="4193640" cy="161496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случае необходимости можно сказать так: «Ты сейчас делаешь так, как я говорю, а вечером мы спокойно все обсудим - почему и зачем».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9" name="CustomShape 5"/>
          <p:cNvSpPr/>
          <p:nvPr/>
        </p:nvSpPr>
        <p:spPr>
          <a:xfrm>
            <a:off x="4500720" y="1916280"/>
            <a:ext cx="4328640" cy="155268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Необходимо научиться негативно оценивать не самого ребенка, а только его необдуманный поступок.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0" name="CustomShape 6"/>
          <p:cNvSpPr/>
          <p:nvPr/>
        </p:nvSpPr>
        <p:spPr>
          <a:xfrm>
            <a:off x="2403360" y="4005360"/>
            <a:ext cx="4292280" cy="191988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Умению родителей общаться без постоянного осуждения личности ребенка помогает вера во все то хорошее, что есть в каждом, даже в самом неблагополучном ребенке.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1" name="TextShape 7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i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Совет</a:t>
            </a:r>
            <a:r>
              <a:rPr lang="en-US" sz="36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2" name="CustomShape 8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CustomShape 1"/>
          <p:cNvSpPr/>
          <p:nvPr/>
        </p:nvSpPr>
        <p:spPr>
          <a:xfrm>
            <a:off x="179280" y="2984400"/>
            <a:ext cx="8713440" cy="821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«Пожалуй, я сделаю это сама. Моему мальчику это пока не по силам»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4" name="CustomShape 2"/>
          <p:cNvSpPr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Ошибка четвертая</a:t>
            </a:r>
            <a:r>
              <a:rPr lang="ru-RU" sz="28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</a:t>
            </a:r>
            <a:r>
              <a:rPr lang="ru-RU" sz="2800" b="1" i="1" strike="noStrike" spc="-1">
                <a:solidFill>
                  <a:srgbClr val="CB057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детей надо баловать</a:t>
            </a: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5" name="CustomShape 3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TextShape 1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Мнение родителей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7" name="CustomShape 2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8" name="CustomShape 3"/>
          <p:cNvSpPr/>
          <p:nvPr/>
        </p:nvSpPr>
        <p:spPr>
          <a:xfrm>
            <a:off x="152280" y="15228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9" name="CustomShape 4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0" name="CustomShape 5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1" name="CustomShape 6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2" name="CustomShape 7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253" name="Table 8"/>
          <p:cNvGraphicFramePr/>
          <p:nvPr/>
        </p:nvGraphicFramePr>
        <p:xfrm>
          <a:off x="223920" y="2133720"/>
          <a:ext cx="8740440" cy="2651760"/>
        </p:xfrm>
        <a:graphic>
          <a:graphicData uri="http://schemas.openxmlformats.org/drawingml/2006/table">
            <a:tbl>
              <a:tblPr/>
              <a:tblGrid>
                <a:gridCol w="8740440"/>
              </a:tblGrid>
              <a:tr h="2461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Мы готовы все сделать для нашего ребенка, он должен получать самое лучшее. Детство - такая короткая пора, поэтому оно должно быть прекрасно. В наших силах избавить детей от всех трудностей и неприятностей. Так приятно угадывать и исполнять любое желание ребенка. 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54" name="CustomShape 9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CustomShape 1"/>
          <p:cNvSpPr/>
          <p:nvPr/>
        </p:nvSpPr>
        <p:spPr>
          <a:xfrm>
            <a:off x="179280" y="2060640"/>
            <a:ext cx="8784720" cy="1080720"/>
          </a:xfrm>
          <a:prstGeom prst="roundRect">
            <a:avLst>
              <a:gd name="adj" fmla="val 0"/>
            </a:avLst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Избалованным детям очень тяжело приходится в жизни.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Нельзя держать единственное чадо под колпаком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родительской любви, в дальнейшем это может привести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к множеству проблем.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6" name="CustomShape 2"/>
          <p:cNvSpPr/>
          <p:nvPr/>
        </p:nvSpPr>
        <p:spPr>
          <a:xfrm>
            <a:off x="108000" y="4005000"/>
            <a:ext cx="8629200" cy="1224360"/>
          </a:xfrm>
          <a:prstGeom prst="roundRect">
            <a:avLst>
              <a:gd name="adj" fmla="val 17509"/>
            </a:avLst>
          </a:prstGeom>
          <a:gradFill>
            <a:gsLst>
              <a:gs pos="0">
                <a:schemeClr val="accent2"/>
              </a:gs>
              <a:gs pos="50000">
                <a:srgbClr val="E4B133"/>
              </a:gs>
              <a:gs pos="100000">
                <a:schemeClr val="accent2"/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7" name="CustomShape 3"/>
          <p:cNvSpPr/>
          <p:nvPr/>
        </p:nvSpPr>
        <p:spPr>
          <a:xfrm>
            <a:off x="129240" y="4058280"/>
            <a:ext cx="8597520" cy="29376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alpha val="0"/>
                </a:schemeClr>
              </a:gs>
              <a:gs pos="100000">
                <a:srgbClr val="FFFFFF"/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8" name="CustomShape 4"/>
          <p:cNvSpPr/>
          <p:nvPr/>
        </p:nvSpPr>
        <p:spPr>
          <a:xfrm>
            <a:off x="129240" y="4897080"/>
            <a:ext cx="8597520" cy="2937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100000">
                <a:schemeClr val="accent2">
                  <a:alpha val="0"/>
                </a:schemeClr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9" name="CustomShape 5"/>
          <p:cNvSpPr/>
          <p:nvPr/>
        </p:nvSpPr>
        <p:spPr>
          <a:xfrm>
            <a:off x="250920" y="4076640"/>
            <a:ext cx="8440200" cy="1186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Попробуй-ка сделать это сам, а если не получится, я тебе с удовольствием помогу - вот один из вариантов мудрого отношения к дочери или сыну.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0" name="TextShape 6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Мнение психолога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1" name="CustomShape 7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CustomShape 1"/>
          <p:cNvSpPr/>
          <p:nvPr/>
        </p:nvSpPr>
        <p:spPr>
          <a:xfrm>
            <a:off x="179280" y="3137760"/>
            <a:ext cx="8713440" cy="5173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r>
              <a:rPr lang="ru-RU" sz="2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«Больше денег - лучше воспитание»</a:t>
            </a: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3" name="CustomShape 2"/>
          <p:cNvSpPr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Ошибка пятая</a:t>
            </a:r>
            <a:r>
              <a:rPr lang="ru-RU" sz="28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</a:t>
            </a:r>
            <a:r>
              <a:rPr lang="ru-RU" sz="2800" b="1" i="1" strike="noStrike" spc="-1">
                <a:solidFill>
                  <a:srgbClr val="CB057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деньги как откуп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4" name="CustomShape 3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TextShape 1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Мнение родителей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6" name="CustomShape 2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7" name="CustomShape 3"/>
          <p:cNvSpPr/>
          <p:nvPr/>
        </p:nvSpPr>
        <p:spPr>
          <a:xfrm>
            <a:off x="152280" y="15228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8" name="CustomShape 4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9" name="CustomShape 5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0" name="CustomShape 6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1" name="CustomShape 7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272" name="Table 8"/>
          <p:cNvGraphicFramePr/>
          <p:nvPr/>
        </p:nvGraphicFramePr>
        <p:xfrm>
          <a:off x="223920" y="2133720"/>
          <a:ext cx="8740440" cy="1371600"/>
        </p:xfrm>
        <a:graphic>
          <a:graphicData uri="http://schemas.openxmlformats.org/drawingml/2006/table">
            <a:tbl>
              <a:tblPr/>
              <a:tblGrid>
                <a:gridCol w="8740440"/>
              </a:tblGrid>
              <a:tr h="1276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Если у нас есть возможность, почему же не давать денег ребенку. Сейчас столько соблазнов. Пусть он себя почувствует человеком.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73" name="CustomShape 9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CustomShape 1"/>
          <p:cNvSpPr/>
          <p:nvPr/>
        </p:nvSpPr>
        <p:spPr>
          <a:xfrm>
            <a:off x="0" y="1916280"/>
            <a:ext cx="9251640" cy="1871280"/>
          </a:xfrm>
          <a:prstGeom prst="roundRect">
            <a:avLst>
              <a:gd name="adj" fmla="val 0"/>
            </a:avLst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Любовь не купить за деньги. На самом деле любовь, ласка,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совместные игры и проведенный вместе досуг для ребенка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намного важнее содержимого вашего кошелька.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5" name="CustomShape 2"/>
          <p:cNvSpPr/>
          <p:nvPr/>
        </p:nvSpPr>
        <p:spPr>
          <a:xfrm>
            <a:off x="108000" y="4005000"/>
            <a:ext cx="8629200" cy="1224360"/>
          </a:xfrm>
          <a:prstGeom prst="roundRect">
            <a:avLst>
              <a:gd name="adj" fmla="val 17509"/>
            </a:avLst>
          </a:prstGeom>
          <a:gradFill>
            <a:gsLst>
              <a:gs pos="0">
                <a:schemeClr val="accent2"/>
              </a:gs>
              <a:gs pos="50000">
                <a:srgbClr val="E4B133"/>
              </a:gs>
              <a:gs pos="100000">
                <a:schemeClr val="accent2"/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6" name="CustomShape 3"/>
          <p:cNvSpPr/>
          <p:nvPr/>
        </p:nvSpPr>
        <p:spPr>
          <a:xfrm>
            <a:off x="129240" y="4058280"/>
            <a:ext cx="8597520" cy="29376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alpha val="0"/>
                </a:schemeClr>
              </a:gs>
              <a:gs pos="100000">
                <a:srgbClr val="FFFFFF"/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7" name="CustomShape 4"/>
          <p:cNvSpPr/>
          <p:nvPr/>
        </p:nvSpPr>
        <p:spPr>
          <a:xfrm>
            <a:off x="129240" y="4897080"/>
            <a:ext cx="8597520" cy="2937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100000">
                <a:schemeClr val="accent2">
                  <a:alpha val="0"/>
                </a:schemeClr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8" name="CustomShape 5"/>
          <p:cNvSpPr/>
          <p:nvPr/>
        </p:nvSpPr>
        <p:spPr>
          <a:xfrm>
            <a:off x="250920" y="4076640"/>
            <a:ext cx="8440200" cy="821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Совсем не деньги делают ребенка счастливым, а осознание того, что он для вас САМЫЙ-САМЫЙ!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9" name="TextShape 6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Мнение психолога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0" name="CustomShape 7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285720" y="1928802"/>
            <a:ext cx="5291640" cy="1007640"/>
          </a:xfrm>
          <a:prstGeom prst="roundRect">
            <a:avLst>
              <a:gd name="adj" fmla="val 0"/>
            </a:avLst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Ошибка первая:  </a:t>
            </a:r>
            <a:r>
              <a:rPr lang="ru-RU" sz="3200" b="1" i="1" strike="noStrike" spc="-1" dirty="0">
                <a:solidFill>
                  <a:srgbClr val="CB057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обещание больше не любить</a:t>
            </a: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3" name="CustomShape 2"/>
          <p:cNvSpPr/>
          <p:nvPr/>
        </p:nvSpPr>
        <p:spPr>
          <a:xfrm>
            <a:off x="324000" y="3789360"/>
            <a:ext cx="8629200" cy="1006200"/>
          </a:xfrm>
          <a:prstGeom prst="roundRect">
            <a:avLst>
              <a:gd name="adj" fmla="val 17509"/>
            </a:avLst>
          </a:prstGeom>
          <a:gradFill>
            <a:gsLst>
              <a:gs pos="0">
                <a:schemeClr val="accent2"/>
              </a:gs>
              <a:gs pos="50000">
                <a:schemeClr val="accent2">
                  <a:gamma/>
                  <a:shade val="92157"/>
                  <a:invGamma/>
                </a:schemeClr>
              </a:gs>
              <a:gs pos="100000">
                <a:schemeClr val="accent2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CustomShape 3"/>
          <p:cNvSpPr/>
          <p:nvPr/>
        </p:nvSpPr>
        <p:spPr>
          <a:xfrm>
            <a:off x="345240" y="4510800"/>
            <a:ext cx="8597520" cy="24084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alpha val="0"/>
                </a:schemeClr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4"/>
          <p:cNvSpPr/>
          <p:nvPr/>
        </p:nvSpPr>
        <p:spPr>
          <a:xfrm>
            <a:off x="345240" y="3820680"/>
            <a:ext cx="8597520" cy="24084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gamma/>
                  <a:tint val="0"/>
                  <a:invGamma/>
                </a:schemeClr>
              </a:gs>
              <a:gs pos="100000">
                <a:schemeClr val="accent2">
                  <a:alpha val="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5"/>
          <p:cNvSpPr/>
          <p:nvPr/>
        </p:nvSpPr>
        <p:spPr>
          <a:xfrm>
            <a:off x="395280" y="3860640"/>
            <a:ext cx="8440200" cy="821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«Если ты не будешь таким, как я хочу, я больше не буду тебя любить».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7" name="TextShape 6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200" b="1" strike="noStrike" spc="-1" dirty="0" err="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Невольные</a:t>
            </a:r>
            <a:r>
              <a:rPr lang="en-US" sz="3200" b="1" strike="noStrike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и </a:t>
            </a:r>
            <a:r>
              <a:rPr lang="en-US" sz="3200" b="1" strike="noStrike" spc="-1" dirty="0" err="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досадные</a:t>
            </a:r>
            <a:r>
              <a:rPr lang="en-US" sz="3200" b="1" strike="noStrike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3200" b="1" strike="noStrike" spc="-1" dirty="0" err="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ошибки</a:t>
            </a:r>
            <a:r>
              <a:rPr lang="en-US" sz="3200" b="1" strike="noStrike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воспитания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CustomShape 7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CustomShape 1"/>
          <p:cNvSpPr/>
          <p:nvPr/>
        </p:nvSpPr>
        <p:spPr>
          <a:xfrm>
            <a:off x="179280" y="3040200"/>
            <a:ext cx="8713440" cy="1186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r>
              <a:rPr lang="ru-RU" sz="24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«Мой ребенок будет заниматься музыкой, английским языком (теннисом, живописью), я не позволю ему упустить свой шанс».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2" name="CustomShape 2"/>
          <p:cNvSpPr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Ошибка шестая</a:t>
            </a:r>
            <a:r>
              <a:rPr lang="ru-RU" sz="28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</a:t>
            </a:r>
            <a:r>
              <a:rPr lang="ru-RU" sz="2800" b="1" i="1" strike="noStrike" spc="-1">
                <a:solidFill>
                  <a:srgbClr val="CB057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наnолеоновские nланы</a:t>
            </a: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3" name="CustomShape 3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extShape 1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Мнение родителей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5" name="CustomShape 2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6" name="CustomShape 3"/>
          <p:cNvSpPr/>
          <p:nvPr/>
        </p:nvSpPr>
        <p:spPr>
          <a:xfrm>
            <a:off x="152280" y="15228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7" name="CustomShape 4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8" name="CustomShape 5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9" name="CustomShape 6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0" name="CustomShape 7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291" name="Table 8"/>
          <p:cNvGraphicFramePr/>
          <p:nvPr/>
        </p:nvGraphicFramePr>
        <p:xfrm>
          <a:off x="223920" y="2133720"/>
          <a:ext cx="8740440" cy="2651760"/>
        </p:xfrm>
        <a:graphic>
          <a:graphicData uri="http://schemas.openxmlformats.org/drawingml/2006/table">
            <a:tbl>
              <a:tblPr/>
              <a:tblGrid>
                <a:gridCol w="8740440"/>
              </a:tblGrid>
              <a:tr h="2461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Я мечтала в детстве заниматься балетом, учиться игре на пианино и играть в теннис, но у меня не было такой возможности. Пусть он воплотит мои мечты в жизнь. Не важно, если ему это пока не нравится. Пройдет время, и он оценит наши старания. 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92" name="CustomShape 9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/>
          <p:cNvSpPr/>
          <p:nvPr/>
        </p:nvSpPr>
        <p:spPr>
          <a:xfrm>
            <a:off x="0" y="1916280"/>
            <a:ext cx="9251640" cy="1871280"/>
          </a:xfrm>
          <a:prstGeom prst="roundRect">
            <a:avLst>
              <a:gd name="adj" fmla="val 0"/>
            </a:avLst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Уважение личной жизни ребенка, его духовных потребностей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соблюдается далеко не всеми родителями. Многие родители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используют собственного ребенка для удовлетворения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собственных амбиций и нереализованных возможностей.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4" name="CustomShape 2"/>
          <p:cNvSpPr/>
          <p:nvPr/>
        </p:nvSpPr>
        <p:spPr>
          <a:xfrm>
            <a:off x="108000" y="4005000"/>
            <a:ext cx="8629200" cy="1224360"/>
          </a:xfrm>
          <a:prstGeom prst="roundRect">
            <a:avLst>
              <a:gd name="adj" fmla="val 17509"/>
            </a:avLst>
          </a:prstGeom>
          <a:gradFill>
            <a:gsLst>
              <a:gs pos="0">
                <a:schemeClr val="accent2"/>
              </a:gs>
              <a:gs pos="50000">
                <a:srgbClr val="E4B133"/>
              </a:gs>
              <a:gs pos="100000">
                <a:schemeClr val="accent2"/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5" name="CustomShape 3"/>
          <p:cNvSpPr/>
          <p:nvPr/>
        </p:nvSpPr>
        <p:spPr>
          <a:xfrm>
            <a:off x="129240" y="4058280"/>
            <a:ext cx="8597520" cy="29376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alpha val="0"/>
                </a:schemeClr>
              </a:gs>
              <a:gs pos="100000">
                <a:srgbClr val="FFFFFF"/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6" name="CustomShape 4"/>
          <p:cNvSpPr/>
          <p:nvPr/>
        </p:nvSpPr>
        <p:spPr>
          <a:xfrm>
            <a:off x="129240" y="4897080"/>
            <a:ext cx="8597520" cy="2937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100000">
                <a:schemeClr val="accent2">
                  <a:alpha val="0"/>
                </a:schemeClr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7" name="CustomShape 5"/>
          <p:cNvSpPr/>
          <p:nvPr/>
        </p:nvSpPr>
        <p:spPr>
          <a:xfrm>
            <a:off x="250920" y="4076640"/>
            <a:ext cx="8440200" cy="1005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Заполняя день ребенка нужными и полезными с вашей точки зрения занятиями, не забывайте оставить ему немного времени и для личных дел, которые ему нравятся.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8" name="TextShape 6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Мнение психолога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9" name="CustomShape 7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CustomShape 1"/>
          <p:cNvSpPr/>
          <p:nvPr/>
        </p:nvSpPr>
        <p:spPr>
          <a:xfrm>
            <a:off x="179280" y="3395520"/>
            <a:ext cx="8713440" cy="4564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r>
              <a:rPr lang="ru-RU" sz="24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«Можно или нельзя? Все зависит от настроения».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1" name="CustomShape 2"/>
          <p:cNvSpPr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Ошибка седьмая</a:t>
            </a:r>
            <a:r>
              <a:rPr lang="ru-RU" sz="28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</a:t>
            </a:r>
            <a:r>
              <a:rPr lang="ru-RU" sz="20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ru-RU" sz="2800" b="1" i="1" strike="noStrike" spc="-1">
                <a:solidFill>
                  <a:srgbClr val="CB057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непостоянство вашего                               настроения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2" name="CustomShape 3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TextShape 1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Мнение родителей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4" name="CustomShape 2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5" name="CustomShape 3"/>
          <p:cNvSpPr/>
          <p:nvPr/>
        </p:nvSpPr>
        <p:spPr>
          <a:xfrm>
            <a:off x="152280" y="15228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6" name="CustomShape 4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7" name="CustomShape 5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8" name="CustomShape 6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9" name="CustomShape 7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310" name="Table 8"/>
          <p:cNvGraphicFramePr/>
          <p:nvPr/>
        </p:nvGraphicFramePr>
        <p:xfrm>
          <a:off x="223920" y="2133720"/>
          <a:ext cx="8740440" cy="1371600"/>
        </p:xfrm>
        <a:graphic>
          <a:graphicData uri="http://schemas.openxmlformats.org/drawingml/2006/table">
            <a:tbl>
              <a:tblPr/>
              <a:tblGrid>
                <a:gridCol w="8740440"/>
              </a:tblGrid>
              <a:tr h="1276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Неприятности на работе, плохое самочувствие, да еще дома неприятности - плохие отметки, дерзость. Сил нет во всем разбираться. 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311" name="CustomShape 9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CustomShape 1"/>
          <p:cNvSpPr/>
          <p:nvPr/>
        </p:nvSpPr>
        <p:spPr>
          <a:xfrm>
            <a:off x="0" y="1916280"/>
            <a:ext cx="9251640" cy="1871280"/>
          </a:xfrm>
          <a:prstGeom prst="roundRect">
            <a:avLst>
              <a:gd name="adj" fmla="val 0"/>
            </a:avLst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Когда взрослые в угоду своему эгоизму и настроению сегодня разрешают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что-то, а завтра это же запрещают, ребенок может понять только одно: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все равно, что я делаю, главное, какое у мамы настроение.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3" name="CustomShape 2"/>
          <p:cNvSpPr/>
          <p:nvPr/>
        </p:nvSpPr>
        <p:spPr>
          <a:xfrm>
            <a:off x="108000" y="4005000"/>
            <a:ext cx="8629200" cy="1224360"/>
          </a:xfrm>
          <a:prstGeom prst="roundRect">
            <a:avLst>
              <a:gd name="adj" fmla="val 17509"/>
            </a:avLst>
          </a:prstGeom>
          <a:gradFill>
            <a:gsLst>
              <a:gs pos="0">
                <a:schemeClr val="accent2"/>
              </a:gs>
              <a:gs pos="50000">
                <a:srgbClr val="E4B133"/>
              </a:gs>
              <a:gs pos="100000">
                <a:schemeClr val="accent2"/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4" name="CustomShape 3"/>
          <p:cNvSpPr/>
          <p:nvPr/>
        </p:nvSpPr>
        <p:spPr>
          <a:xfrm>
            <a:off x="129240" y="4058280"/>
            <a:ext cx="8597520" cy="29376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alpha val="0"/>
                </a:schemeClr>
              </a:gs>
              <a:gs pos="100000">
                <a:srgbClr val="FFFFFF"/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5" name="CustomShape 4"/>
          <p:cNvSpPr/>
          <p:nvPr/>
        </p:nvSpPr>
        <p:spPr>
          <a:xfrm>
            <a:off x="129240" y="4897080"/>
            <a:ext cx="8597520" cy="2937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100000">
                <a:schemeClr val="accent2">
                  <a:alpha val="0"/>
                </a:schemeClr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6" name="CustomShape 5"/>
          <p:cNvSpPr/>
          <p:nvPr/>
        </p:nvSpPr>
        <p:spPr>
          <a:xfrm>
            <a:off x="250920" y="4076640"/>
            <a:ext cx="8440200" cy="1005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Родители должны показывать сыну или дочке, что их радуют хорошие поступки и расстраивают плохие. Это создает у детей сознание в непоколебимости жизненных ценностей.</a:t>
            </a: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7" name="TextShape 6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Мнение психолога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8" name="CustomShape 7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TextShape 1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i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Совет 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0" name="CustomShape 2"/>
          <p:cNvSpPr/>
          <p:nvPr/>
        </p:nvSpPr>
        <p:spPr>
          <a:xfrm rot="10806600" flipH="1" flipV="1">
            <a:off x="244800" y="2594160"/>
            <a:ext cx="1445760" cy="755280"/>
          </a:xfrm>
          <a:prstGeom prst="rightArrow">
            <a:avLst>
              <a:gd name="adj1" fmla="val 46509"/>
              <a:gd name="adj2" fmla="val 42052"/>
            </a:avLst>
          </a:prstGeom>
          <a:gradFill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21588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1" name="CustomShape 3"/>
          <p:cNvSpPr/>
          <p:nvPr/>
        </p:nvSpPr>
        <p:spPr>
          <a:xfrm>
            <a:off x="1763640" y="1989000"/>
            <a:ext cx="7235640" cy="3168360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360">
            <a:solidFill>
              <a:schemeClr val="accent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2" name="CustomShape 4"/>
          <p:cNvSpPr/>
          <p:nvPr/>
        </p:nvSpPr>
        <p:spPr>
          <a:xfrm>
            <a:off x="1908000" y="2127240"/>
            <a:ext cx="6865560" cy="2814120"/>
          </a:xfrm>
          <a:prstGeom prst="roundRect">
            <a:avLst>
              <a:gd name="adj" fmla="val 7912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3" name="CustomShape 5"/>
          <p:cNvSpPr/>
          <p:nvPr/>
        </p:nvSpPr>
        <p:spPr>
          <a:xfrm>
            <a:off x="2027160" y="2205000"/>
            <a:ext cx="6625800" cy="2284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Если вы чувствуете, что себя не переделать, лучше заранее договориться с ребенком: «Итак, когда у меня хорошее настроение, тебе не будет позволено делать все, что ты захочешь. А если плохое, то постарайся быть ко мне снисходительным».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4" name="CustomShape 6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CustomShape 1"/>
          <p:cNvSpPr/>
          <p:nvPr/>
        </p:nvSpPr>
        <p:spPr>
          <a:xfrm>
            <a:off x="179280" y="3213000"/>
            <a:ext cx="8713440" cy="821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r>
              <a:rPr lang="ru-RU" sz="24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«К сожалению, у меня совсем не хватает времени, чтобы заняться ребенком»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6" name="CustomShape 2"/>
          <p:cNvSpPr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Ошибка восьмая</a:t>
            </a:r>
            <a:r>
              <a:rPr lang="ru-RU" sz="28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</a:t>
            </a:r>
            <a:r>
              <a:rPr lang="ru-RU" sz="2800" b="1" i="1" strike="noStrike" spc="-1">
                <a:solidFill>
                  <a:srgbClr val="CB057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слишком мало времени для воспитания ребенка</a:t>
            </a:r>
            <a:r>
              <a:rPr lang="ru-RU" sz="2800" b="0" strike="noStrike" spc="-1">
                <a:solidFill>
                  <a:srgbClr val="CB057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7" name="CustomShape 3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TextShape 1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Мнение родителей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9" name="CustomShape 2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0" name="CustomShape 3"/>
          <p:cNvSpPr/>
          <p:nvPr/>
        </p:nvSpPr>
        <p:spPr>
          <a:xfrm>
            <a:off x="152280" y="15228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1" name="CustomShape 4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2" name="CustomShape 5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3" name="CustomShape 6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4" name="CustomShape 7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335" name="Table 8"/>
          <p:cNvGraphicFramePr/>
          <p:nvPr/>
        </p:nvGraphicFramePr>
        <p:xfrm>
          <a:off x="223920" y="2133720"/>
          <a:ext cx="8740440" cy="1798320"/>
        </p:xfrm>
        <a:graphic>
          <a:graphicData uri="http://schemas.openxmlformats.org/drawingml/2006/table">
            <a:tbl>
              <a:tblPr/>
              <a:tblGrid>
                <a:gridCol w="8740440"/>
              </a:tblGrid>
              <a:tr h="1671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Многие взрослые очень загружены на  работе, да и дома дел хватает: готовить, убирать, стирать. Дети должны сами понимать, что у родителей просто нет времени заниматься с ними.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336" name="CustomShape 9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CustomShape 1"/>
          <p:cNvSpPr/>
          <p:nvPr/>
        </p:nvSpPr>
        <p:spPr>
          <a:xfrm>
            <a:off x="0" y="1916280"/>
            <a:ext cx="9251640" cy="1871280"/>
          </a:xfrm>
          <a:prstGeom prst="roundRect">
            <a:avLst>
              <a:gd name="adj" fmla="val 0"/>
            </a:avLst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Даже если ваш день расписан по минутам, найдите вечером полчаса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(в этом вопросе качество важнее количества) посидеть с ним, поговорить,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рассказать про свою работу или обсудить кинофильм, книгу.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Это необходимо.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8" name="CustomShape 2"/>
          <p:cNvSpPr/>
          <p:nvPr/>
        </p:nvSpPr>
        <p:spPr>
          <a:xfrm>
            <a:off x="108000" y="4005000"/>
            <a:ext cx="8629200" cy="1224360"/>
          </a:xfrm>
          <a:prstGeom prst="roundRect">
            <a:avLst>
              <a:gd name="adj" fmla="val 17509"/>
            </a:avLst>
          </a:prstGeom>
          <a:gradFill>
            <a:gsLst>
              <a:gs pos="0">
                <a:schemeClr val="accent2"/>
              </a:gs>
              <a:gs pos="50000">
                <a:srgbClr val="E4B133"/>
              </a:gs>
              <a:gs pos="100000">
                <a:schemeClr val="accent2"/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9" name="CustomShape 3"/>
          <p:cNvSpPr/>
          <p:nvPr/>
        </p:nvSpPr>
        <p:spPr>
          <a:xfrm>
            <a:off x="129240" y="4058280"/>
            <a:ext cx="8597520" cy="29376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alpha val="0"/>
                </a:schemeClr>
              </a:gs>
              <a:gs pos="100000">
                <a:srgbClr val="FFFFFF"/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0" name="CustomShape 4"/>
          <p:cNvSpPr/>
          <p:nvPr/>
        </p:nvSpPr>
        <p:spPr>
          <a:xfrm>
            <a:off x="129240" y="4897080"/>
            <a:ext cx="8597520" cy="2937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100000">
                <a:schemeClr val="accent2">
                  <a:alpha val="0"/>
                </a:schemeClr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1" name="CustomShape 5"/>
          <p:cNvSpPr/>
          <p:nvPr/>
        </p:nvSpPr>
        <p:spPr>
          <a:xfrm>
            <a:off x="250920" y="4076640"/>
            <a:ext cx="8440200" cy="1186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Ребенок, который постоянно слышит, что у взрослых нет на него времени, будет искать на стороне родственные души.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2" name="TextShape 6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Мнение психолога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3" name="CustomShape 7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Shape 1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Мнение родителей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0" name="CustomShape 2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1" name="CustomShape 3"/>
          <p:cNvSpPr/>
          <p:nvPr/>
        </p:nvSpPr>
        <p:spPr>
          <a:xfrm>
            <a:off x="152280" y="15228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2" name="CustomShape 4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CustomShape 5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CustomShape 6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CustomShape 7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166" name="Table 8"/>
          <p:cNvGraphicFramePr/>
          <p:nvPr/>
        </p:nvGraphicFramePr>
        <p:xfrm>
          <a:off x="223920" y="2133720"/>
          <a:ext cx="8740440" cy="2225040"/>
        </p:xfrm>
        <a:graphic>
          <a:graphicData uri="http://schemas.openxmlformats.org/drawingml/2006/table">
            <a:tbl>
              <a:tblPr/>
              <a:tblGrid>
                <a:gridCol w="8740440"/>
              </a:tblGrid>
              <a:tr h="1671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Многие родители считают, что ни в коем случае нельзя показывать детям любовь к ним, полагая, что, когда ребенок хорошо знает, что его любят, это приводит к избалованности, эгоизму, себялюбию. 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67" name="CustomShape 9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CustomShape 1"/>
          <p:cNvSpPr/>
          <p:nvPr/>
        </p:nvSpPr>
        <p:spPr>
          <a:xfrm>
            <a:off x="179280" y="3213000"/>
            <a:ext cx="8713440" cy="821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r>
              <a:rPr lang="ru-RU" sz="24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«А если он слов не понимает, лишний подзатыльник не повредит!»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5" name="CustomShape 2"/>
          <p:cNvSpPr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Ошибка девятая</a:t>
            </a:r>
            <a:r>
              <a:rPr lang="ru-RU" sz="28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</a:t>
            </a:r>
            <a:r>
              <a:rPr lang="ru-RU" sz="2800" b="1" i="1" strike="noStrike" spc="-1">
                <a:solidFill>
                  <a:srgbClr val="CB057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рукоприкладство</a:t>
            </a:r>
            <a:r>
              <a:rPr lang="ru-RU" sz="2800" b="0" strike="noStrike" spc="-1">
                <a:solidFill>
                  <a:srgbClr val="CB057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6" name="CustomShape 3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CustomShape 1"/>
          <p:cNvSpPr/>
          <p:nvPr/>
        </p:nvSpPr>
        <p:spPr>
          <a:xfrm>
            <a:off x="230040" y="2565000"/>
            <a:ext cx="8631000" cy="1727640"/>
          </a:xfrm>
          <a:prstGeom prst="roundRect">
            <a:avLst>
              <a:gd name="adj" fmla="val 17509"/>
            </a:avLst>
          </a:prstGeom>
          <a:gradFill>
            <a:gsLst>
              <a:gs pos="0">
                <a:schemeClr val="accent2"/>
              </a:gs>
              <a:gs pos="50000">
                <a:srgbClr val="E4B133"/>
              </a:gs>
              <a:gs pos="100000">
                <a:schemeClr val="accent2"/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8" name="CustomShape 2"/>
          <p:cNvSpPr/>
          <p:nvPr/>
        </p:nvSpPr>
        <p:spPr>
          <a:xfrm>
            <a:off x="251280" y="2640600"/>
            <a:ext cx="8598960" cy="4140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alpha val="0"/>
                </a:schemeClr>
              </a:gs>
              <a:gs pos="100000">
                <a:srgbClr val="FFFFFF"/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9" name="CustomShape 3"/>
          <p:cNvSpPr/>
          <p:nvPr/>
        </p:nvSpPr>
        <p:spPr>
          <a:xfrm>
            <a:off x="251280" y="3824640"/>
            <a:ext cx="8598960" cy="41400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100000">
                <a:schemeClr val="accent2">
                  <a:alpha val="0"/>
                </a:schemeClr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0" name="CustomShape 4"/>
          <p:cNvSpPr/>
          <p:nvPr/>
        </p:nvSpPr>
        <p:spPr>
          <a:xfrm>
            <a:off x="108000" y="4869000"/>
            <a:ext cx="9035640" cy="1584000"/>
          </a:xfrm>
          <a:prstGeom prst="roundRect">
            <a:avLst>
              <a:gd name="adj" fmla="val 17509"/>
            </a:avLst>
          </a:prstGeom>
          <a:gradFill>
            <a:gsLst>
              <a:gs pos="0">
                <a:schemeClr val="folHlink"/>
              </a:gs>
              <a:gs pos="50000">
                <a:schemeClr val="folHlink">
                  <a:gamma/>
                  <a:shade val="92157"/>
                  <a:invGamma/>
                </a:schemeClr>
              </a:gs>
              <a:gs pos="100000">
                <a:schemeClr val="folHlink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1" name="CustomShape 5"/>
          <p:cNvSpPr/>
          <p:nvPr/>
        </p:nvSpPr>
        <p:spPr>
          <a:xfrm>
            <a:off x="130320" y="6004440"/>
            <a:ext cx="9002160" cy="37908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folHlink">
                  <a:alpha val="0"/>
                </a:schemeClr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2" name="CustomShape 6"/>
          <p:cNvSpPr/>
          <p:nvPr/>
        </p:nvSpPr>
        <p:spPr>
          <a:xfrm>
            <a:off x="130320" y="4918320"/>
            <a:ext cx="9002160" cy="37908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folHlink">
                  <a:gamma/>
                  <a:tint val="0"/>
                  <a:invGamma/>
                </a:schemeClr>
              </a:gs>
              <a:gs pos="100000">
                <a:schemeClr val="folHlink">
                  <a:alpha val="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3" name="CustomShape 7"/>
          <p:cNvSpPr/>
          <p:nvPr/>
        </p:nvSpPr>
        <p:spPr>
          <a:xfrm>
            <a:off x="276120" y="2781360"/>
            <a:ext cx="8562600" cy="1186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Физические наказания могут привести к утрате у ребенка отзывчивости, способности сочувствовать и сопереживать другим людям.</a:t>
            </a: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4" name="CustomShape 8"/>
          <p:cNvSpPr/>
          <p:nvPr/>
        </p:nvSpPr>
        <p:spPr>
          <a:xfrm>
            <a:off x="307800" y="4941720"/>
            <a:ext cx="8440200" cy="1186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Судебная практика показывает, что дети, которых бьют, часто убегают из дома, бродяжничают, совершают кражи и другие преступления.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5" name="CustomShape 9"/>
          <p:cNvSpPr/>
          <p:nvPr/>
        </p:nvSpPr>
        <p:spPr>
          <a:xfrm>
            <a:off x="0" y="1557360"/>
            <a:ext cx="8819640" cy="647280"/>
          </a:xfrm>
          <a:prstGeom prst="roundRect">
            <a:avLst>
              <a:gd name="adj" fmla="val 0"/>
            </a:avLst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 отношению к родителям, которые часто  наказывают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ребенка, появляется враждебность.</a:t>
            </a: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6" name="TextShape 10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Мнение психолога и учителя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7" name="CustomShape 11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TextShape 1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9" name="CustomShape 2"/>
          <p:cNvSpPr/>
          <p:nvPr/>
        </p:nvSpPr>
        <p:spPr>
          <a:xfrm>
            <a:off x="324000" y="1773360"/>
            <a:ext cx="8224560" cy="3816000"/>
          </a:xfrm>
          <a:prstGeom prst="roundRect">
            <a:avLst>
              <a:gd name="adj" fmla="val 17509"/>
            </a:avLst>
          </a:prstGeom>
          <a:gradFill>
            <a:gsLst>
              <a:gs pos="0">
                <a:schemeClr val="folHlink"/>
              </a:gs>
              <a:gs pos="50000">
                <a:schemeClr val="folHlink">
                  <a:gamma/>
                  <a:shade val="92157"/>
                  <a:invGamma/>
                </a:schemeClr>
              </a:gs>
              <a:gs pos="100000">
                <a:schemeClr val="folHlink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0" name="CustomShape 3"/>
          <p:cNvSpPr/>
          <p:nvPr/>
        </p:nvSpPr>
        <p:spPr>
          <a:xfrm>
            <a:off x="344160" y="4508280"/>
            <a:ext cx="8193960" cy="91404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folHlink">
                  <a:alpha val="0"/>
                </a:schemeClr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1" name="CustomShape 4"/>
          <p:cNvSpPr/>
          <p:nvPr/>
        </p:nvSpPr>
        <p:spPr>
          <a:xfrm>
            <a:off x="344160" y="1892520"/>
            <a:ext cx="8193960" cy="91404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folHlink">
                  <a:gamma/>
                  <a:tint val="0"/>
                  <a:invGamma/>
                </a:schemeClr>
              </a:gs>
              <a:gs pos="100000">
                <a:schemeClr val="folHlink">
                  <a:alpha val="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2" name="CustomShape 5"/>
          <p:cNvSpPr/>
          <p:nvPr/>
        </p:nvSpPr>
        <p:spPr>
          <a:xfrm>
            <a:off x="324000" y="1484280"/>
            <a:ext cx="3600000" cy="360000"/>
          </a:xfrm>
          <a:prstGeom prst="roundRect">
            <a:avLst>
              <a:gd name="adj" fmla="val 0"/>
            </a:avLst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3" name="CustomShape 6"/>
          <p:cNvSpPr/>
          <p:nvPr/>
        </p:nvSpPr>
        <p:spPr>
          <a:xfrm>
            <a:off x="466560" y="2349360"/>
            <a:ext cx="7776720" cy="2223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Бескорыстная любовь может развиться только тогда, когда в любимом ребенке видят прежде всего человека, рожденного не для чьей -то потехи, а для самого себя…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4" name="CustomShape 7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TextShape 1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9" name="CustomShape 2"/>
          <p:cNvSpPr/>
          <p:nvPr/>
        </p:nvSpPr>
        <p:spPr>
          <a:xfrm>
            <a:off x="324000" y="1773360"/>
            <a:ext cx="8224560" cy="3816000"/>
          </a:xfrm>
          <a:prstGeom prst="roundRect">
            <a:avLst>
              <a:gd name="adj" fmla="val 17509"/>
            </a:avLst>
          </a:prstGeom>
          <a:gradFill>
            <a:gsLst>
              <a:gs pos="0">
                <a:schemeClr val="folHlink"/>
              </a:gs>
              <a:gs pos="50000">
                <a:schemeClr val="folHlink">
                  <a:gamma/>
                  <a:shade val="92157"/>
                  <a:invGamma/>
                </a:schemeClr>
              </a:gs>
              <a:gs pos="100000">
                <a:schemeClr val="folHlink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0" name="CustomShape 3"/>
          <p:cNvSpPr/>
          <p:nvPr/>
        </p:nvSpPr>
        <p:spPr>
          <a:xfrm>
            <a:off x="344160" y="4508280"/>
            <a:ext cx="8193960" cy="91404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folHlink">
                  <a:alpha val="0"/>
                </a:schemeClr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1" name="CustomShape 4"/>
          <p:cNvSpPr/>
          <p:nvPr/>
        </p:nvSpPr>
        <p:spPr>
          <a:xfrm>
            <a:off x="344160" y="1892520"/>
            <a:ext cx="8193960" cy="91404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folHlink">
                  <a:gamma/>
                  <a:tint val="0"/>
                  <a:invGamma/>
                </a:schemeClr>
              </a:gs>
              <a:gs pos="100000">
                <a:schemeClr val="folHlink">
                  <a:alpha val="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2" name="CustomShape 5"/>
          <p:cNvSpPr/>
          <p:nvPr/>
        </p:nvSpPr>
        <p:spPr>
          <a:xfrm>
            <a:off x="2143108" y="571480"/>
            <a:ext cx="3600000" cy="360000"/>
          </a:xfrm>
          <a:prstGeom prst="roundRect">
            <a:avLst>
              <a:gd name="adj" fmla="val 0"/>
            </a:avLst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3" name="CustomShape 6"/>
          <p:cNvSpPr/>
          <p:nvPr/>
        </p:nvSpPr>
        <p:spPr>
          <a:xfrm>
            <a:off x="466560" y="2349360"/>
            <a:ext cx="7776720" cy="2223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2400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Гиппенрейтер</a:t>
            </a:r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Ю.Б. «Общаться с ребенком. Как?»: АСТ, </a:t>
            </a:r>
            <a:r>
              <a:rPr lang="ru-RU" sz="2400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Астрель</a:t>
            </a:r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; Москва; 2008</a:t>
            </a:r>
          </a:p>
          <a:p>
            <a:r>
              <a:rPr lang="ru-RU" sz="2400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Эйдемиллер</a:t>
            </a:r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Э.Г., </a:t>
            </a:r>
            <a:r>
              <a:rPr lang="ru-RU" sz="2400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Юстицкис</a:t>
            </a:r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В.В. Психология и психотерапия семьи. - СПб.: Питер, 1999.</a:t>
            </a:r>
          </a:p>
          <a:p>
            <a:r>
              <a:rPr lang="ru-RU" sz="2400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Эйдемиллер</a:t>
            </a:r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Э.Г., </a:t>
            </a:r>
            <a:r>
              <a:rPr lang="ru-RU" sz="2400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Юстицкис</a:t>
            </a:r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В. Проблемы семейного воспитания. - Калининград, 2005.</a:t>
            </a:r>
          </a:p>
        </p:txBody>
      </p:sp>
      <p:sp>
        <p:nvSpPr>
          <p:cNvPr id="364" name="CustomShape 7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TextBox 8"/>
          <p:cNvSpPr txBox="1"/>
          <p:nvPr/>
        </p:nvSpPr>
        <p:spPr>
          <a:xfrm>
            <a:off x="2786050" y="428604"/>
            <a:ext cx="328045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Список литературы: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0" y="1916280"/>
            <a:ext cx="8964360" cy="2017440"/>
          </a:xfrm>
          <a:prstGeom prst="roundRect">
            <a:avLst>
              <a:gd name="adj" fmla="val 0"/>
            </a:avLst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Любовь ребенка к своим родителям беспредельна, безусловна,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безгранична. Причем если в первые годы жизни любовь к родителям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обеспечивает его жизнь и безопасность, то по мере взросления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родительская любовь - это база, на которой строится вся будущая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жизнь ребенка.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Родительская любовь - источник и гарантия благополучия человека,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поддержания телесного и душевного здоровья.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9" name="CustomShape 2"/>
          <p:cNvSpPr/>
          <p:nvPr/>
        </p:nvSpPr>
        <p:spPr>
          <a:xfrm>
            <a:off x="179280" y="4941720"/>
            <a:ext cx="8629200" cy="791640"/>
          </a:xfrm>
          <a:prstGeom prst="roundRect">
            <a:avLst>
              <a:gd name="adj" fmla="val 17509"/>
            </a:avLst>
          </a:prstGeom>
          <a:gradFill>
            <a:gsLst>
              <a:gs pos="0">
                <a:schemeClr val="accent2"/>
              </a:gs>
              <a:gs pos="50000">
                <a:schemeClr val="accent2">
                  <a:gamma/>
                  <a:shade val="92157"/>
                  <a:invGamma/>
                </a:schemeClr>
              </a:gs>
              <a:gs pos="100000">
                <a:schemeClr val="accent2"/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0" name="CustomShape 3"/>
          <p:cNvSpPr/>
          <p:nvPr/>
        </p:nvSpPr>
        <p:spPr>
          <a:xfrm>
            <a:off x="200520" y="5509440"/>
            <a:ext cx="8597520" cy="18792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alpha val="0"/>
                </a:schemeClr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4"/>
          <p:cNvSpPr/>
          <p:nvPr/>
        </p:nvSpPr>
        <p:spPr>
          <a:xfrm>
            <a:off x="200520" y="4966560"/>
            <a:ext cx="8597520" cy="18792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gamma/>
                  <a:tint val="0"/>
                  <a:invGamma/>
                </a:schemeClr>
              </a:gs>
              <a:gs pos="100000">
                <a:schemeClr val="accent2">
                  <a:alpha val="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2" name="CustomShape 5"/>
          <p:cNvSpPr/>
          <p:nvPr/>
        </p:nvSpPr>
        <p:spPr>
          <a:xfrm>
            <a:off x="357158" y="4857760"/>
            <a:ext cx="8440200" cy="1321946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Никогда, ни при каких условиях y ребенка не должно возникать сомнений в родительской любви.</a:t>
            </a: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3" name="TextShape 6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Мнение психолога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4" name="CustomShape 7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/>
        </p:nvSpPr>
        <p:spPr>
          <a:xfrm flipH="1">
            <a:off x="250200" y="1828800"/>
            <a:ext cx="4193640" cy="1961640"/>
          </a:xfrm>
          <a:custGeom>
            <a:avLst/>
            <a:gdLst/>
            <a:ahLst/>
            <a:cxnLst/>
            <a:rect l="l" t="t" r="r" b="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chemeClr val="folHlink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6" name="CustomShape 2"/>
          <p:cNvSpPr/>
          <p:nvPr/>
        </p:nvSpPr>
        <p:spPr>
          <a:xfrm>
            <a:off x="4564080" y="1828800"/>
            <a:ext cx="4328640" cy="1961640"/>
          </a:xfrm>
          <a:custGeom>
            <a:avLst/>
            <a:gdLst/>
            <a:ahLst/>
            <a:cxnLst/>
            <a:rect l="l" t="t" r="r" b="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chemeClr val="hlink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7" name="CustomShape 3"/>
          <p:cNvSpPr/>
          <p:nvPr/>
        </p:nvSpPr>
        <p:spPr>
          <a:xfrm flipH="1">
            <a:off x="2403360" y="3975120"/>
            <a:ext cx="4328640" cy="1961640"/>
          </a:xfrm>
          <a:custGeom>
            <a:avLst/>
            <a:gdLst/>
            <a:ahLst/>
            <a:cxnLst/>
            <a:rect l="l" t="t" r="r" b="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8" name="CustomShape 4"/>
          <p:cNvSpPr/>
          <p:nvPr/>
        </p:nvSpPr>
        <p:spPr>
          <a:xfrm>
            <a:off x="250920" y="1916280"/>
            <a:ext cx="4193640" cy="155268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Намного лучше сказать так: «Я буду тебя все равно любить, но твое поведение я не одобряю»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9" name="CustomShape 5"/>
          <p:cNvSpPr/>
          <p:nvPr/>
        </p:nvSpPr>
        <p:spPr>
          <a:xfrm>
            <a:off x="4500720" y="1916280"/>
            <a:ext cx="4328640" cy="191844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Постоянный психологический контакт с ребенком необходим в воспитании в любом возрасте</a:t>
            </a:r>
            <a:r>
              <a:rPr lang="ru-RU" sz="2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0" name="CustomShape 6"/>
          <p:cNvSpPr/>
          <p:nvPr/>
        </p:nvSpPr>
        <p:spPr>
          <a:xfrm>
            <a:off x="2403360" y="4005360"/>
            <a:ext cx="4292280" cy="191844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Основа для сохранения контакта - искренняя заинтересованность во всем, что происходит в жизни ребенка</a:t>
            </a: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1" name="TextShape 7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i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Совет</a:t>
            </a:r>
            <a:r>
              <a:rPr lang="en-US" sz="36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2" name="CustomShape 8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ustomShape 1"/>
          <p:cNvSpPr/>
          <p:nvPr/>
        </p:nvSpPr>
        <p:spPr>
          <a:xfrm>
            <a:off x="179280" y="3135960"/>
            <a:ext cx="8713440" cy="5173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r>
              <a:rPr lang="ru-RU" sz="2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«Делай, что хочешь, мне все равно...»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4" name="CustomShape 2"/>
          <p:cNvSpPr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Ошибка вторая</a:t>
            </a:r>
            <a:r>
              <a:rPr lang="ru-RU" sz="28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</a:t>
            </a:r>
            <a:r>
              <a:rPr lang="ru-RU" sz="3600" b="1" i="1" strike="noStrike" spc="-1">
                <a:solidFill>
                  <a:srgbClr val="CB057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безразличие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5" name="CustomShape 3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extShape 1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Мнение родителей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7" name="CustomShape 2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8" name="CustomShape 3"/>
          <p:cNvSpPr/>
          <p:nvPr/>
        </p:nvSpPr>
        <p:spPr>
          <a:xfrm>
            <a:off x="152280" y="15228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CustomShape 4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0" name="CustomShape 5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CustomShape 6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2" name="CustomShape 7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193" name="Table 8"/>
          <p:cNvGraphicFramePr/>
          <p:nvPr/>
        </p:nvGraphicFramePr>
        <p:xfrm>
          <a:off x="223920" y="2133720"/>
          <a:ext cx="8740440" cy="2651760"/>
        </p:xfrm>
        <a:graphic>
          <a:graphicData uri="http://schemas.openxmlformats.org/drawingml/2006/table">
            <a:tbl>
              <a:tblPr/>
              <a:tblGrid>
                <a:gridCol w="8740440"/>
              </a:tblGrid>
              <a:tr h="2461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Зачем спорить, искать аргументы, доказывать  что-то сыну или дочери, нервничать? Дети сами должны научиться решать свои проблемы. И вообще, ребенка надо готовить к взрослой жизни, пусть он скорее станет самостоятельным, а нас оставит в покое. 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94" name="CustomShape 9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CustomShape 1"/>
          <p:cNvSpPr/>
          <p:nvPr/>
        </p:nvSpPr>
        <p:spPr>
          <a:xfrm>
            <a:off x="0" y="1773360"/>
            <a:ext cx="8964360" cy="2160360"/>
          </a:xfrm>
          <a:prstGeom prst="roundRect">
            <a:avLst>
              <a:gd name="adj" fmla="val 0"/>
            </a:avLst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Контакт с ребенком, как проявление любви к нему, следует строить,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основываясь на постоянном, неустанном желании познавать его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индивидуальность. Необходимо постоянное тактичное чувствование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эмоционального состояния, внутреннего мира ребенка, в особенности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его душевного строя - все это создает основу для глубокого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взаимопонимания между детьми и родителями в любом возрасте.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6" name="CustomShape 2"/>
          <p:cNvSpPr/>
          <p:nvPr/>
        </p:nvSpPr>
        <p:spPr>
          <a:xfrm>
            <a:off x="179280" y="4365360"/>
            <a:ext cx="8629200" cy="1511640"/>
          </a:xfrm>
          <a:prstGeom prst="roundRect">
            <a:avLst>
              <a:gd name="adj" fmla="val 17509"/>
            </a:avLst>
          </a:prstGeom>
          <a:gradFill>
            <a:gsLst>
              <a:gs pos="0">
                <a:schemeClr val="accent2"/>
              </a:gs>
              <a:gs pos="50000">
                <a:srgbClr val="E4B133"/>
              </a:gs>
              <a:gs pos="100000">
                <a:schemeClr val="accent2"/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7" name="CustomShape 3"/>
          <p:cNvSpPr/>
          <p:nvPr/>
        </p:nvSpPr>
        <p:spPr>
          <a:xfrm>
            <a:off x="200520" y="4431240"/>
            <a:ext cx="8597520" cy="36252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alpha val="0"/>
                </a:schemeClr>
              </a:gs>
              <a:gs pos="100000">
                <a:srgbClr val="FFFFFF"/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CustomShape 4"/>
          <p:cNvSpPr/>
          <p:nvPr/>
        </p:nvSpPr>
        <p:spPr>
          <a:xfrm>
            <a:off x="200520" y="5467320"/>
            <a:ext cx="8597520" cy="36252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100000">
                <a:schemeClr val="accent2">
                  <a:alpha val="0"/>
                </a:schemeClr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CustomShape 5"/>
          <p:cNvSpPr/>
          <p:nvPr/>
        </p:nvSpPr>
        <p:spPr>
          <a:xfrm>
            <a:off x="324000" y="4437000"/>
            <a:ext cx="8440200" cy="13100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Почувствовав ваше безразличие, ребенок начнет проверять, насколько оно «настоящее». Проверка будет заключаться в совершении неблаговидных поступков. Ребенок ждет, последует ли за проступком ваша оценка или нет.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0" name="TextShape 6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Мнение психолога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1" name="CustomShape 7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TextShape 1"/>
          <p:cNvSpPr txBox="1"/>
          <p:nvPr/>
        </p:nvSpPr>
        <p:spPr>
          <a:xfrm>
            <a:off x="457200" y="380880"/>
            <a:ext cx="8229240" cy="7459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600" b="1" i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Совет 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3" name="CustomShape 2"/>
          <p:cNvSpPr/>
          <p:nvPr/>
        </p:nvSpPr>
        <p:spPr>
          <a:xfrm>
            <a:off x="1747800" y="1873080"/>
            <a:ext cx="7235640" cy="1622160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360">
            <a:solidFill>
              <a:schemeClr val="accent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4" name="CustomShape 3"/>
          <p:cNvSpPr/>
          <p:nvPr/>
        </p:nvSpPr>
        <p:spPr>
          <a:xfrm>
            <a:off x="1835280" y="1916280"/>
            <a:ext cx="6865560" cy="1387080"/>
          </a:xfrm>
          <a:prstGeom prst="roundRect">
            <a:avLst>
              <a:gd name="adj" fmla="val 7912"/>
            </a:avLst>
          </a:prstGeom>
          <a:gradFill>
            <a:gsLst>
              <a:gs pos="0">
                <a:schemeClr val="accent1">
                  <a:gamma/>
                  <a:tint val="38039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5" name="CustomShape 4"/>
          <p:cNvSpPr/>
          <p:nvPr/>
        </p:nvSpPr>
        <p:spPr>
          <a:xfrm rot="10806600" flipH="1" flipV="1">
            <a:off x="244800" y="4681800"/>
            <a:ext cx="1445760" cy="755280"/>
          </a:xfrm>
          <a:prstGeom prst="rightArrow">
            <a:avLst>
              <a:gd name="adj1" fmla="val 46509"/>
              <a:gd name="adj2" fmla="val 42052"/>
            </a:avLst>
          </a:prstGeom>
          <a:gradFill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21588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6" name="CustomShape 5"/>
          <p:cNvSpPr/>
          <p:nvPr/>
        </p:nvSpPr>
        <p:spPr>
          <a:xfrm>
            <a:off x="1908000" y="1989000"/>
            <a:ext cx="6840000" cy="13100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Можно сказать: «3наешь, в этом вопросе я с тобой совершенно не согласен. Но я хочу помочь тебе, потому что люблю тебя. В любой момент, когда тебе это понадобится, ты можешь спросить у меня совета».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7" name="CustomShape 6"/>
          <p:cNvSpPr/>
          <p:nvPr/>
        </p:nvSpPr>
        <p:spPr>
          <a:xfrm flipV="1">
            <a:off x="244440" y="2306520"/>
            <a:ext cx="1447560" cy="755280"/>
          </a:xfrm>
          <a:prstGeom prst="rightArrow">
            <a:avLst>
              <a:gd name="adj1" fmla="val 46509"/>
              <a:gd name="adj2" fmla="val 42098"/>
            </a:avLst>
          </a:prstGeom>
          <a:gradFill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8" name="CustomShape 7"/>
          <p:cNvSpPr/>
          <p:nvPr/>
        </p:nvSpPr>
        <p:spPr>
          <a:xfrm>
            <a:off x="1747800" y="4105440"/>
            <a:ext cx="7235640" cy="1915920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360">
            <a:solidFill>
              <a:schemeClr val="accent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CustomShape 8"/>
          <p:cNvSpPr/>
          <p:nvPr/>
        </p:nvSpPr>
        <p:spPr>
          <a:xfrm>
            <a:off x="1908000" y="4214880"/>
            <a:ext cx="6865560" cy="1639440"/>
          </a:xfrm>
          <a:prstGeom prst="roundRect">
            <a:avLst>
              <a:gd name="adj" fmla="val 7912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alpha val="5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CustomShape 9"/>
          <p:cNvSpPr/>
          <p:nvPr/>
        </p:nvSpPr>
        <p:spPr>
          <a:xfrm>
            <a:off x="2027160" y="4249800"/>
            <a:ext cx="6625800" cy="1186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Равенство позиций в диалоге состоит в необходимости для родителей постоянно учиться видеть мир глазами своих детей.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1" name="CustomShape 10"/>
          <p:cNvSpPr/>
          <p:nvPr/>
        </p:nvSpPr>
        <p:spPr>
          <a:xfrm>
            <a:off x="0" y="6597720"/>
            <a:ext cx="9143640" cy="259920"/>
          </a:xfrm>
          <a:prstGeom prst="rect">
            <a:avLst/>
          </a:prstGeom>
          <a:solidFill>
            <a:schemeClr val="accent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</Template>
  <TotalTime>26</TotalTime>
  <Words>1427</Words>
  <Application>Microsoft Office PowerPoint</Application>
  <PresentationFormat>Экран (4:3)</PresentationFormat>
  <Paragraphs>121</Paragraphs>
  <Slides>33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33</vt:i4>
      </vt:variant>
    </vt:vector>
  </HeadingPairs>
  <TitlesOfParts>
    <vt:vector size="42" baseType="lpstr">
      <vt:lpstr>Arial</vt:lpstr>
      <vt:lpstr>DejaVu Sans</vt:lpstr>
      <vt:lpstr>StarSymbol</vt:lpstr>
      <vt:lpstr>Symbol</vt:lpstr>
      <vt:lpstr>Times New Roman</vt:lpstr>
      <vt:lpstr>Wingdings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Досадные ошибки семейного воспитания родительский лекторий</dc:title>
  <dc:creator>User</dc:creator>
  <cp:lastModifiedBy>Учетная запись Майкрософт</cp:lastModifiedBy>
  <cp:revision>5</cp:revision>
  <dcterms:created xsi:type="dcterms:W3CDTF">2016-02-25T09:23:40Z</dcterms:created>
  <dcterms:modified xsi:type="dcterms:W3CDTF">2024-01-06T15:49:17Z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Reanimator Extreme Edition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2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32</vt:i4>
  </property>
</Properties>
</file>