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86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Title Slide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 userDrawn="1"/>
        </p:nvSpPr>
        <p:spPr bwMode="auto">
          <a:xfrm>
            <a:off x="2174709" y="1340767"/>
            <a:ext cx="7953738" cy="3744415"/>
          </a:xfrm>
          <a:prstGeom prst="rect">
            <a:avLst/>
          </a:prstGeom>
          <a:noFill/>
          <a:ln w="22225">
            <a:solidFill>
              <a:schemeClr val="bg1">
                <a:alpha val="84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4" name="Прямоугольник 3"/>
          <p:cNvSpPr/>
          <p:nvPr userDrawn="1"/>
        </p:nvSpPr>
        <p:spPr bwMode="auto">
          <a:xfrm>
            <a:off x="2351583" y="1484784"/>
            <a:ext cx="7584842" cy="3456383"/>
          </a:xfrm>
          <a:prstGeom prst="rect">
            <a:avLst/>
          </a:prstGeom>
          <a:solidFill>
            <a:schemeClr val="bg1">
              <a:alpha val="81000"/>
            </a:schemeClr>
          </a:solidFill>
          <a:ln w="22225">
            <a:solidFill>
              <a:schemeClr val="bg1">
                <a:alpha val="84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2831637" y="2132855"/>
            <a:ext cx="6624735" cy="108011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400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2831637" y="3284983"/>
            <a:ext cx="6624735" cy="1224134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/>
              <a:t>Образец подзаголовка</a:t>
            </a:r>
          </a:p>
        </p:txBody>
      </p:sp>
      <p:sp>
        <p:nvSpPr>
          <p:cNvPr id="13" name="Прямоугольник 12"/>
          <p:cNvSpPr/>
          <p:nvPr userDrawn="1"/>
        </p:nvSpPr>
        <p:spPr bwMode="auto">
          <a:xfrm>
            <a:off x="1967542" y="1188367"/>
            <a:ext cx="8352927" cy="4049215"/>
          </a:xfrm>
          <a:prstGeom prst="rect">
            <a:avLst/>
          </a:prstGeom>
          <a:noFill/>
          <a:ln w="22225">
            <a:solidFill>
              <a:schemeClr val="bg1">
                <a:alpha val="84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/>
              <a:pPr>
                <a:defRPr/>
              </a:pPr>
              <a:t></a:t>
            </a:fld>
            <a:endParaRPr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/>
              <a:buChar char="•"/>
              <a:defRPr/>
            </a:lvl9pPr>
          </a:lstStyle>
          <a:p>
            <a:pPr lvl="0">
              <a:defRPr/>
            </a:pPr>
            <a:r>
              <a:rPr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/>
              <a:pPr>
                <a:defRPr/>
              </a:pPr>
              <a:t></a:t>
            </a:fld>
            <a:endParaRPr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Образец заголовка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97599" y="1600201"/>
            <a:ext cx="5384799" cy="4525962"/>
          </a:xfrm>
        </p:spPr>
        <p:txBody>
          <a:bodyPr/>
          <a:lstStyle>
            <a:lvl1pPr marL="85725" indent="0">
              <a:defRPr sz="2400"/>
            </a:lvl1pPr>
            <a:lvl2pPr marL="85725" indent="0">
              <a:defRPr sz="1600"/>
            </a:lvl2pPr>
            <a:lvl3pPr marL="85725" indent="0">
              <a:defRPr sz="1600"/>
            </a:lvl3pPr>
            <a:lvl4pPr marL="85725" indent="0">
              <a:defRPr sz="1600"/>
            </a:lvl4pPr>
            <a:lvl5pPr marL="85725" indent="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/>
              <a:t> 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 bwMode="auto">
          <a:xfrm>
            <a:off x="487679" y="1600200"/>
            <a:ext cx="5388863" cy="4526279"/>
          </a:xfrm>
        </p:spPr>
        <p:txBody>
          <a:bodyPr/>
          <a:lstStyle>
            <a:lvl1pPr marL="0" indent="0" algn="l">
              <a:defRPr/>
            </a:lvl1pPr>
            <a:lvl2pPr marL="0" indent="0" algn="l">
              <a:defRPr/>
            </a:lvl2pPr>
            <a:lvl3pPr marL="0" indent="0" algn="l">
              <a:defRPr/>
            </a:lvl3pPr>
            <a:lvl4pPr marL="0" indent="0" algn="l">
              <a:defRPr/>
            </a:lvl4pPr>
            <a:lvl5pPr marL="0" indent="0" algn="l">
              <a:defRPr/>
            </a:lvl5pPr>
          </a:lstStyle>
          <a:p>
            <a:pPr lvl="0">
              <a:defRPr/>
            </a:pPr>
            <a:r>
              <a:rPr/>
              <a:t> 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/>
              <a:pPr>
                <a:defRPr/>
              </a:pPr>
              <a:t></a:t>
            </a:fld>
            <a:endParaRPr/>
          </a:p>
        </p:txBody>
      </p:sp>
      <p:sp>
        <p:nvSpPr>
          <p:cNvPr id="3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26356" y="1441375"/>
            <a:ext cx="5386917" cy="653007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14357" y="1448779"/>
            <a:ext cx="5502257" cy="645603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/>
              <a:t>Образец текста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 bwMode="auto">
          <a:xfrm>
            <a:off x="6156008" y="2276865"/>
            <a:ext cx="5462969" cy="3849170"/>
          </a:xfrm>
        </p:spPr>
        <p:txBody>
          <a:bodyPr/>
          <a:lstStyle/>
          <a:p>
            <a:pPr lvl="0">
              <a:defRPr/>
            </a:pPr>
            <a:r>
              <a:rPr/>
              <a:t>Образец текста</a:t>
            </a:r>
          </a:p>
          <a:p>
            <a:pPr lvl="1">
              <a:defRPr/>
            </a:pPr>
            <a:r>
              <a:rPr/>
              <a:t>Второй уровень</a:t>
            </a:r>
          </a:p>
          <a:p>
            <a:pPr lvl="2">
              <a:defRPr/>
            </a:pPr>
            <a:r>
              <a:rPr/>
              <a:t>Третий уровень</a:t>
            </a:r>
          </a:p>
          <a:p>
            <a:pPr lvl="3">
              <a:defRPr/>
            </a:pPr>
            <a:r>
              <a:rPr/>
              <a:t>Четвертый уровень</a:t>
            </a:r>
          </a:p>
          <a:p>
            <a:pPr lvl="4">
              <a:defRPr/>
            </a:pPr>
            <a:r>
              <a:rPr/>
              <a:t>Пятый уровень</a:t>
            </a:r>
          </a:p>
        </p:txBody>
      </p:sp>
      <p:sp>
        <p:nvSpPr>
          <p:cNvPr id="7" name="Content Placeholder 12"/>
          <p:cNvSpPr>
            <a:spLocks noGrp="1"/>
          </p:cNvSpPr>
          <p:nvPr>
            <p:ph sz="quarter" idx="15"/>
          </p:nvPr>
        </p:nvSpPr>
        <p:spPr bwMode="auto">
          <a:xfrm>
            <a:off x="515381" y="2258870"/>
            <a:ext cx="5462969" cy="3849170"/>
          </a:xfrm>
        </p:spPr>
        <p:txBody>
          <a:bodyPr/>
          <a:lstStyle/>
          <a:p>
            <a:pPr lvl="0">
              <a:defRPr/>
            </a:pPr>
            <a:r>
              <a:rPr/>
              <a:t>Образец текста</a:t>
            </a:r>
          </a:p>
          <a:p>
            <a:pPr lvl="1">
              <a:defRPr/>
            </a:pPr>
            <a:r>
              <a:rPr/>
              <a:t>Второй уровень</a:t>
            </a:r>
          </a:p>
          <a:p>
            <a:pPr lvl="2">
              <a:defRPr/>
            </a:pPr>
            <a:r>
              <a:rPr/>
              <a:t>Третий уровень</a:t>
            </a:r>
          </a:p>
          <a:p>
            <a:pPr lvl="3">
              <a:defRPr/>
            </a:pPr>
            <a:r>
              <a:rPr/>
              <a:t>Четвертый уровень</a:t>
            </a:r>
          </a:p>
          <a:p>
            <a:pPr lvl="4">
              <a:defRPr/>
            </a:pPr>
            <a:r>
              <a:rPr/>
              <a:t>Пятый уровень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/>
              <a:pPr>
                <a:defRPr/>
              </a:pPr>
              <a:t></a:t>
            </a:fld>
            <a:endParaRPr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Образец заголовка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/>
              <a:pPr>
                <a:defRPr/>
              </a:pPr>
              <a:t></a:t>
            </a:fld>
            <a:endParaRPr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/>
              <a:pPr>
                <a:defRPr/>
              </a:pPr>
              <a:t></a:t>
            </a:fld>
            <a:endParaRPr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2740803" y="1412777"/>
            <a:ext cx="6747105" cy="3795246"/>
          </a:xfrm>
          <a:prstGeom prst="rect">
            <a:avLst/>
          </a:prstGeom>
          <a:blipFill>
            <a:blip r:embed="rId2">
              <a:alphaModFix amt="36000"/>
            </a:blip>
            <a:stretch/>
          </a:blipFill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 anchorCtr="1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/>
              <a:t>Вставка рисунка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2239434" y="5373215"/>
            <a:ext cx="7615765" cy="970433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/>
              <a:t>Образец текста</a:t>
            </a:r>
          </a:p>
        </p:txBody>
      </p:sp>
      <p:cxnSp>
        <p:nvCxnSpPr>
          <p:cNvPr id="8" name="Straight Connector 9"/>
          <p:cNvCxnSpPr>
            <a:cxnSpLocks/>
          </p:cNvCxnSpPr>
          <p:nvPr userDrawn="1"/>
        </p:nvCxnSpPr>
        <p:spPr bwMode="auto">
          <a:xfrm>
            <a:off x="18355" y="943135"/>
            <a:ext cx="12192000" cy="1587"/>
          </a:xfrm>
          <a:prstGeom prst="line">
            <a:avLst/>
          </a:prstGeom>
          <a:ln w="15875" cmpd="tri">
            <a:solidFill>
              <a:schemeClr val="tx1"/>
            </a:solidFill>
            <a:prstDash val="sysDot"/>
            <a:headEnd w="lg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9"/>
          <p:cNvCxnSpPr>
            <a:cxnSpLocks/>
          </p:cNvCxnSpPr>
          <p:nvPr userDrawn="1"/>
        </p:nvCxnSpPr>
        <p:spPr bwMode="auto">
          <a:xfrm>
            <a:off x="18355" y="979139"/>
            <a:ext cx="12192000" cy="1587"/>
          </a:xfrm>
          <a:prstGeom prst="line">
            <a:avLst/>
          </a:prstGeom>
          <a:ln w="15875" cmpd="tri">
            <a:solidFill>
              <a:schemeClr val="tx1"/>
            </a:solidFill>
            <a:prstDash val="sysDot"/>
            <a:headEnd w="lg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 bwMode="auto">
          <a:xfrm>
            <a:off x="609599" y="188640"/>
            <a:ext cx="10972800" cy="864095"/>
          </a:xfrm>
        </p:spPr>
        <p:txBody>
          <a:bodyPr/>
          <a:lstStyle/>
          <a:p>
            <a:pPr>
              <a:defRPr/>
            </a:pPr>
            <a:r>
              <a:rPr/>
              <a:t>Образец заголовка</a:t>
            </a:r>
          </a:p>
        </p:txBody>
      </p:sp>
      <p:sp>
        <p:nvSpPr>
          <p:cNvPr id="2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/>
              <a:pPr>
                <a:defRPr/>
              </a:pPr>
              <a:t></a:t>
            </a:fld>
            <a:endParaRPr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9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609599" y="188640"/>
            <a:ext cx="10972800" cy="864095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/>
          <a:p>
            <a:pPr>
              <a:defRPr/>
            </a:pPr>
            <a:r>
              <a:rPr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599" y="1600201"/>
            <a:ext cx="10972800" cy="4525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/>
              <a:t>Образец текста</a:t>
            </a:r>
          </a:p>
          <a:p>
            <a:pPr lvl="1">
              <a:defRPr/>
            </a:pPr>
            <a:r>
              <a:rPr/>
              <a:t>Второй уровень</a:t>
            </a:r>
          </a:p>
          <a:p>
            <a:pPr lvl="2">
              <a:defRPr/>
            </a:pPr>
            <a:r>
              <a:rPr/>
              <a:t>Третий уровень</a:t>
            </a:r>
          </a:p>
          <a:p>
            <a:pPr lvl="3">
              <a:defRPr/>
            </a:pPr>
            <a:r>
              <a:rPr/>
              <a:t>Четвертый уровень</a:t>
            </a:r>
          </a:p>
          <a:p>
            <a:pPr lvl="4">
              <a:defRPr/>
            </a:pPr>
            <a:r>
              <a:rPr/>
              <a:t>Пятый уровень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/>
              <a:pPr>
                <a:defRPr/>
              </a:pPr>
              <a:t></a:t>
            </a:fld>
            <a:endParaRPr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/>
              <a:pPr>
                <a:defRPr/>
              </a:pPr>
              <a:t>‹#›</a:t>
            </a:fld>
            <a:endParaRPr/>
          </a:p>
        </p:txBody>
      </p:sp>
      <p:cxnSp>
        <p:nvCxnSpPr>
          <p:cNvPr id="4" name="Straight Connector 9"/>
          <p:cNvCxnSpPr>
            <a:cxnSpLocks/>
          </p:cNvCxnSpPr>
          <p:nvPr/>
        </p:nvCxnSpPr>
        <p:spPr bwMode="auto">
          <a:xfrm>
            <a:off x="0" y="1196751"/>
            <a:ext cx="12192000" cy="1587"/>
          </a:xfrm>
          <a:prstGeom prst="line">
            <a:avLst/>
          </a:prstGeom>
          <a:ln w="15875" cmpd="tri">
            <a:solidFill>
              <a:schemeClr val="bg1"/>
            </a:solidFill>
            <a:prstDash val="sysDot"/>
            <a:headEnd w="lg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>
        <a:lnSpc>
          <a:spcPts val="5799"/>
        </a:lnSpc>
        <a:spcBef>
          <a:spcPts val="0"/>
        </a:spcBef>
        <a:buNone/>
        <a:defRPr sz="40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361949" indent="-361949" algn="l" defTabSz="914400">
        <a:spcBef>
          <a:spcPts val="0"/>
        </a:spcBef>
        <a:buFont typeface="Arial"/>
        <a:buChar char="•"/>
        <a:defRPr sz="24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1pPr>
      <a:lvl2pPr marL="895349" indent="-361949" algn="l" defTabSz="914400">
        <a:spcBef>
          <a:spcPts val="0"/>
        </a:spcBef>
        <a:buFont typeface="Courier New"/>
        <a:buChar char="o"/>
        <a:defRPr sz="16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2pPr>
      <a:lvl3pPr marL="1162049" indent="-361949" algn="l" defTabSz="914400">
        <a:spcBef>
          <a:spcPts val="0"/>
        </a:spcBef>
        <a:buFont typeface="Arial"/>
        <a:buChar char="•"/>
        <a:defRPr sz="16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3pPr>
      <a:lvl4pPr marL="1438274" indent="-361949" algn="l" defTabSz="914400">
        <a:spcBef>
          <a:spcPts val="0"/>
        </a:spcBef>
        <a:buFont typeface="Courier New"/>
        <a:buChar char="o"/>
        <a:defRPr sz="16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4pPr>
      <a:lvl5pPr marL="1790699" indent="-361949" algn="l" defTabSz="914400">
        <a:spcBef>
          <a:spcPts val="0"/>
        </a:spcBef>
        <a:buFont typeface="Arial"/>
        <a:buChar char="•"/>
        <a:defRPr sz="16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5pPr>
      <a:lvl6pPr marL="2514599" indent="-228600" algn="l" defTabSz="914400">
        <a:spcBef>
          <a:spcPts val="0"/>
        </a:spcBef>
        <a:buFont typeface="Courier New"/>
        <a:buChar char="o"/>
        <a:defRPr sz="16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16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Courier New"/>
        <a:buChar char="o"/>
        <a:defRPr sz="16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16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47106791" name="Title 1"/>
          <p:cNvSpPr>
            <a:spLocks noGrp="1"/>
          </p:cNvSpPr>
          <p:nvPr>
            <p:ph type="ctrTitle"/>
          </p:nvPr>
        </p:nvSpPr>
        <p:spPr bwMode="auto">
          <a:xfrm>
            <a:off x="2803502" y="2470480"/>
            <a:ext cx="6624735" cy="108011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400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ru-RU" sz="3600" dirty="0" smtClean="0"/>
              <a:t>Обзор «Р7-Офис»‎ — российского сервиса для работы с документами, таблицами и презентациями</a:t>
            </a:r>
            <a:endParaRPr lang="ru-RU" sz="3600" dirty="0"/>
          </a:p>
        </p:txBody>
      </p:sp>
      <p:sp>
        <p:nvSpPr>
          <p:cNvPr id="32093053" name="Subtitle 2"/>
          <p:cNvSpPr>
            <a:spLocks noGrp="1"/>
          </p:cNvSpPr>
          <p:nvPr>
            <p:ph type="subTitle" idx="1"/>
          </p:nvPr>
        </p:nvSpPr>
        <p:spPr bwMode="auto">
          <a:xfrm>
            <a:off x="2761298" y="3622607"/>
            <a:ext cx="6624735" cy="1224134"/>
          </a:xfrm>
        </p:spPr>
        <p:txBody>
          <a:bodyPr>
            <a:normAutofit fontScale="92500" lnSpcReduction="20000"/>
          </a:bodyPr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/>
              <a:t>Сергеева Наталья </a:t>
            </a:r>
            <a:r>
              <a:rPr smtClean="0"/>
              <a:t>Владимировна</a:t>
            </a:r>
            <a:r>
              <a:rPr lang="ru-RU" dirty="0" smtClean="0"/>
              <a:t>,</a:t>
            </a:r>
          </a:p>
          <a:p>
            <a:pPr>
              <a:defRPr/>
            </a:pPr>
            <a:r>
              <a:rPr lang="ru-RU" dirty="0" smtClean="0"/>
              <a:t> учитель информатики</a:t>
            </a:r>
            <a:endParaRPr/>
          </a:p>
          <a:p>
            <a:pPr>
              <a:defRPr/>
            </a:pPr>
            <a:r>
              <a:rPr/>
              <a:t>МКОУ Пушнинская СОШ</a:t>
            </a:r>
          </a:p>
          <a:p>
            <a:pPr>
              <a:defRPr/>
            </a:pPr>
            <a:r>
              <a:rPr/>
              <a:t>Черепановского района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spd="med" p14:dur="1000" advClick="0" advTm="5000">
        <p:pull dir="r"/>
      </p:transition>
    </mc:Choice>
    <mc:Fallback>
      <p:transition spd="med" advClick="0" advTm="5000">
        <p:pull dir="r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64858954" name="Title 1"/>
          <p:cNvSpPr>
            <a:spLocks noGrp="1"/>
          </p:cNvSpPr>
          <p:nvPr>
            <p:ph type="title"/>
          </p:nvPr>
        </p:nvSpPr>
        <p:spPr bwMode="auto">
          <a:xfrm>
            <a:off x="2298939" y="-3188"/>
            <a:ext cx="10972800" cy="864095"/>
          </a:xfrm>
        </p:spPr>
        <p:txBody>
          <a:bodyPr/>
          <a:lstStyle/>
          <a:p>
            <a:pPr>
              <a:defRPr/>
            </a:pPr>
            <a:r>
              <a:rPr sz="4800" b="1" i="0" u="none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Текстовый редактор Р7-Офис</a:t>
            </a:r>
            <a:endParaRPr/>
          </a:p>
        </p:txBody>
      </p:sp>
      <p:pic>
        <p:nvPicPr>
          <p:cNvPr id="436316253" name="Рисунок 436316252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-45918" y="-3188"/>
            <a:ext cx="2437993" cy="1267002"/>
          </a:xfrm>
          <a:prstGeom prst="rect">
            <a:avLst/>
          </a:prstGeom>
        </p:spPr>
      </p:pic>
      <p:sp>
        <p:nvSpPr>
          <p:cNvPr id="1754629388" name="Shape 1754629387"/>
          <p:cNvSpPr/>
          <p:nvPr/>
        </p:nvSpPr>
        <p:spPr bwMode="auto">
          <a:xfrm>
            <a:off x="181556" y="1503039"/>
            <a:ext cx="9706876" cy="10061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ВОЗМОЖНОСТЬ РАБОТЫ СО ВСЕМИ КЛЮЧЕВЫМИ ФОРМАТАМИ</a:t>
            </a:r>
            <a:endParaRPr sz="2000">
              <a:latin typeface="Times New Roman"/>
              <a:cs typeface="Times New Roman"/>
            </a:endParaRPr>
          </a:p>
          <a:p>
            <a:pPr>
              <a:defRPr/>
            </a:pP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Открывайте и редактируйте документы в формате: DOCX, DOC, PDF, TXT, ODT, RTF, HTML, EPUB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031092581" name="Shape 1031092580"/>
          <p:cNvSpPr/>
          <p:nvPr/>
        </p:nvSpPr>
        <p:spPr bwMode="auto">
          <a:xfrm>
            <a:off x="2625706" y="2656802"/>
            <a:ext cx="9507747" cy="16157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УДОБНЫЙ ИНТЕРФЕЙС ДЛЯ РЕДАКТИРОВАНИЯ ОНЛАЙН</a:t>
            </a:r>
            <a:endParaRPr sz="2000">
              <a:latin typeface="Times New Roman"/>
              <a:cs typeface="Times New Roman"/>
            </a:endParaRPr>
          </a:p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 С КОМПЬЮТЕРА</a:t>
            </a:r>
            <a:b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endParaRPr sz="2000">
              <a:latin typeface="Times New Roman"/>
              <a:cs typeface="Times New Roman"/>
            </a:endParaRPr>
          </a:p>
          <a:p>
            <a:pPr>
              <a:defRPr/>
            </a:pP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Пользуйтесь решением онлайн или скачивайте в ваш ПК: одинаковый интерфейс приложений поможет работать легко в любом режиме.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1104392894" name="Рисунок 110439289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888433" y="1232445"/>
            <a:ext cx="2247318" cy="1424356"/>
          </a:xfrm>
          <a:prstGeom prst="rect">
            <a:avLst/>
          </a:prstGeom>
        </p:spPr>
      </p:pic>
      <p:pic>
        <p:nvPicPr>
          <p:cNvPr id="1047516600" name="Рисунок 1047516599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69741" y="2656802"/>
            <a:ext cx="2272971" cy="1429322"/>
          </a:xfrm>
          <a:prstGeom prst="rect">
            <a:avLst/>
          </a:prstGeom>
        </p:spPr>
      </p:pic>
      <p:sp>
        <p:nvSpPr>
          <p:cNvPr id="1625673022" name="Shape 1625673021"/>
          <p:cNvSpPr/>
          <p:nvPr/>
        </p:nvSpPr>
        <p:spPr bwMode="auto">
          <a:xfrm>
            <a:off x="169741" y="4399615"/>
            <a:ext cx="9357817" cy="10061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МАКСИМАЛЬНОЕ КОЛИЧЕСТВО ШРИФТОВ, СТИЛЕЙ, ШАБЛОНОВ</a:t>
            </a:r>
            <a:endParaRPr sz="2000">
              <a:latin typeface="Times New Roman"/>
              <a:cs typeface="Times New Roman"/>
            </a:endParaRPr>
          </a:p>
          <a:p>
            <a:pPr>
              <a:defRPr/>
            </a:pP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Управляйте шрифтами, стилями и шаблонами текста, выбирая наиболее подходящие для реализации ваших целей из задач.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345936276" name="Рисунок 345936275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9401037" y="4057423"/>
            <a:ext cx="2267087" cy="1478838"/>
          </a:xfrm>
          <a:prstGeom prst="rect">
            <a:avLst/>
          </a:prstGeom>
        </p:spPr>
      </p:pic>
      <p:sp>
        <p:nvSpPr>
          <p:cNvPr id="646226853" name="Shape 646226852"/>
          <p:cNvSpPr/>
          <p:nvPr/>
        </p:nvSpPr>
        <p:spPr bwMode="auto">
          <a:xfrm>
            <a:off x="2442713" y="5526081"/>
            <a:ext cx="9619575" cy="13109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ЭФФЕКТИВНАЯ СОВМЕСТНАЯ РАБОТА НАД ТЕКСТАМИ</a:t>
            </a:r>
            <a:b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endParaRPr sz="2000">
              <a:latin typeface="Times New Roman"/>
              <a:cs typeface="Times New Roman"/>
            </a:endParaRPr>
          </a:p>
          <a:p>
            <a:pPr>
              <a:defRPr/>
            </a:pP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Используйте инструменты для плодотворной работы над текстами в команде: предлагайте свои правки, оставляйте комментарии, заводите обсуждения.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379803977" name="Рисунок 379803976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22713" y="5573267"/>
            <a:ext cx="2176225" cy="12638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spd="med" p14:dur="1000" advClick="0" advTm="5000">
        <p:pull dir="r"/>
      </p:transition>
    </mc:Choice>
    <mc:Fallback>
      <p:transition spd="med" advClick="0" advTm="5000">
        <p:pull dir="r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128812424" name="Рисунок 2128812423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-45918" y="-3187"/>
            <a:ext cx="2344856" cy="1218600"/>
          </a:xfrm>
          <a:prstGeom prst="rect">
            <a:avLst/>
          </a:prstGeom>
        </p:spPr>
      </p:pic>
      <p:sp>
        <p:nvSpPr>
          <p:cNvPr id="1228316438" name="Title 1"/>
          <p:cNvSpPr>
            <a:spLocks noGrp="1"/>
          </p:cNvSpPr>
          <p:nvPr/>
        </p:nvSpPr>
        <p:spPr bwMode="auto">
          <a:xfrm>
            <a:off x="2298938" y="115299"/>
            <a:ext cx="10972800" cy="864094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>
              <a:lnSpc>
                <a:spcPts val="5799"/>
              </a:lnSpc>
              <a:spcBef>
                <a:spcPts val="0"/>
              </a:spcBef>
              <a:buNone/>
              <a:defRPr sz="40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sz="4800" b="1" i="0" u="none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Текстовый редактор Р7-Офис</a:t>
            </a:r>
            <a:endParaRPr/>
          </a:p>
        </p:txBody>
      </p:sp>
      <p:sp>
        <p:nvSpPr>
          <p:cNvPr id="315662131" name="Shape 315662130"/>
          <p:cNvSpPr/>
          <p:nvPr/>
        </p:nvSpPr>
        <p:spPr bwMode="auto">
          <a:xfrm>
            <a:off x="216164" y="1470228"/>
            <a:ext cx="9329366" cy="13109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ПОДДЕРЖКА ПОПУЛЯРНЫХ МАКРОСОВ И ПЛАГИНОВ</a:t>
            </a:r>
            <a:endParaRPr sz="2000">
              <a:latin typeface="Times New Roman"/>
              <a:cs typeface="Times New Roman"/>
            </a:endParaRPr>
          </a:p>
          <a:p>
            <a:pPr>
              <a:defRPr/>
            </a:pP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Используйте макросы и плагины для автоматизации стандартных или повторяющихся задач при работе с документами (JavaScript, Редактор изображений, OCR, Переводчик и др.).</a:t>
            </a:r>
            <a:endParaRPr/>
          </a:p>
        </p:txBody>
      </p:sp>
      <p:pic>
        <p:nvPicPr>
          <p:cNvPr id="744128495" name="Рисунок 74412849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598726" y="1355784"/>
            <a:ext cx="2323733" cy="1411552"/>
          </a:xfrm>
          <a:prstGeom prst="rect">
            <a:avLst/>
          </a:prstGeom>
        </p:spPr>
      </p:pic>
      <p:sp>
        <p:nvSpPr>
          <p:cNvPr id="1906438558" name="Shape 1906438557"/>
          <p:cNvSpPr/>
          <p:nvPr/>
        </p:nvSpPr>
        <p:spPr bwMode="auto">
          <a:xfrm>
            <a:off x="3348577" y="2979239"/>
            <a:ext cx="8574603" cy="13109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УДОБНОЕ ФОРМАТИРОВАНИЕ ТЕКСТОВ</a:t>
            </a:r>
            <a:b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endParaRPr sz="2000">
              <a:latin typeface="Times New Roman"/>
              <a:cs typeface="Times New Roman"/>
            </a:endParaRPr>
          </a:p>
          <a:p>
            <a:pPr>
              <a:defRPr/>
            </a:pP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Возможность создания многоуровневых нумерованных или маркированных списков и нумерации страниц.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371748503" name="Рисунок 37174850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413348" y="2862506"/>
            <a:ext cx="2140471" cy="1341694"/>
          </a:xfrm>
          <a:prstGeom prst="rect">
            <a:avLst/>
          </a:prstGeom>
        </p:spPr>
      </p:pic>
      <p:sp>
        <p:nvSpPr>
          <p:cNvPr id="2123092786" name="Shape 2123092785"/>
          <p:cNvSpPr/>
          <p:nvPr/>
        </p:nvSpPr>
        <p:spPr bwMode="auto">
          <a:xfrm>
            <a:off x="216164" y="4290239"/>
            <a:ext cx="9648354" cy="13109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БЫСТРОЕ СРАВНЕНИЕ ДОКУМЕНТОВ</a:t>
            </a:r>
            <a:endParaRPr sz="2000">
              <a:latin typeface="Times New Roman"/>
              <a:cs typeface="Times New Roman"/>
            </a:endParaRPr>
          </a:p>
          <a:p>
            <a:pPr>
              <a:defRPr/>
            </a:pP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Вы можете открывать и сравнивать два документа, чтобы увидеть отличия между ними, а также принимать или отклонять предложенные изменения и сохранять в новую или отдельную версию документа.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939604129" name="Рисунок 939604128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9706556" y="4290239"/>
            <a:ext cx="1818091" cy="1227071"/>
          </a:xfrm>
          <a:prstGeom prst="rect">
            <a:avLst/>
          </a:prstGeom>
        </p:spPr>
      </p:pic>
      <p:sp>
        <p:nvSpPr>
          <p:cNvPr id="2083477365" name="Shape 2083477364"/>
          <p:cNvSpPr/>
          <p:nvPr/>
        </p:nvSpPr>
        <p:spPr bwMode="auto">
          <a:xfrm>
            <a:off x="2080953" y="5732971"/>
            <a:ext cx="9998947" cy="10061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ДОБАВЛЕНИЕ ЛЮБЫХ ВСПОМОГАТЕЛЬНЫХ ЭЛЕМЕНТОВ</a:t>
            </a:r>
            <a:b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Вставляйте в текстовые файлы необходимые ссылки, таблицы, диаграммы автофигуры, формулы и текстовые объекты.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1055045365" name="Рисунок 1055045364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14379" y="5601239"/>
            <a:ext cx="1881689" cy="11679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spd="med" p14:dur="1000" advClick="0" advTm="5000">
        <p:pull dir="r"/>
      </p:transition>
    </mc:Choice>
    <mc:Fallback>
      <p:transition spd="med" advClick="0" advTm="5000">
        <p:pull dir="r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2349456" name="Title 1"/>
          <p:cNvSpPr>
            <a:spLocks noGrp="1"/>
          </p:cNvSpPr>
          <p:nvPr>
            <p:ph type="title"/>
          </p:nvPr>
        </p:nvSpPr>
        <p:spPr bwMode="auto">
          <a:xfrm>
            <a:off x="1544128" y="163029"/>
            <a:ext cx="10972800" cy="864095"/>
          </a:xfrm>
        </p:spPr>
        <p:txBody>
          <a:bodyPr/>
          <a:lstStyle/>
          <a:p>
            <a:pPr>
              <a:defRPr/>
            </a:pPr>
            <a:r>
              <a:rPr sz="4800" b="1" i="0" u="none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Редактор таблиц Р7-Офис</a:t>
            </a:r>
            <a:endParaRPr/>
          </a:p>
        </p:txBody>
      </p:sp>
      <p:pic>
        <p:nvPicPr>
          <p:cNvPr id="273666752" name="Рисунок 273666751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-45918" y="-3187"/>
            <a:ext cx="2509880" cy="1304361"/>
          </a:xfrm>
          <a:prstGeom prst="rect">
            <a:avLst/>
          </a:prstGeom>
        </p:spPr>
      </p:pic>
      <p:sp>
        <p:nvSpPr>
          <p:cNvPr id="2021125953" name="Shape 2021125952"/>
          <p:cNvSpPr/>
          <p:nvPr/>
        </p:nvSpPr>
        <p:spPr bwMode="auto">
          <a:xfrm>
            <a:off x="96845" y="1452256"/>
            <a:ext cx="9610431" cy="13109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ВОЗМОЖНОСТЬ РАБОТЫ С ТАБЛИЦАМИ ДЛЯ АВТОМАТИЗАЦИИ ВЫЧИСЛЕНИЙ, ОРГАНИЗАЦИИ И АНАЛИЗА ДАННЫХ</a:t>
            </a:r>
            <a:endParaRPr sz="2000">
              <a:latin typeface="Times New Roman"/>
              <a:cs typeface="Times New Roman"/>
            </a:endParaRPr>
          </a:p>
          <a:p>
            <a:pPr>
              <a:defRPr/>
            </a:pP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Открывайте и редактируйте документы в форматах XLS, XLSX, ODS, CSV и сохраняйте их в PDF.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2027137764" name="Рисунок 202713776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490896" y="1301172"/>
            <a:ext cx="2039745" cy="1344956"/>
          </a:xfrm>
          <a:prstGeom prst="rect">
            <a:avLst/>
          </a:prstGeom>
        </p:spPr>
      </p:pic>
      <p:sp>
        <p:nvSpPr>
          <p:cNvPr id="1780793813" name="Shape 1780793812"/>
          <p:cNvSpPr/>
          <p:nvPr/>
        </p:nvSpPr>
        <p:spPr bwMode="auto">
          <a:xfrm>
            <a:off x="2569055" y="2646129"/>
            <a:ext cx="10085579" cy="13109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УДОБНЫЙ ИНТЕРФЕЙС ДЛЯ РЕДАКТИРОВАНИЯ ОНЛАЙН И С КОМПЬЮТЕРА</a:t>
            </a:r>
            <a:b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Пользуйтесь решением онлайн или скачивайте в ваш ПК: одинаковый интерфейс приложений поможет работать легко в любом режиме.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566877542" name="Рисунок 566877541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89386" y="2763256"/>
            <a:ext cx="2088248" cy="1297552"/>
          </a:xfrm>
          <a:prstGeom prst="rect">
            <a:avLst/>
          </a:prstGeom>
        </p:spPr>
      </p:pic>
      <p:sp>
        <p:nvSpPr>
          <p:cNvPr id="474702511" name="Shape 474702510"/>
          <p:cNvSpPr/>
          <p:nvPr/>
        </p:nvSpPr>
        <p:spPr bwMode="auto">
          <a:xfrm>
            <a:off x="96845" y="4183954"/>
            <a:ext cx="9397291" cy="13109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МАКСИМАЛЬНОЕ КОЛИЧЕСТВО ФУНКЦИЙ И ФОРМУЛ</a:t>
            </a:r>
            <a:endParaRPr sz="2000">
              <a:latin typeface="Times New Roman"/>
              <a:cs typeface="Times New Roman"/>
            </a:endParaRPr>
          </a:p>
          <a:p>
            <a:pPr>
              <a:defRPr/>
            </a:pP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Более 440 встроенных функций и формул: финансовые, статистические, информационно-технологические, инженерные, математические, поисковые и пр. для реализации ваших целей из задач.</a:t>
            </a:r>
            <a:endParaRPr/>
          </a:p>
        </p:txBody>
      </p:sp>
      <p:pic>
        <p:nvPicPr>
          <p:cNvPr id="280980058" name="Рисунок 280980057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9437700" y="4097547"/>
            <a:ext cx="1869776" cy="1254259"/>
          </a:xfrm>
          <a:prstGeom prst="rect">
            <a:avLst/>
          </a:prstGeom>
        </p:spPr>
      </p:pic>
      <p:sp>
        <p:nvSpPr>
          <p:cNvPr id="1355995576" name="Shape 1355995575"/>
          <p:cNvSpPr/>
          <p:nvPr/>
        </p:nvSpPr>
        <p:spPr bwMode="auto">
          <a:xfrm>
            <a:off x="3367704" y="5656700"/>
            <a:ext cx="8658280" cy="10061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ЭФФЕКТИВНАЯ СОВМЕСТНАЯ РАБОТА С ТАБЛИЦАМИ</a:t>
            </a:r>
            <a:b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Используйте инструменты для плодотворной работы с таблицами в команде: предлагайте свои правки, оставляйте комментарии, заводите обсуждения.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98313355" name="Рисунок 98313354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629009" y="5419602"/>
            <a:ext cx="2197918" cy="13736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spd="med" p14:dur="1000" advClick="0" advTm="5000">
        <p:pull dir="r"/>
      </p:transition>
    </mc:Choice>
    <mc:Fallback>
      <p:transition spd="med" advClick="0" advTm="5000">
        <p:pull dir="r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6649613" name="Title 1"/>
          <p:cNvSpPr>
            <a:spLocks noGrp="1"/>
          </p:cNvSpPr>
          <p:nvPr>
            <p:ph type="title"/>
          </p:nvPr>
        </p:nvSpPr>
        <p:spPr bwMode="auto">
          <a:xfrm>
            <a:off x="1490213" y="188640"/>
            <a:ext cx="10972800" cy="864095"/>
          </a:xfrm>
        </p:spPr>
        <p:txBody>
          <a:bodyPr/>
          <a:lstStyle/>
          <a:p>
            <a:pPr>
              <a:defRPr/>
            </a:pPr>
            <a:r>
              <a:rPr sz="4800" b="1" i="0" u="none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Редактор таблиц Р7-Офис</a:t>
            </a:r>
            <a:endParaRPr sz="48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220491345" name="Рисунок 220491344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-45918" y="-3187"/>
            <a:ext cx="2473936" cy="1285681"/>
          </a:xfrm>
          <a:prstGeom prst="rect">
            <a:avLst/>
          </a:prstGeom>
        </p:spPr>
      </p:pic>
      <p:sp>
        <p:nvSpPr>
          <p:cNvPr id="1493997080" name="Shape 1493997079"/>
          <p:cNvSpPr/>
          <p:nvPr/>
        </p:nvSpPr>
        <p:spPr bwMode="auto">
          <a:xfrm>
            <a:off x="162256" y="1380369"/>
            <a:ext cx="9742708" cy="13109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ПОДДЕРЖКА ПОПУЛЯРНЫХ МАКРОСОВ И ПЛАГИНОВ</a:t>
            </a:r>
            <a:endParaRPr sz="2000">
              <a:latin typeface="Times New Roman"/>
              <a:cs typeface="Times New Roman"/>
            </a:endParaRPr>
          </a:p>
          <a:p>
            <a:pPr>
              <a:defRPr/>
            </a:pP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Используйте макросы и плагины для автоматизации стандартных или повторяющихся задач при работе с таблицами (JavaScript, Редактор изображений, OCR, Переводчик и др.)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369036178" name="Рисунок 36903617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110750" y="1437615"/>
            <a:ext cx="1669338" cy="1052735"/>
          </a:xfrm>
          <a:prstGeom prst="rect">
            <a:avLst/>
          </a:prstGeom>
        </p:spPr>
      </p:pic>
      <p:sp>
        <p:nvSpPr>
          <p:cNvPr id="681294280" name="Shape 681294279"/>
          <p:cNvSpPr/>
          <p:nvPr/>
        </p:nvSpPr>
        <p:spPr bwMode="auto">
          <a:xfrm>
            <a:off x="2571792" y="2691370"/>
            <a:ext cx="9314760" cy="10061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БЫСТРЫЙ АНАЛИЗ И ФИЛЬТРАЦИЯ ДАННЫХ</a:t>
            </a:r>
            <a:b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Возможность сортировки и фильтрации данных, с сохранением шаблонов таблиц, которые ускоряют вашу работу в разы.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1072479749" name="Рисунок 107247974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31487" y="2616153"/>
            <a:ext cx="1973054" cy="1265733"/>
          </a:xfrm>
          <a:prstGeom prst="rect">
            <a:avLst/>
          </a:prstGeom>
        </p:spPr>
      </p:pic>
      <p:sp>
        <p:nvSpPr>
          <p:cNvPr id="346936583" name="Shape 346936582"/>
          <p:cNvSpPr/>
          <p:nvPr/>
        </p:nvSpPr>
        <p:spPr bwMode="auto">
          <a:xfrm>
            <a:off x="162256" y="4040181"/>
            <a:ext cx="9491104" cy="10061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ТОЧНЫЕ РАСЧЕТЫ ЛЕГКО И БЫСТРО</a:t>
            </a:r>
            <a:endParaRPr sz="2000">
              <a:latin typeface="Times New Roman"/>
              <a:cs typeface="Times New Roman"/>
            </a:endParaRPr>
          </a:p>
          <a:p>
            <a:pPr>
              <a:defRPr/>
            </a:pP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Используйте именованные диапазоны и изменяйте формат представления чисел, чтобы упростить работу с таблицами и быстро обнаруживать нужный контент.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308766322" name="Рисунок 30876632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9513727" y="3805399"/>
            <a:ext cx="2016914" cy="1348811"/>
          </a:xfrm>
          <a:prstGeom prst="rect">
            <a:avLst/>
          </a:prstGeom>
        </p:spPr>
      </p:pic>
      <p:sp>
        <p:nvSpPr>
          <p:cNvPr id="960665727" name="Shape 960665726"/>
          <p:cNvSpPr/>
          <p:nvPr/>
        </p:nvSpPr>
        <p:spPr bwMode="auto">
          <a:xfrm>
            <a:off x="3308112" y="5340325"/>
            <a:ext cx="8165140" cy="10061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ДОБАВЛЕНИЕ ЛЮБЫХ ВСПОМОГАТЕЛЬНЫХ ЭЛЕМЕНТОВ</a:t>
            </a:r>
            <a:b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Вставляйте любые необходимые изображения, ссылки, автофигуры, текстовые объекты, классические и 3D-диаграммы.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248524918" name="Рисунок 248524917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331487" y="5247735"/>
            <a:ext cx="2240304" cy="14019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spd="med" p14:dur="1000" advClick="0" advTm="5000">
        <p:pull dir="r"/>
      </p:transition>
    </mc:Choice>
    <mc:Fallback>
      <p:transition spd="med" advClick="0" advTm="5000">
        <p:pull dir="r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06553096" name="Title 1"/>
          <p:cNvSpPr>
            <a:spLocks noGrp="1"/>
          </p:cNvSpPr>
          <p:nvPr>
            <p:ph type="title"/>
          </p:nvPr>
        </p:nvSpPr>
        <p:spPr bwMode="auto">
          <a:xfrm>
            <a:off x="1633986" y="116753"/>
            <a:ext cx="10972800" cy="864095"/>
          </a:xfrm>
        </p:spPr>
        <p:txBody>
          <a:bodyPr/>
          <a:lstStyle/>
          <a:p>
            <a:pPr>
              <a:defRPr/>
            </a:pPr>
            <a:r>
              <a:rPr sz="4800" b="1" i="0" u="none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Редактор презентаций Р7-Офис</a:t>
            </a:r>
            <a:endParaRPr sz="48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273710631" name="Рисунок 273710630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-45918" y="-3187"/>
            <a:ext cx="2491908" cy="1295021"/>
          </a:xfrm>
          <a:prstGeom prst="rect">
            <a:avLst/>
          </a:prstGeom>
        </p:spPr>
      </p:pic>
      <p:sp>
        <p:nvSpPr>
          <p:cNvPr id="1451528828" name="Shape 1451528827"/>
          <p:cNvSpPr/>
          <p:nvPr/>
        </p:nvSpPr>
        <p:spPr bwMode="auto">
          <a:xfrm>
            <a:off x="243930" y="1482161"/>
            <a:ext cx="8960137" cy="7013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СОЗДАВАЙТЕ ЯРКИЕ ПРЕЗЕНТАЦИИ</a:t>
            </a:r>
            <a:endParaRPr sz="2000">
              <a:latin typeface="Times New Roman"/>
              <a:cs typeface="Times New Roman"/>
            </a:endParaRPr>
          </a:p>
          <a:p>
            <a:pPr>
              <a:defRPr/>
            </a:pP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Просматривайте и редактируйте презентации в формате PPTX, PPT, ODP.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1215627453" name="Рисунок 121562745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868301" y="1291833"/>
            <a:ext cx="1968936" cy="1302433"/>
          </a:xfrm>
          <a:prstGeom prst="rect">
            <a:avLst/>
          </a:prstGeom>
        </p:spPr>
      </p:pic>
      <p:sp>
        <p:nvSpPr>
          <p:cNvPr id="878603349" name="Shape 878603348"/>
          <p:cNvSpPr/>
          <p:nvPr/>
        </p:nvSpPr>
        <p:spPr bwMode="auto">
          <a:xfrm>
            <a:off x="2761844" y="2594266"/>
            <a:ext cx="10072506" cy="13109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УДОБНЫЙ ИНТЕРФЕЙС ДЛЯ РЕДАКТИРОВАНИЯ ОНЛАЙН</a:t>
            </a:r>
            <a:endParaRPr sz="2000">
              <a:latin typeface="Times New Roman"/>
              <a:cs typeface="Times New Roman"/>
            </a:endParaRPr>
          </a:p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 С КОМПЬЮТЕРА</a:t>
            </a:r>
            <a:b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Пользуйтесь редактором презентаций онлайн или скачивайте в ваш ПК: одинаковый интерфейс приложений поможет работать легко в любом режиме.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1077181560" name="Рисунок 1077181559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25727" y="2339089"/>
            <a:ext cx="2320262" cy="1566177"/>
          </a:xfrm>
          <a:prstGeom prst="rect">
            <a:avLst/>
          </a:prstGeom>
        </p:spPr>
      </p:pic>
      <p:sp>
        <p:nvSpPr>
          <p:cNvPr id="134197479" name="Shape 134197478"/>
          <p:cNvSpPr/>
          <p:nvPr/>
        </p:nvSpPr>
        <p:spPr bwMode="auto">
          <a:xfrm>
            <a:off x="125727" y="4040181"/>
            <a:ext cx="9617492" cy="10061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УДОБНАЯ НАСТРОЙКА ПОКАЗА СЛАЙДОВ И ПЕРЕХОДОВ</a:t>
            </a:r>
            <a:endParaRPr sz="2000">
              <a:latin typeface="Times New Roman"/>
              <a:cs typeface="Times New Roman"/>
            </a:endParaRPr>
          </a:p>
          <a:p>
            <a:pPr>
              <a:defRPr/>
            </a:pP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Создавайте современные интерактивные презентации с помощью готовых переходов и правильно настроенного режима показа слайдов.</a:t>
            </a:r>
            <a:endParaRPr/>
          </a:p>
        </p:txBody>
      </p:sp>
      <p:pic>
        <p:nvPicPr>
          <p:cNvPr id="606632903" name="Рисунок 606632902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9868301" y="3859453"/>
            <a:ext cx="2094018" cy="1367655"/>
          </a:xfrm>
          <a:prstGeom prst="rect">
            <a:avLst/>
          </a:prstGeom>
        </p:spPr>
      </p:pic>
      <p:sp>
        <p:nvSpPr>
          <p:cNvPr id="100950859" name="Shape 100950858"/>
          <p:cNvSpPr/>
          <p:nvPr/>
        </p:nvSpPr>
        <p:spPr bwMode="auto">
          <a:xfrm>
            <a:off x="3062603" y="5382307"/>
            <a:ext cx="9179762" cy="10061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ЭФФЕКТИВНАЯ СОВМЕСТНАЯ РАБОТА С ПРЕЗЕНТАЦИЯМИ</a:t>
            </a:r>
            <a:b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Используйте инструменты для плодотворной работы с презентациями в команде: предлагайте свои правки, оставляйте комментарии, заводите обсуждения.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762054174" name="Рисунок 762054173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303808" y="5175321"/>
            <a:ext cx="2267983" cy="15350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spd="med" p14:dur="1000" advClick="0" advTm="5000">
        <p:pull dir="r"/>
      </p:transition>
    </mc:Choice>
    <mc:Fallback>
      <p:transition spd="med" advClick="0" advTm="5000">
        <p:pull dir="r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21351954" name="Title 1"/>
          <p:cNvSpPr>
            <a:spLocks noGrp="1"/>
          </p:cNvSpPr>
          <p:nvPr>
            <p:ph type="title"/>
          </p:nvPr>
        </p:nvSpPr>
        <p:spPr bwMode="auto">
          <a:xfrm>
            <a:off x="1633986" y="116753"/>
            <a:ext cx="10972800" cy="864095"/>
          </a:xfrm>
        </p:spPr>
        <p:txBody>
          <a:bodyPr/>
          <a:lstStyle/>
          <a:p>
            <a:pPr>
              <a:defRPr/>
            </a:pPr>
            <a:r>
              <a:rPr sz="4800" b="1" i="0" u="none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Редактор презентаций Р7-Офис</a:t>
            </a:r>
            <a:endParaRPr sz="48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839540102" name="Рисунок 839540101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-45918" y="-3187"/>
            <a:ext cx="2491908" cy="1295021"/>
          </a:xfrm>
          <a:prstGeom prst="rect">
            <a:avLst/>
          </a:prstGeom>
        </p:spPr>
      </p:pic>
      <p:sp>
        <p:nvSpPr>
          <p:cNvPr id="1968553148" name="Shape 1968553147"/>
          <p:cNvSpPr/>
          <p:nvPr/>
        </p:nvSpPr>
        <p:spPr bwMode="auto">
          <a:xfrm>
            <a:off x="160767" y="1414659"/>
            <a:ext cx="9708254" cy="13109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ПОДДЕРЖКА ПОПУЛЯРНЫХ МАКРОСОВ И ПЛАГИНОВ</a:t>
            </a:r>
            <a:endParaRPr sz="2000">
              <a:latin typeface="Times New Roman"/>
              <a:cs typeface="Times New Roman"/>
            </a:endParaRPr>
          </a:p>
          <a:p>
            <a:pPr>
              <a:defRPr/>
            </a:pP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Используйте макросы и плагины для автоматизации стандартных или повторяющихся задач при работе с презентациями (JavaScript, Редактор изображений, Переводчик и др.).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1128563254" name="Рисунок 112856325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869020" y="1387234"/>
            <a:ext cx="2091662" cy="1365849"/>
          </a:xfrm>
          <a:prstGeom prst="rect">
            <a:avLst/>
          </a:prstGeom>
        </p:spPr>
      </p:pic>
      <p:sp>
        <p:nvSpPr>
          <p:cNvPr id="1703330215" name="Shape 1703330214"/>
          <p:cNvSpPr/>
          <p:nvPr/>
        </p:nvSpPr>
        <p:spPr bwMode="auto">
          <a:xfrm>
            <a:off x="2553820" y="2845422"/>
            <a:ext cx="9082505" cy="10061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КОМФОРТНЫЙ РЕЖИМ ДОКЛАДЧИКА И ЗАМЕТОК</a:t>
            </a:r>
            <a:b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Используйте режим докладчика, заранее прописывая в закладках важные мысли, цифры и факты для вашей речи.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1002523194" name="Рисунок 1002523193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68597" y="2753083"/>
            <a:ext cx="2051591" cy="1298074"/>
          </a:xfrm>
          <a:prstGeom prst="rect">
            <a:avLst/>
          </a:prstGeom>
        </p:spPr>
      </p:pic>
      <p:sp>
        <p:nvSpPr>
          <p:cNvPr id="1404509979" name="Shape 1404509978"/>
          <p:cNvSpPr/>
          <p:nvPr/>
        </p:nvSpPr>
        <p:spPr bwMode="auto">
          <a:xfrm>
            <a:off x="212374" y="4219898"/>
            <a:ext cx="9836363" cy="10061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УДОБНОЕ СТРУКТУРИРОВАНИЕ ТЕКСТА НА СЛАЙДАХ</a:t>
            </a:r>
            <a:endParaRPr sz="2000">
              <a:latin typeface="Times New Roman"/>
              <a:cs typeface="Times New Roman"/>
            </a:endParaRPr>
          </a:p>
          <a:p>
            <a:pPr>
              <a:defRPr/>
            </a:pP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Наведите порядок в текстах слайдов: форматируйте таблицы и создавайте многоуровневые нумерованные или маркированные списки.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1974280251" name="Рисунок 1974280250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8889564" y="3975493"/>
            <a:ext cx="2318348" cy="1495009"/>
          </a:xfrm>
          <a:prstGeom prst="rect">
            <a:avLst/>
          </a:prstGeom>
        </p:spPr>
      </p:pic>
      <p:sp>
        <p:nvSpPr>
          <p:cNvPr id="2010381987" name="Shape 2010381986"/>
          <p:cNvSpPr/>
          <p:nvPr/>
        </p:nvSpPr>
        <p:spPr bwMode="auto">
          <a:xfrm>
            <a:off x="2703261" y="5651883"/>
            <a:ext cx="9257421" cy="100619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ДОБАВЛЕНИЕ ЛЮБЫХ ВСПОМОГАТЕЛЬНЫХ ЭЛЕМЕНТОВ</a:t>
            </a:r>
            <a:br>
              <a:rPr sz="20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000" b="0" i="0" u="none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Вставляйте любые необходимые изображения, автофигуры, диаграммы и переходы, чтобы визуально украсить ваши слайды.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834837863" name="Рисунок 834837862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07830" y="5226097"/>
            <a:ext cx="2445990" cy="14989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spd="med" p14:dur="1000" advClick="0" advTm="5000">
        <p:pull dir="r"/>
      </p:transition>
    </mc:Choice>
    <mc:Fallback>
      <p:transition spd="med" advClick="0" advTm="5000">
        <p:pull dir="r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48520086" name="Title 1"/>
          <p:cNvSpPr>
            <a:spLocks noGrp="1"/>
          </p:cNvSpPr>
          <p:nvPr>
            <p:ph type="title"/>
          </p:nvPr>
        </p:nvSpPr>
        <p:spPr bwMode="auto">
          <a:xfrm>
            <a:off x="609599" y="188640"/>
            <a:ext cx="10972800" cy="864095"/>
          </a:xfrm>
        </p:spPr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690609529" name="Рисунок 69060952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081156" y="68698"/>
            <a:ext cx="5529125" cy="2873434"/>
          </a:xfrm>
          <a:prstGeom prst="rect">
            <a:avLst/>
          </a:prstGeom>
        </p:spPr>
      </p:pic>
      <p:sp>
        <p:nvSpPr>
          <p:cNvPr id="1143618308" name="Прямоугольник 1143618307"/>
          <p:cNvSpPr/>
          <p:nvPr/>
        </p:nvSpPr>
        <p:spPr bwMode="auto">
          <a:xfrm>
            <a:off x="2697594" y="3366997"/>
            <a:ext cx="6758798" cy="2560679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Stop">
              <a:avLst>
                <a:gd name="adj" fmla="val 25000"/>
              </a:avLst>
            </a:prstTxWarp>
            <a:spAutoFit/>
          </a:bodyPr>
          <a:lstStyle/>
          <a:p>
            <a:pPr algn="ctr">
              <a:defRPr/>
            </a:pPr>
            <a:r>
              <a:rPr sz="5400" b="1">
                <a:ln w="15773">
                  <a:solidFill>
                    <a:schemeClr val="accent2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100000">
                      <a:srgbClr val="FFFFFF"/>
                    </a:gs>
                  </a:gsLst>
                  <a:lin ang="0" scaled="1"/>
                </a:gradFill>
              </a:rPr>
              <a:t>СПАСИБО </a:t>
            </a:r>
          </a:p>
          <a:p>
            <a:pPr algn="ctr">
              <a:defRPr/>
            </a:pPr>
            <a:r>
              <a:rPr sz="5400" b="1">
                <a:ln w="15773">
                  <a:solidFill>
                    <a:schemeClr val="accent2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100000">
                      <a:srgbClr val="FFFFFF"/>
                    </a:gs>
                  </a:gsLst>
                  <a:lin ang="0" scaled="1"/>
                </a:gradFill>
              </a:rPr>
              <a:t>за </a:t>
            </a:r>
          </a:p>
          <a:p>
            <a:pPr algn="ctr">
              <a:defRPr/>
            </a:pPr>
            <a:r>
              <a:rPr sz="5400" b="1">
                <a:ln w="15773">
                  <a:solidFill>
                    <a:schemeClr val="accent2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100000">
                      <a:srgbClr val="FFFFFF"/>
                    </a:gs>
                  </a:gsLst>
                  <a:lin ang="0" scaled="1"/>
                </a:gradFill>
              </a:rPr>
              <a:t>ВНИМАНИЕ!</a:t>
            </a:r>
            <a:endParaRPr sz="5400" b="1">
              <a:ln w="15773">
                <a:solidFill>
                  <a:schemeClr val="accent2">
                    <a:lumMod val="75000"/>
                  </a:schemeClr>
                </a:solidFill>
              </a:ln>
              <a:noFill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spd="med" p14:dur="1000" advClick="0" advTm="5000">
        <p:pull dir="r"/>
      </p:transition>
    </mc:Choice>
    <mc:Fallback>
      <p:transition spd="med" advClick="0" advTm="5000">
        <p:pull dir="r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fari">
  <a:themeElements>
    <a:clrScheme name="Safari">
      <a:dk1>
        <a:sysClr val="windowText" lastClr="000000"/>
      </a:dk1>
      <a:lt1>
        <a:sysClr val="window" lastClr="FFFFFF"/>
      </a:lt1>
      <a:dk2>
        <a:srgbClr val="583109"/>
      </a:dk2>
      <a:lt2>
        <a:srgbClr val="76420D"/>
      </a:lt2>
      <a:accent1>
        <a:srgbClr val="76420D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753D3D"/>
      </a:folHlink>
    </a:clrScheme>
    <a:fontScheme name="Классическая">
      <a:majorFont>
        <a:latin typeface="Arial"/>
        <a:ea typeface="Arial"/>
        <a:cs typeface="Arial"/>
      </a:majorFont>
      <a:minorFont>
        <a:latin typeface="Times New Roman"/>
        <a:ea typeface="Arial"/>
        <a:cs typeface="Arial"/>
      </a:minorFont>
    </a:fontScheme>
    <a:fmtScheme name="Исполнитель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/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437</Words>
  <Application>Р7-Офис/7.4.0.227</Application>
  <DocSecurity>0</DocSecurity>
  <PresentationFormat>Произвольный</PresentationFormat>
  <Paragraphs>55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Safari</vt:lpstr>
      <vt:lpstr>Обзор «Р7-Офис»‎ — российского сервиса для работы с документами, таблицами и презентациями</vt:lpstr>
      <vt:lpstr>Текстовый редактор Р7-Офис</vt:lpstr>
      <vt:lpstr>Слайд 3</vt:lpstr>
      <vt:lpstr>Редактор таблиц Р7-Офис</vt:lpstr>
      <vt:lpstr>Редактор таблиц Р7-Офис</vt:lpstr>
      <vt:lpstr>Редактор презентаций Р7-Офис</vt:lpstr>
      <vt:lpstr>Редактор презентаций Р7-Офис</vt:lpstr>
      <vt:lpstr>Слайд 8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Обзор «Р7-Офис»‎ — российского сервиса для работы с документами, таблицами и презентациями</dc:title>
  <dc:subject/>
  <dc:creator/>
  <cp:keywords/>
  <dc:description/>
  <cp:lastModifiedBy>Админ</cp:lastModifiedBy>
  <cp:revision>8</cp:revision>
  <dcterms:created xsi:type="dcterms:W3CDTF">2012-12-03T06:56:55Z</dcterms:created>
  <dcterms:modified xsi:type="dcterms:W3CDTF">2024-01-06T14:34:42Z</dcterms:modified>
  <cp:category/>
  <dc:identifier/>
  <cp:contentStatus/>
  <dc:language/>
  <cp:version/>
</cp:coreProperties>
</file>