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78" r:id="rId4"/>
    <p:sldId id="258" r:id="rId5"/>
    <p:sldId id="259" r:id="rId6"/>
    <p:sldId id="260" r:id="rId7"/>
    <p:sldId id="261" r:id="rId8"/>
    <p:sldId id="262" r:id="rId9"/>
    <p:sldId id="263" r:id="rId10"/>
    <p:sldId id="264" r:id="rId11"/>
    <p:sldId id="265" r:id="rId12"/>
    <p:sldId id="266" r:id="rId13"/>
    <p:sldId id="267" r:id="rId14"/>
    <p:sldId id="268" r:id="rId15"/>
    <p:sldId id="279" r:id="rId16"/>
    <p:sldId id="270" r:id="rId17"/>
    <p:sldId id="271" r:id="rId18"/>
    <p:sldId id="272" r:id="rId19"/>
    <p:sldId id="273" r:id="rId20"/>
    <p:sldId id="274" r:id="rId21"/>
    <p:sldId id="275" r:id="rId22"/>
    <p:sldId id="276" r:id="rId23"/>
    <p:sldId id="277" r:id="rId24"/>
    <p:sldId id="280" r:id="rId2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66" d="100"/>
          <a:sy n="66" d="100"/>
        </p:scale>
        <p:origin x="66" y="2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0F1E9D-631B-4185-AF77-EEC908EE2DFD}" type="datetimeFigureOut">
              <a:rPr lang="ru-RU" smtClean="0"/>
              <a:t>14.05.2021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87EB3D-A3B0-495B-84CC-A0A5D50E8BC3}" type="slidenum">
              <a:rPr lang="ru-RU" smtClean="0"/>
              <a:t>‹#›</a:t>
            </a:fld>
            <a:endParaRPr lang="ru-RU"/>
          </a:p>
        </p:txBody>
      </p:sp>
    </p:spTree>
    <p:extLst>
      <p:ext uri="{BB962C8B-B14F-4D97-AF65-F5344CB8AC3E}">
        <p14:creationId xmlns:p14="http://schemas.microsoft.com/office/powerpoint/2010/main" val="3514699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387EB3D-A3B0-495B-84CC-A0A5D50E8BC3}" type="slidenum">
              <a:rPr lang="ru-RU" smtClean="0"/>
              <a:t>1</a:t>
            </a:fld>
            <a:endParaRPr lang="ru-RU"/>
          </a:p>
        </p:txBody>
      </p:sp>
    </p:spTree>
    <p:extLst>
      <p:ext uri="{BB962C8B-B14F-4D97-AF65-F5344CB8AC3E}">
        <p14:creationId xmlns:p14="http://schemas.microsoft.com/office/powerpoint/2010/main" val="4420898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8171FE0-3B41-4D11-8338-C85E362440F3}" type="datetimeFigureOut">
              <a:rPr lang="ru-RU" smtClean="0"/>
              <a:t>14.05.2021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E75BCE7-C3FA-42B2-B764-D2CD412A666A}" type="slidenum">
              <a:rPr lang="ru-RU" smtClean="0"/>
              <a:t>‹#›</a:t>
            </a:fld>
            <a:endParaRPr lang="ru-RU"/>
          </a:p>
        </p:txBody>
      </p:sp>
    </p:spTree>
    <p:extLst>
      <p:ext uri="{BB962C8B-B14F-4D97-AF65-F5344CB8AC3E}">
        <p14:creationId xmlns:p14="http://schemas.microsoft.com/office/powerpoint/2010/main" val="29280864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8171FE0-3B41-4D11-8338-C85E362440F3}" type="datetimeFigureOut">
              <a:rPr lang="ru-RU" smtClean="0"/>
              <a:t>14.05.2021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E75BCE7-C3FA-42B2-B764-D2CD412A666A}" type="slidenum">
              <a:rPr lang="ru-RU" smtClean="0"/>
              <a:t>‹#›</a:t>
            </a:fld>
            <a:endParaRPr lang="ru-RU"/>
          </a:p>
        </p:txBody>
      </p:sp>
    </p:spTree>
    <p:extLst>
      <p:ext uri="{BB962C8B-B14F-4D97-AF65-F5344CB8AC3E}">
        <p14:creationId xmlns:p14="http://schemas.microsoft.com/office/powerpoint/2010/main" val="1370476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8171FE0-3B41-4D11-8338-C85E362440F3}" type="datetimeFigureOut">
              <a:rPr lang="ru-RU" smtClean="0"/>
              <a:t>14.05.2021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E75BCE7-C3FA-42B2-B764-D2CD412A666A}" type="slidenum">
              <a:rPr lang="ru-RU" smtClean="0"/>
              <a:t>‹#›</a:t>
            </a:fld>
            <a:endParaRPr lang="ru-RU"/>
          </a:p>
        </p:txBody>
      </p:sp>
    </p:spTree>
    <p:extLst>
      <p:ext uri="{BB962C8B-B14F-4D97-AF65-F5344CB8AC3E}">
        <p14:creationId xmlns:p14="http://schemas.microsoft.com/office/powerpoint/2010/main" val="4269997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8171FE0-3B41-4D11-8338-C85E362440F3}" type="datetimeFigureOut">
              <a:rPr lang="ru-RU" smtClean="0"/>
              <a:t>14.05.2021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E75BCE7-C3FA-42B2-B764-D2CD412A666A}" type="slidenum">
              <a:rPr lang="ru-RU" smtClean="0"/>
              <a:t>‹#›</a:t>
            </a:fld>
            <a:endParaRPr lang="ru-RU"/>
          </a:p>
        </p:txBody>
      </p:sp>
    </p:spTree>
    <p:extLst>
      <p:ext uri="{BB962C8B-B14F-4D97-AF65-F5344CB8AC3E}">
        <p14:creationId xmlns:p14="http://schemas.microsoft.com/office/powerpoint/2010/main" val="3242096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8171FE0-3B41-4D11-8338-C85E362440F3}" type="datetimeFigureOut">
              <a:rPr lang="ru-RU" smtClean="0"/>
              <a:t>14.05.2021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E75BCE7-C3FA-42B2-B764-D2CD412A666A}" type="slidenum">
              <a:rPr lang="ru-RU" smtClean="0"/>
              <a:t>‹#›</a:t>
            </a:fld>
            <a:endParaRPr lang="ru-RU"/>
          </a:p>
        </p:txBody>
      </p:sp>
    </p:spTree>
    <p:extLst>
      <p:ext uri="{BB962C8B-B14F-4D97-AF65-F5344CB8AC3E}">
        <p14:creationId xmlns:p14="http://schemas.microsoft.com/office/powerpoint/2010/main" val="2189176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8171FE0-3B41-4D11-8338-C85E362440F3}" type="datetimeFigureOut">
              <a:rPr lang="ru-RU" smtClean="0"/>
              <a:t>14.05.2021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E75BCE7-C3FA-42B2-B764-D2CD412A666A}" type="slidenum">
              <a:rPr lang="ru-RU" smtClean="0"/>
              <a:t>‹#›</a:t>
            </a:fld>
            <a:endParaRPr lang="ru-RU"/>
          </a:p>
        </p:txBody>
      </p:sp>
    </p:spTree>
    <p:extLst>
      <p:ext uri="{BB962C8B-B14F-4D97-AF65-F5344CB8AC3E}">
        <p14:creationId xmlns:p14="http://schemas.microsoft.com/office/powerpoint/2010/main" val="994307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8171FE0-3B41-4D11-8338-C85E362440F3}" type="datetimeFigureOut">
              <a:rPr lang="ru-RU" smtClean="0"/>
              <a:t>14.05.2021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E75BCE7-C3FA-42B2-B764-D2CD412A666A}" type="slidenum">
              <a:rPr lang="ru-RU" smtClean="0"/>
              <a:t>‹#›</a:t>
            </a:fld>
            <a:endParaRPr lang="ru-RU"/>
          </a:p>
        </p:txBody>
      </p:sp>
    </p:spTree>
    <p:extLst>
      <p:ext uri="{BB962C8B-B14F-4D97-AF65-F5344CB8AC3E}">
        <p14:creationId xmlns:p14="http://schemas.microsoft.com/office/powerpoint/2010/main" val="2312707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8171FE0-3B41-4D11-8338-C85E362440F3}" type="datetimeFigureOut">
              <a:rPr lang="ru-RU" smtClean="0"/>
              <a:t>14.05.2021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E75BCE7-C3FA-42B2-B764-D2CD412A666A}" type="slidenum">
              <a:rPr lang="ru-RU" smtClean="0"/>
              <a:t>‹#›</a:t>
            </a:fld>
            <a:endParaRPr lang="ru-RU"/>
          </a:p>
        </p:txBody>
      </p:sp>
    </p:spTree>
    <p:extLst>
      <p:ext uri="{BB962C8B-B14F-4D97-AF65-F5344CB8AC3E}">
        <p14:creationId xmlns:p14="http://schemas.microsoft.com/office/powerpoint/2010/main" val="812999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8171FE0-3B41-4D11-8338-C85E362440F3}" type="datetimeFigureOut">
              <a:rPr lang="ru-RU" smtClean="0"/>
              <a:t>14.05.2021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E75BCE7-C3FA-42B2-B764-D2CD412A666A}" type="slidenum">
              <a:rPr lang="ru-RU" smtClean="0"/>
              <a:t>‹#›</a:t>
            </a:fld>
            <a:endParaRPr lang="ru-RU"/>
          </a:p>
        </p:txBody>
      </p:sp>
    </p:spTree>
    <p:extLst>
      <p:ext uri="{BB962C8B-B14F-4D97-AF65-F5344CB8AC3E}">
        <p14:creationId xmlns:p14="http://schemas.microsoft.com/office/powerpoint/2010/main" val="2313472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8171FE0-3B41-4D11-8338-C85E362440F3}" type="datetimeFigureOut">
              <a:rPr lang="ru-RU" smtClean="0"/>
              <a:t>14.05.2021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E75BCE7-C3FA-42B2-B764-D2CD412A666A}" type="slidenum">
              <a:rPr lang="ru-RU" smtClean="0"/>
              <a:t>‹#›</a:t>
            </a:fld>
            <a:endParaRPr lang="ru-RU"/>
          </a:p>
        </p:txBody>
      </p:sp>
    </p:spTree>
    <p:extLst>
      <p:ext uri="{BB962C8B-B14F-4D97-AF65-F5344CB8AC3E}">
        <p14:creationId xmlns:p14="http://schemas.microsoft.com/office/powerpoint/2010/main" val="2009969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8171FE0-3B41-4D11-8338-C85E362440F3}" type="datetimeFigureOut">
              <a:rPr lang="ru-RU" smtClean="0"/>
              <a:t>14.05.2021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E75BCE7-C3FA-42B2-B764-D2CD412A666A}" type="slidenum">
              <a:rPr lang="ru-RU" smtClean="0"/>
              <a:t>‹#›</a:t>
            </a:fld>
            <a:endParaRPr lang="ru-RU"/>
          </a:p>
        </p:txBody>
      </p:sp>
    </p:spTree>
    <p:extLst>
      <p:ext uri="{BB962C8B-B14F-4D97-AF65-F5344CB8AC3E}">
        <p14:creationId xmlns:p14="http://schemas.microsoft.com/office/powerpoint/2010/main" val="2529385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9000">
              <a:schemeClr val="accent1">
                <a:lumMod val="40000"/>
                <a:lumOff val="60000"/>
              </a:schemeClr>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171FE0-3B41-4D11-8338-C85E362440F3}" type="datetimeFigureOut">
              <a:rPr lang="ru-RU" smtClean="0"/>
              <a:t>14.05.2021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75BCE7-C3FA-42B2-B764-D2CD412A666A}" type="slidenum">
              <a:rPr lang="ru-RU" smtClean="0"/>
              <a:t>‹#›</a:t>
            </a:fld>
            <a:endParaRPr lang="ru-RU"/>
          </a:p>
        </p:txBody>
      </p:sp>
    </p:spTree>
    <p:extLst>
      <p:ext uri="{BB962C8B-B14F-4D97-AF65-F5344CB8AC3E}">
        <p14:creationId xmlns:p14="http://schemas.microsoft.com/office/powerpoint/2010/main" val="18290910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159829" y="561703"/>
            <a:ext cx="5995851" cy="3095897"/>
          </a:xfrm>
        </p:spPr>
        <p:txBody>
          <a:bodyPr>
            <a:normAutofit/>
          </a:bodyPr>
          <a:lstStyle/>
          <a:p>
            <a:r>
              <a:rPr lang="ru-RU" sz="3200" dirty="0" smtClean="0">
                <a:solidFill>
                  <a:srgbClr val="002060"/>
                </a:solidFill>
                <a:latin typeface="Arial Black" panose="020B0A04020102020204" pitchFamily="34" charset="0"/>
              </a:rPr>
              <a:t>Интеллектуальные (когнитивные) состояния человека</a:t>
            </a:r>
          </a:p>
          <a:p>
            <a:r>
              <a:rPr lang="ru-RU" sz="3200" dirty="0" smtClean="0">
                <a:solidFill>
                  <a:srgbClr val="002060"/>
                </a:solidFill>
                <a:latin typeface="Arial Black" panose="020B0A04020102020204" pitchFamily="34" charset="0"/>
              </a:rPr>
              <a:t>(</a:t>
            </a:r>
            <a:r>
              <a:rPr lang="ru-RU" sz="3200" dirty="0" smtClean="0">
                <a:solidFill>
                  <a:srgbClr val="002060"/>
                </a:solidFill>
                <a:latin typeface="Arial Black" panose="020B0A04020102020204" pitchFamily="34" charset="0"/>
              </a:rPr>
              <a:t>Глава 8.) </a:t>
            </a:r>
            <a:endParaRPr lang="ru-RU" sz="3200" dirty="0">
              <a:solidFill>
                <a:srgbClr val="002060"/>
              </a:solidFill>
              <a:latin typeface="Arial Black" panose="020B0A04020102020204" pitchFamily="34" charset="0"/>
            </a:endParaRPr>
          </a:p>
        </p:txBody>
      </p:sp>
      <p:sp>
        <p:nvSpPr>
          <p:cNvPr id="4" name="Прямоугольник 3"/>
          <p:cNvSpPr/>
          <p:nvPr/>
        </p:nvSpPr>
        <p:spPr>
          <a:xfrm>
            <a:off x="5153890" y="4102331"/>
            <a:ext cx="7038110" cy="461665"/>
          </a:xfrm>
          <a:prstGeom prst="rect">
            <a:avLst/>
          </a:prstGeom>
        </p:spPr>
        <p:txBody>
          <a:bodyPr wrap="square">
            <a:spAutoFit/>
          </a:bodyPr>
          <a:lstStyle/>
          <a:p>
            <a:r>
              <a:rPr lang="ru-RU" sz="2400" dirty="0" smtClean="0"/>
              <a:t>8.1. </a:t>
            </a:r>
            <a:r>
              <a:rPr lang="ru-RU" sz="2400" dirty="0" smtClean="0">
                <a:latin typeface="Arial" panose="020B0604020202020204" pitchFamily="34" charset="0"/>
                <a:cs typeface="Arial" panose="020B0604020202020204" pitchFamily="34" charset="0"/>
              </a:rPr>
              <a:t>Удивление</a:t>
            </a:r>
            <a:r>
              <a:rPr lang="ru-RU" sz="2400" dirty="0" smtClean="0"/>
              <a:t>.............................................,,,,,,,  193</a:t>
            </a:r>
            <a:endParaRPr lang="ru-RU" sz="2400" dirty="0"/>
          </a:p>
        </p:txBody>
      </p:sp>
      <p:sp>
        <p:nvSpPr>
          <p:cNvPr id="5" name="Прямоугольник 4"/>
          <p:cNvSpPr/>
          <p:nvPr/>
        </p:nvSpPr>
        <p:spPr>
          <a:xfrm>
            <a:off x="5159829" y="4605985"/>
            <a:ext cx="8714509" cy="461665"/>
          </a:xfrm>
          <a:prstGeom prst="rect">
            <a:avLst/>
          </a:prstGeom>
        </p:spPr>
        <p:txBody>
          <a:bodyPr wrap="square">
            <a:spAutoFit/>
          </a:bodyPr>
          <a:lstStyle/>
          <a:p>
            <a:r>
              <a:rPr lang="ru-RU" sz="2400" dirty="0" smtClean="0">
                <a:latin typeface="Arial" panose="020B0604020202020204" pitchFamily="34" charset="0"/>
                <a:cs typeface="Arial" panose="020B0604020202020204" pitchFamily="34" charset="0"/>
              </a:rPr>
              <a:t>8.2. Интерес как состояние.......................... 198</a:t>
            </a:r>
            <a:endParaRPr lang="ru-RU" sz="2400" dirty="0">
              <a:latin typeface="Arial" panose="020B0604020202020204" pitchFamily="34" charset="0"/>
              <a:cs typeface="Arial" panose="020B0604020202020204" pitchFamily="34" charset="0"/>
            </a:endParaRPr>
          </a:p>
        </p:txBody>
      </p:sp>
      <p:sp>
        <p:nvSpPr>
          <p:cNvPr id="7" name="Прямоугольник 6"/>
          <p:cNvSpPr/>
          <p:nvPr/>
        </p:nvSpPr>
        <p:spPr>
          <a:xfrm>
            <a:off x="3883233" y="6051157"/>
            <a:ext cx="7938654" cy="523220"/>
          </a:xfrm>
          <a:prstGeom prst="rect">
            <a:avLst/>
          </a:prstGeom>
        </p:spPr>
        <p:txBody>
          <a:bodyPr wrap="square">
            <a:spAutoFit/>
          </a:bodyPr>
          <a:lstStyle/>
          <a:p>
            <a:r>
              <a:rPr lang="ru-RU" sz="2800" i="1" dirty="0" smtClean="0">
                <a:latin typeface="Arial" panose="020B0604020202020204" pitchFamily="34" charset="0"/>
                <a:cs typeface="Arial" panose="020B0604020202020204" pitchFamily="34" charset="0"/>
              </a:rPr>
              <a:t>Ульянов Александр Владимирович гр.173(з)</a:t>
            </a:r>
            <a:endParaRPr lang="ru-RU" sz="2800" i="1" dirty="0">
              <a:latin typeface="Arial" panose="020B0604020202020204" pitchFamily="34" charset="0"/>
              <a:cs typeface="Arial" panose="020B0604020202020204" pitchFamily="34" charset="0"/>
            </a:endParaRPr>
          </a:p>
        </p:txBody>
      </p:sp>
      <p:pic>
        <p:nvPicPr>
          <p:cNvPr id="1199" name="Picture 175" descr="https://rusbuk.ru/uploads/books/581507/7a7b7a8bb7e92f01a82c65d1cac9b06a0f3decf3Max.jpg"/>
          <p:cNvPicPr>
            <a:picLocks noChangeAspect="1" noChangeArrowheads="1"/>
          </p:cNvPicPr>
          <p:nvPr/>
        </p:nvPicPr>
        <p:blipFill rotWithShape="1">
          <a:blip r:embed="rId3">
            <a:extLst>
              <a:ext uri="{28A0092B-C50C-407E-A947-70E740481C1C}">
                <a14:useLocalDpi xmlns:a14="http://schemas.microsoft.com/office/drawing/2010/main" val="0"/>
              </a:ext>
            </a:extLst>
          </a:blip>
          <a:srcRect t="7618" r="34326" b="8354"/>
          <a:stretch/>
        </p:blipFill>
        <p:spPr bwMode="auto">
          <a:xfrm>
            <a:off x="526217" y="187885"/>
            <a:ext cx="4186656" cy="53768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41407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9005" y="352697"/>
            <a:ext cx="11982995" cy="6776535"/>
          </a:xfrm>
          <a:prstGeom prst="rect">
            <a:avLst/>
          </a:prstGeom>
        </p:spPr>
        <p:txBody>
          <a:bodyPr wrap="square">
            <a:spAutoFit/>
          </a:bodyPr>
          <a:lstStyle/>
          <a:p>
            <a:pPr indent="449580">
              <a:lnSpc>
                <a:spcPct val="107000"/>
              </a:lnSpc>
              <a:spcAft>
                <a:spcPts val="800"/>
              </a:spcAft>
            </a:pP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49580">
              <a:lnSpc>
                <a:spcPct val="107000"/>
              </a:lnSpc>
              <a:spcAft>
                <a:spcPts val="800"/>
              </a:spcAft>
            </a:pPr>
            <a:endParaRPr lang="ru-RU" dirty="0" smtClean="0">
              <a:latin typeface="Calibri" panose="020F0502020204030204" pitchFamily="34" charset="0"/>
              <a:ea typeface="Calibri" panose="020F0502020204030204" pitchFamily="34" charset="0"/>
              <a:cs typeface="Times New Roman" panose="02020603050405020304" pitchFamily="18" charset="0"/>
            </a:endParaRPr>
          </a:p>
          <a:p>
            <a:pPr indent="449580">
              <a:lnSpc>
                <a:spcPct val="107000"/>
              </a:lnSpc>
              <a:spcAft>
                <a:spcPts val="800"/>
              </a:spcAft>
            </a:pPr>
            <a:r>
              <a:rPr lang="ru-RU" dirty="0" smtClean="0">
                <a:latin typeface="Arial" panose="020B0604020202020204" pitchFamily="34" charset="0"/>
                <a:ea typeface="Calibri" panose="020F0502020204030204" pitchFamily="34" charset="0"/>
                <a:cs typeface="Arial" panose="020B0604020202020204" pitchFamily="34" charset="0"/>
              </a:rPr>
              <a:t> </a:t>
            </a:r>
            <a:r>
              <a:rPr lang="ru-RU" sz="3200" dirty="0">
                <a:latin typeface="Arial" panose="020B0604020202020204" pitchFamily="34" charset="0"/>
                <a:ea typeface="Calibri" panose="020F0502020204030204" pitchFamily="34" charset="0"/>
                <a:cs typeface="Arial" panose="020B0604020202020204" pitchFamily="34" charset="0"/>
              </a:rPr>
              <a:t>Он считает, что свежее детское (не посредственное) и в то же время мудрое удивление присуще глубоким мыслителям и великим поэтам, останавливающимся часто перед такими явлениями, на которые все давно перестали обращать внимание.</a:t>
            </a:r>
            <a:endParaRPr lang="ru-RU" sz="3200" dirty="0" smtClean="0">
              <a:effectLst/>
              <a:latin typeface="Arial" panose="020B0604020202020204" pitchFamily="34" charset="0"/>
              <a:ea typeface="Calibri" panose="020F0502020204030204" pitchFamily="34" charset="0"/>
              <a:cs typeface="Arial" panose="020B0604020202020204" pitchFamily="34" charset="0"/>
            </a:endParaRPr>
          </a:p>
          <a:p>
            <a:pPr indent="449580">
              <a:lnSpc>
                <a:spcPct val="107000"/>
              </a:lnSpc>
              <a:spcAft>
                <a:spcPts val="800"/>
              </a:spcAft>
            </a:pPr>
            <a:r>
              <a:rPr lang="ru-RU" sz="3200" dirty="0">
                <a:latin typeface="Arial" panose="020B0604020202020204" pitchFamily="34" charset="0"/>
                <a:ea typeface="Calibri" panose="020F0502020204030204" pitchFamily="34" charset="0"/>
                <a:cs typeface="Arial" panose="020B0604020202020204" pitchFamily="34" charset="0"/>
              </a:rPr>
              <a:t> Поэтому талантливый человек всегда кажется толпе несколько ребенком. Ушинский справедливо считает такое удивление одним из сильнейших двигателей науки: часто нужно только удивиться тому, чему еще не удивлялись другие, чтобы сделать великое открытие</a:t>
            </a:r>
            <a:endParaRPr lang="ru-RU" sz="3200" dirty="0" smtClean="0">
              <a:effectLst/>
              <a:latin typeface="Arial" panose="020B0604020202020204" pitchFamily="34" charset="0"/>
              <a:ea typeface="Calibri" panose="020F0502020204030204" pitchFamily="34" charset="0"/>
              <a:cs typeface="Arial" panose="020B0604020202020204" pitchFamily="34" charset="0"/>
            </a:endParaRPr>
          </a:p>
          <a:p>
            <a:pPr indent="449580">
              <a:lnSpc>
                <a:spcPct val="107000"/>
              </a:lnSpc>
              <a:spcAft>
                <a:spcPts val="800"/>
              </a:spcAft>
            </a:pPr>
            <a:r>
              <a:rPr lang="ru-RU" sz="3200" dirty="0">
                <a:latin typeface="Calibri" panose="020F0502020204030204" pitchFamily="34" charset="0"/>
                <a:ea typeface="Calibri" panose="020F0502020204030204" pitchFamily="34" charset="0"/>
                <a:cs typeface="Times New Roman" panose="02020603050405020304" pitchFamily="18" charset="0"/>
              </a:rPr>
              <a:t> </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Прямоугольник 2"/>
          <p:cNvSpPr/>
          <p:nvPr/>
        </p:nvSpPr>
        <p:spPr>
          <a:xfrm>
            <a:off x="3733672" y="209436"/>
            <a:ext cx="4522914" cy="646331"/>
          </a:xfrm>
          <a:prstGeom prst="rect">
            <a:avLst/>
          </a:prstGeom>
        </p:spPr>
        <p:txBody>
          <a:bodyPr wrap="square">
            <a:spAutoFit/>
          </a:bodyPr>
          <a:lstStyle/>
          <a:p>
            <a:r>
              <a:rPr lang="ru-RU" sz="3600" dirty="0">
                <a:solidFill>
                  <a:srgbClr val="002060"/>
                </a:solidFill>
                <a:latin typeface="Arial Black" panose="020B0A04020102020204" pitchFamily="34" charset="0"/>
                <a:ea typeface="Calibri" panose="020F0502020204030204" pitchFamily="34" charset="0"/>
                <a:cs typeface="Times New Roman" panose="02020603050405020304" pitchFamily="18" charset="0"/>
              </a:rPr>
              <a:t>Удивление </a:t>
            </a:r>
            <a:endParaRPr lang="ru-RU" sz="3600"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5567450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969726" y="640080"/>
            <a:ext cx="6008913" cy="6059351"/>
          </a:xfrm>
          <a:prstGeom prst="rect">
            <a:avLst/>
          </a:prstGeom>
        </p:spPr>
        <p:txBody>
          <a:bodyPr wrap="square">
            <a:spAutoFit/>
          </a:bodyPr>
          <a:lstStyle/>
          <a:p>
            <a:pPr indent="449580">
              <a:lnSpc>
                <a:spcPct val="107000"/>
              </a:lnSpc>
              <a:spcAft>
                <a:spcPts val="800"/>
              </a:spcAft>
            </a:pPr>
            <a:endParaRPr lang="ru-RU" sz="3200" dirty="0">
              <a:latin typeface="Calibri" panose="020F0502020204030204" pitchFamily="34" charset="0"/>
              <a:ea typeface="Calibri" panose="020F0502020204030204" pitchFamily="34" charset="0"/>
              <a:cs typeface="Times New Roman" panose="02020603050405020304" pitchFamily="18" charset="0"/>
            </a:endParaRPr>
          </a:p>
          <a:p>
            <a:pPr indent="449580">
              <a:lnSpc>
                <a:spcPct val="107000"/>
              </a:lnSpc>
              <a:spcAft>
                <a:spcPts val="800"/>
              </a:spcAft>
            </a:pPr>
            <a:r>
              <a:rPr lang="ru-RU" sz="3200" dirty="0" smtClean="0">
                <a:latin typeface="Arial" panose="020B0604020202020204" pitchFamily="34" charset="0"/>
                <a:ea typeface="Calibri" panose="020F0502020204030204" pitchFamily="34" charset="0"/>
                <a:cs typeface="Arial" panose="020B0604020202020204" pitchFamily="34" charset="0"/>
              </a:rPr>
              <a:t>Мимическое </a:t>
            </a:r>
            <a:r>
              <a:rPr lang="ru-RU" sz="3200" dirty="0">
                <a:latin typeface="Arial" panose="020B0604020202020204" pitchFamily="34" charset="0"/>
                <a:ea typeface="Calibri" panose="020F0502020204030204" pitchFamily="34" charset="0"/>
                <a:cs typeface="Arial" panose="020B0604020202020204" pitchFamily="34" charset="0"/>
              </a:rPr>
              <a:t>выражение удивления состоит в следующем: брови высоко подняты, из-за чего на лбу появляются продольные морщины, а глаза расширяются и округляются. Приоткрытый рот принимает овальную форму.</a:t>
            </a:r>
            <a:endParaRPr lang="ru-RU" sz="3200" dirty="0" smtClean="0">
              <a:effectLst/>
              <a:latin typeface="Arial" panose="020B0604020202020204" pitchFamily="34" charset="0"/>
              <a:ea typeface="Calibri" panose="020F0502020204030204" pitchFamily="34" charset="0"/>
              <a:cs typeface="Arial" panose="020B0604020202020204" pitchFamily="34" charset="0"/>
            </a:endParaRPr>
          </a:p>
          <a:p>
            <a:r>
              <a:rPr lang="ru-RU" sz="3200" dirty="0">
                <a:latin typeface="Arial" panose="020B0604020202020204" pitchFamily="34" charset="0"/>
                <a:ea typeface="Calibri" panose="020F0502020204030204" pitchFamily="34" charset="0"/>
                <a:cs typeface="Arial" panose="020B0604020202020204" pitchFamily="34" charset="0"/>
              </a:rPr>
              <a:t> </a:t>
            </a:r>
            <a:endParaRPr lang="ru-RU" sz="3200" dirty="0"/>
          </a:p>
        </p:txBody>
      </p:sp>
      <p:sp>
        <p:nvSpPr>
          <p:cNvPr id="3" name="Прямоугольник 2"/>
          <p:cNvSpPr/>
          <p:nvPr/>
        </p:nvSpPr>
        <p:spPr>
          <a:xfrm>
            <a:off x="2495006" y="157185"/>
            <a:ext cx="6949440" cy="646331"/>
          </a:xfrm>
          <a:prstGeom prst="rect">
            <a:avLst/>
          </a:prstGeom>
        </p:spPr>
        <p:txBody>
          <a:bodyPr wrap="square">
            <a:spAutoFit/>
          </a:bodyPr>
          <a:lstStyle/>
          <a:p>
            <a:r>
              <a:rPr lang="ru-RU" sz="3600" dirty="0" smtClean="0">
                <a:solidFill>
                  <a:srgbClr val="002060"/>
                </a:solidFill>
                <a:latin typeface="Arial Black" panose="020B0A04020102020204" pitchFamily="34" charset="0"/>
                <a:ea typeface="Calibri" panose="020F0502020204030204" pitchFamily="34" charset="0"/>
                <a:cs typeface="Times New Roman" panose="02020603050405020304" pitchFamily="18" charset="0"/>
              </a:rPr>
              <a:t>Выражение удивления</a:t>
            </a:r>
            <a:endParaRPr lang="ru-RU" sz="3600" dirty="0">
              <a:solidFill>
                <a:srgbClr val="002060"/>
              </a:solidFill>
              <a:latin typeface="Arial Black" panose="020B0A04020102020204" pitchFamily="34" charset="0"/>
            </a:endParaRPr>
          </a:p>
        </p:txBody>
      </p:sp>
      <p:pic>
        <p:nvPicPr>
          <p:cNvPr id="7170" name="Picture 2" descr="https://hitrylis.ru/wp-content/uploads/2019/05/96831481_gettyimages-51158561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580" y="1864724"/>
            <a:ext cx="5323840" cy="29946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39036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5942" y="-1"/>
            <a:ext cx="11996057" cy="6161943"/>
          </a:xfrm>
          <a:prstGeom prst="rect">
            <a:avLst/>
          </a:prstGeom>
        </p:spPr>
        <p:txBody>
          <a:bodyPr wrap="square">
            <a:spAutoFit/>
          </a:bodyPr>
          <a:lstStyle/>
          <a:p>
            <a:pPr indent="449580">
              <a:lnSpc>
                <a:spcPct val="107000"/>
              </a:lnSpc>
              <a:spcAft>
                <a:spcPts val="800"/>
              </a:spcAft>
            </a:pPr>
            <a:endParaRPr lang="ru-RU" sz="3200" dirty="0" smtClean="0">
              <a:latin typeface="Calibri" panose="020F0502020204030204" pitchFamily="34" charset="0"/>
              <a:ea typeface="Calibri" panose="020F0502020204030204" pitchFamily="34" charset="0"/>
              <a:cs typeface="Times New Roman" panose="02020603050405020304" pitchFamily="18" charset="0"/>
            </a:endParaRPr>
          </a:p>
          <a:p>
            <a:pPr indent="449580">
              <a:lnSpc>
                <a:spcPct val="107000"/>
              </a:lnSpc>
              <a:spcAft>
                <a:spcPts val="800"/>
              </a:spcAft>
            </a:pPr>
            <a:endParaRPr lang="ru-RU" sz="3200" dirty="0">
              <a:latin typeface="Calibri" panose="020F0502020204030204" pitchFamily="34" charset="0"/>
              <a:ea typeface="Calibri" panose="020F0502020204030204" pitchFamily="34" charset="0"/>
              <a:cs typeface="Times New Roman" panose="02020603050405020304" pitchFamily="18" charset="0"/>
            </a:endParaRPr>
          </a:p>
          <a:p>
            <a:pPr indent="449580">
              <a:lnSpc>
                <a:spcPct val="107000"/>
              </a:lnSpc>
              <a:spcAft>
                <a:spcPts val="800"/>
              </a:spcAft>
            </a:pPr>
            <a:r>
              <a:rPr lang="ru-RU" sz="3200" dirty="0" smtClean="0">
                <a:latin typeface="Arial" panose="020B0604020202020204" pitchFamily="34" charset="0"/>
                <a:ea typeface="Calibri" panose="020F0502020204030204" pitchFamily="34" charset="0"/>
                <a:cs typeface="Arial" panose="020B0604020202020204" pitchFamily="34" charset="0"/>
              </a:rPr>
              <a:t>Удивление </a:t>
            </a:r>
            <a:r>
              <a:rPr lang="ru-RU" sz="3200" dirty="0">
                <a:latin typeface="Arial" panose="020B0604020202020204" pitchFamily="34" charset="0"/>
                <a:ea typeface="Calibri" panose="020F0502020204030204" pitchFamily="34" charset="0"/>
                <a:cs typeface="Arial" panose="020B0604020202020204" pitchFamily="34" charset="0"/>
              </a:rPr>
              <a:t>может переживаться и как негативная эмоция. Поэтому в обыденной речи можно услышать: «Ты меня неприятно удивил!» Причины удивления. Еще Декарт писал, что удивление возникает при встрече человека с новым объектом. Но если это так, то эмоция удивления должна отождествляться или же быть хотя бы частью (переживанием) ориентировочной реакции или рефлекса «что такое?» по Павлову.</a:t>
            </a:r>
            <a:endParaRPr lang="ru-RU" sz="3200" dirty="0" smtClean="0">
              <a:effectLst/>
              <a:latin typeface="Arial" panose="020B0604020202020204" pitchFamily="34" charset="0"/>
              <a:ea typeface="Calibri" panose="020F0502020204030204" pitchFamily="34" charset="0"/>
              <a:cs typeface="Arial" panose="020B0604020202020204" pitchFamily="34" charset="0"/>
            </a:endParaRPr>
          </a:p>
          <a:p>
            <a:r>
              <a:rPr lang="ru-RU" sz="3200" dirty="0">
                <a:latin typeface="Arial" panose="020B0604020202020204" pitchFamily="34" charset="0"/>
                <a:ea typeface="Calibri" panose="020F0502020204030204" pitchFamily="34" charset="0"/>
                <a:cs typeface="Arial" panose="020B0604020202020204" pitchFamily="34" charset="0"/>
              </a:rPr>
              <a:t> </a:t>
            </a:r>
            <a:r>
              <a:rPr lang="ru-RU" sz="3200" dirty="0" smtClean="0">
                <a:latin typeface="Calibri" panose="020F0502020204030204" pitchFamily="34" charset="0"/>
                <a:ea typeface="Calibri" panose="020F0502020204030204" pitchFamily="34" charset="0"/>
                <a:cs typeface="Times New Roman" panose="02020603050405020304" pitchFamily="18" charset="0"/>
              </a:rPr>
              <a:t> </a:t>
            </a:r>
            <a:endParaRPr lang="ru-RU" sz="3200" dirty="0"/>
          </a:p>
        </p:txBody>
      </p:sp>
      <p:sp>
        <p:nvSpPr>
          <p:cNvPr id="3" name="Прямоугольник 2"/>
          <p:cNvSpPr/>
          <p:nvPr/>
        </p:nvSpPr>
        <p:spPr>
          <a:xfrm>
            <a:off x="4034118" y="104933"/>
            <a:ext cx="4522914" cy="646331"/>
          </a:xfrm>
          <a:prstGeom prst="rect">
            <a:avLst/>
          </a:prstGeom>
        </p:spPr>
        <p:txBody>
          <a:bodyPr wrap="square">
            <a:spAutoFit/>
          </a:bodyPr>
          <a:lstStyle/>
          <a:p>
            <a:r>
              <a:rPr lang="ru-RU" sz="3600" dirty="0">
                <a:solidFill>
                  <a:srgbClr val="002060"/>
                </a:solidFill>
                <a:latin typeface="Arial Black" panose="020B0A04020102020204" pitchFamily="34" charset="0"/>
                <a:ea typeface="Calibri" panose="020F0502020204030204" pitchFamily="34" charset="0"/>
                <a:cs typeface="Times New Roman" panose="02020603050405020304" pitchFamily="18" charset="0"/>
              </a:rPr>
              <a:t>Удивление </a:t>
            </a:r>
            <a:endParaRPr lang="ru-RU" sz="3600"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38796719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
            <a:ext cx="12192000" cy="5257337"/>
          </a:xfrm>
          <a:prstGeom prst="rect">
            <a:avLst/>
          </a:prstGeom>
        </p:spPr>
        <p:txBody>
          <a:bodyPr wrap="square">
            <a:spAutoFit/>
          </a:bodyPr>
          <a:lstStyle/>
          <a:p>
            <a:pPr indent="449580">
              <a:lnSpc>
                <a:spcPct val="107000"/>
              </a:lnSpc>
              <a:spcAft>
                <a:spcPts val="800"/>
              </a:spcAft>
            </a:pPr>
            <a:r>
              <a:rPr lang="ru-RU" sz="3200" dirty="0">
                <a:latin typeface="Calibri" panose="020F0502020204030204" pitchFamily="34" charset="0"/>
                <a:ea typeface="Calibri" panose="020F0502020204030204" pitchFamily="34" charset="0"/>
                <a:cs typeface="Times New Roman" panose="02020603050405020304" pitchFamily="18" charset="0"/>
              </a:rPr>
              <a:t> Внезапный звук может не удивить, а испугать чело века. Следовательно, нужна еще какая-то характеристика стимула, которая только одна и может привести к удивлению как психической реакции, а не только физиологической.</a:t>
            </a:r>
            <a:endParaRPr lang="ru-RU" sz="32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ru-RU" sz="3200" dirty="0">
                <a:latin typeface="Calibri" panose="020F0502020204030204" pitchFamily="34" charset="0"/>
                <a:ea typeface="Calibri" panose="020F0502020204030204" pitchFamily="34" charset="0"/>
                <a:cs typeface="Times New Roman" panose="02020603050405020304" pitchFamily="18" charset="0"/>
              </a:rPr>
              <a:t> Более точно сказано С. И. Ожеговым (1975): удивление — это впечатление от чего-нибудь неожиданного, странного, непонятного. Вот эта-то необычность стимула (оттого он и становится неожиданным, не отвечающим наши м ожиданиям, представлениям), а не просто новизна и внезапность, и является, очевидно, главной причиной </a:t>
            </a:r>
            <a:endParaRPr lang="ru-RU" sz="3200" dirty="0"/>
          </a:p>
        </p:txBody>
      </p:sp>
    </p:spTree>
    <p:extLst>
      <p:ext uri="{BB962C8B-B14F-4D97-AF65-F5344CB8AC3E}">
        <p14:creationId xmlns:p14="http://schemas.microsoft.com/office/powerpoint/2010/main" val="38631862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738202"/>
            <a:ext cx="12192000" cy="6001643"/>
          </a:xfrm>
          <a:prstGeom prst="rect">
            <a:avLst/>
          </a:prstGeom>
        </p:spPr>
        <p:txBody>
          <a:bodyPr wrap="square">
            <a:spAutoFit/>
          </a:bodyPr>
          <a:lstStyle/>
          <a:p>
            <a:r>
              <a:rPr lang="ru-RU" sz="3200" dirty="0" smtClean="0">
                <a:latin typeface="Calibri" panose="020F0502020204030204" pitchFamily="34" charset="0"/>
                <a:ea typeface="Calibri" panose="020F0502020204030204" pitchFamily="34" charset="0"/>
                <a:cs typeface="Times New Roman" panose="02020603050405020304" pitchFamily="18" charset="0"/>
              </a:rPr>
              <a:t>1. Недоумение</a:t>
            </a:r>
            <a:r>
              <a:rPr lang="ru-RU" sz="3200" dirty="0">
                <a:latin typeface="Calibri" panose="020F0502020204030204" pitchFamily="34" charset="0"/>
                <a:ea typeface="Calibri" panose="020F0502020204030204" pitchFamily="34" charset="0"/>
                <a:cs typeface="Times New Roman" panose="02020603050405020304" pitchFamily="18" charset="0"/>
              </a:rPr>
              <a:t>. Оно возникает при относительно малой уверенности в правильности прошлого опыта, когда некоторое явление не согласуется с этим опытом. Противоречие еще осознанно слабо, смутно, а прошлый опыт еще недостаточно проанализирован. Направленность недоумения четко не выражена, а его интенсивность </a:t>
            </a:r>
            <a:r>
              <a:rPr lang="ru-RU" sz="3200" dirty="0" smtClean="0">
                <a:latin typeface="Calibri" panose="020F0502020204030204" pitchFamily="34" charset="0"/>
                <a:ea typeface="Calibri" panose="020F0502020204030204" pitchFamily="34" charset="0"/>
                <a:cs typeface="Times New Roman" panose="02020603050405020304" pitchFamily="18" charset="0"/>
              </a:rPr>
              <a:t>незначительна</a:t>
            </a:r>
          </a:p>
          <a:p>
            <a:r>
              <a:rPr lang="ru-RU" sz="3200" dirty="0" smtClean="0">
                <a:latin typeface="Calibri" panose="020F0502020204030204" pitchFamily="34" charset="0"/>
                <a:ea typeface="Calibri" panose="020F0502020204030204" pitchFamily="34" charset="0"/>
                <a:cs typeface="Times New Roman" panose="02020603050405020304" pitchFamily="18" charset="0"/>
              </a:rPr>
              <a:t>2.Связана с «нормальным» удивлением. Она является следствием заострения противоречия, осознания несовместимости наблюдаемого явления с прошлым опытом.</a:t>
            </a:r>
          </a:p>
          <a:p>
            <a:r>
              <a:rPr lang="ru-RU" sz="3200" dirty="0" smtClean="0">
                <a:latin typeface="Calibri" panose="020F0502020204030204" pitchFamily="34" charset="0"/>
                <a:ea typeface="Calibri" panose="020F0502020204030204" pitchFamily="34" charset="0"/>
                <a:cs typeface="Times New Roman" panose="02020603050405020304" pitchFamily="18" charset="0"/>
              </a:rPr>
              <a:t>3. Изумление. Оно возникает, когда человек был абсолютно уверен в правильности предыдущих результатов мыслительного процесса и прогнозировал результаты, противоположные возникшим. </a:t>
            </a:r>
            <a:endParaRPr lang="ru-RU" sz="3200" dirty="0"/>
          </a:p>
        </p:txBody>
      </p:sp>
      <p:sp>
        <p:nvSpPr>
          <p:cNvPr id="4" name="Прямоугольник 3"/>
          <p:cNvSpPr/>
          <p:nvPr/>
        </p:nvSpPr>
        <p:spPr>
          <a:xfrm>
            <a:off x="1478280" y="91871"/>
            <a:ext cx="9235439" cy="646331"/>
          </a:xfrm>
          <a:prstGeom prst="rect">
            <a:avLst/>
          </a:prstGeom>
        </p:spPr>
        <p:txBody>
          <a:bodyPr wrap="square">
            <a:spAutoFit/>
          </a:bodyPr>
          <a:lstStyle/>
          <a:p>
            <a:r>
              <a:rPr lang="ru-RU" sz="3600" dirty="0" smtClean="0">
                <a:solidFill>
                  <a:srgbClr val="002060"/>
                </a:solidFill>
                <a:latin typeface="Arial Black" panose="020B0A04020102020204" pitchFamily="34" charset="0"/>
              </a:rPr>
              <a:t>Стадии возникновения удивления </a:t>
            </a:r>
            <a:endParaRPr lang="ru-RU" sz="3600"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18235259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824151" y="254384"/>
            <a:ext cx="4726577" cy="658770"/>
          </a:xfrm>
          <a:prstGeom prst="rect">
            <a:avLst/>
          </a:prstGeom>
        </p:spPr>
        <p:txBody>
          <a:bodyPr wrap="square">
            <a:spAutoFit/>
          </a:bodyPr>
          <a:lstStyle/>
          <a:p>
            <a:pPr indent="449580">
              <a:lnSpc>
                <a:spcPct val="107000"/>
              </a:lnSpc>
              <a:spcAft>
                <a:spcPts val="800"/>
              </a:spcAft>
            </a:pPr>
            <a:r>
              <a:rPr lang="ru-RU" sz="3600" dirty="0" smtClean="0">
                <a:solidFill>
                  <a:srgbClr val="002060"/>
                </a:solidFill>
                <a:latin typeface="Arial Black" panose="020B0A04020102020204" pitchFamily="34" charset="0"/>
                <a:ea typeface="Calibri" panose="020F0502020204030204" pitchFamily="34" charset="0"/>
                <a:cs typeface="Times New Roman" panose="02020603050405020304" pitchFamily="18" charset="0"/>
              </a:rPr>
              <a:t>Интерес</a:t>
            </a:r>
            <a:r>
              <a:rPr lang="ru-RU" sz="3600" dirty="0" smtClean="0">
                <a:latin typeface="Calibri" panose="020F0502020204030204" pitchFamily="34" charset="0"/>
                <a:ea typeface="Calibri" panose="020F0502020204030204" pitchFamily="34" charset="0"/>
                <a:cs typeface="Times New Roman" panose="02020603050405020304" pitchFamily="18" charset="0"/>
              </a:rPr>
              <a:t> </a:t>
            </a:r>
            <a:endParaRPr lang="ru-RU" sz="3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290" name="Picture 2" descr="https://pbs.twimg.com/media/EDJrGz_XYAM1Da6.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32858" y="1029585"/>
            <a:ext cx="8543108" cy="56882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56981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56754" y="770708"/>
            <a:ext cx="12035246" cy="6093848"/>
          </a:xfrm>
          <a:prstGeom prst="rect">
            <a:avLst/>
          </a:prstGeom>
        </p:spPr>
        <p:txBody>
          <a:bodyPr wrap="square">
            <a:spAutoFit/>
          </a:bodyPr>
          <a:lstStyle/>
          <a:p>
            <a:pPr indent="449580">
              <a:lnSpc>
                <a:spcPct val="107000"/>
              </a:lnSpc>
              <a:spcAft>
                <a:spcPts val="800"/>
              </a:spcAft>
            </a:pPr>
            <a:r>
              <a:rPr lang="ru-RU" sz="3200" dirty="0" smtClean="0">
                <a:latin typeface="Arial" panose="020B0604020202020204" pitchFamily="34" charset="0"/>
                <a:ea typeface="Calibri" panose="020F0502020204030204" pitchFamily="34" charset="0"/>
                <a:cs typeface="Arial" panose="020B0604020202020204" pitchFamily="34" charset="0"/>
              </a:rPr>
              <a:t>Интерес </a:t>
            </a:r>
            <a:r>
              <a:rPr lang="ru-RU" sz="3200" dirty="0">
                <a:latin typeface="Arial" panose="020B0604020202020204" pitchFamily="34" charset="0"/>
                <a:ea typeface="Calibri" panose="020F0502020204030204" pitchFamily="34" charset="0"/>
                <a:cs typeface="Arial" panose="020B0604020202020204" pitchFamily="34" charset="0"/>
              </a:rPr>
              <a:t>как состояние можно назвать реакцией заинтересованности. </a:t>
            </a:r>
            <a:r>
              <a:rPr lang="ru-RU" sz="3200" dirty="0" smtClean="0">
                <a:latin typeface="Arial" panose="020B0604020202020204" pitchFamily="34" charset="0"/>
                <a:ea typeface="Calibri" panose="020F0502020204030204" pitchFamily="34" charset="0"/>
                <a:cs typeface="Arial" panose="020B0604020202020204" pitchFamily="34" charset="0"/>
              </a:rPr>
              <a:t>Заинтересоваться - </a:t>
            </a:r>
            <a:r>
              <a:rPr lang="ru-RU" sz="3200" dirty="0">
                <a:latin typeface="Arial" panose="020B0604020202020204" pitchFamily="34" charset="0"/>
                <a:ea typeface="Calibri" panose="020F0502020204030204" pitchFamily="34" charset="0"/>
                <a:cs typeface="Arial" panose="020B0604020202020204" pitchFamily="34" charset="0"/>
              </a:rPr>
              <a:t>значит почувствовать {осознать) интерес к кому-или </a:t>
            </a:r>
            <a:r>
              <a:rPr lang="ru-RU" sz="3200" dirty="0" smtClean="0">
                <a:latin typeface="Arial" panose="020B0604020202020204" pitchFamily="34" charset="0"/>
                <a:ea typeface="Calibri" panose="020F0502020204030204" pitchFamily="34" charset="0"/>
                <a:cs typeface="Arial" panose="020B0604020202020204" pitchFamily="34" charset="0"/>
              </a:rPr>
              <a:t>чему-нибудь. </a:t>
            </a:r>
          </a:p>
          <a:p>
            <a:pPr indent="449580" algn="r">
              <a:lnSpc>
                <a:spcPct val="107000"/>
              </a:lnSpc>
              <a:spcAft>
                <a:spcPts val="800"/>
              </a:spcAft>
            </a:pPr>
            <a:r>
              <a:rPr lang="ru-RU" sz="3200" dirty="0" smtClean="0">
                <a:latin typeface="Arial" panose="020B0604020202020204" pitchFamily="34" charset="0"/>
                <a:ea typeface="Calibri" panose="020F0502020204030204" pitchFamily="34" charset="0"/>
                <a:cs typeface="Arial" panose="020B0604020202020204" pitchFamily="34" charset="0"/>
              </a:rPr>
              <a:t>С. И. Ожегов </a:t>
            </a:r>
            <a:endParaRPr lang="ru-RU" sz="3200" dirty="0" smtClean="0">
              <a:effectLst/>
              <a:latin typeface="Arial" panose="020B0604020202020204" pitchFamily="34" charset="0"/>
              <a:ea typeface="Calibri" panose="020F0502020204030204" pitchFamily="34" charset="0"/>
              <a:cs typeface="Arial" panose="020B0604020202020204" pitchFamily="34" charset="0"/>
            </a:endParaRPr>
          </a:p>
          <a:p>
            <a:pPr indent="449580">
              <a:lnSpc>
                <a:spcPct val="107000"/>
              </a:lnSpc>
              <a:spcAft>
                <a:spcPts val="800"/>
              </a:spcAft>
            </a:pPr>
            <a:r>
              <a:rPr lang="ru-RU" sz="3200" dirty="0" smtClean="0">
                <a:latin typeface="Arial" panose="020B0604020202020204" pitchFamily="34" charset="0"/>
                <a:ea typeface="Calibri" panose="020F0502020204030204" pitchFamily="34" charset="0"/>
                <a:cs typeface="Arial" panose="020B0604020202020204" pitchFamily="34" charset="0"/>
              </a:rPr>
              <a:t>Выготский </a:t>
            </a:r>
            <a:r>
              <a:rPr lang="ru-RU" sz="3200" dirty="0">
                <a:latin typeface="Arial" panose="020B0604020202020204" pitchFamily="34" charset="0"/>
                <a:ea typeface="Calibri" panose="020F0502020204030204" pitchFamily="34" charset="0"/>
                <a:cs typeface="Arial" panose="020B0604020202020204" pitchFamily="34" charset="0"/>
              </a:rPr>
              <a:t>(1984) отмечает, что в субъективистской психологии интересы отождествлялись то с умственной активностью и рассматривались как чисто интеллектуальное явление, то выводились из природы человеческой воли, то помещались в сферу эмоциональных переживаний и определялись как радость от происходящего </a:t>
            </a:r>
            <a:r>
              <a:rPr lang="ru-RU" sz="3200" dirty="0" smtClean="0">
                <a:latin typeface="Arial" panose="020B0604020202020204" pitchFamily="34" charset="0"/>
                <a:ea typeface="Calibri" panose="020F0502020204030204" pitchFamily="34" charset="0"/>
                <a:cs typeface="Arial" panose="020B0604020202020204" pitchFamily="34" charset="0"/>
              </a:rPr>
              <a:t>без </a:t>
            </a:r>
            <a:r>
              <a:rPr lang="ru-RU" sz="3200" dirty="0" err="1" smtClean="0">
                <a:latin typeface="Arial" panose="020B0604020202020204" pitchFamily="34" charset="0"/>
                <a:ea typeface="Calibri" panose="020F0502020204030204" pitchFamily="34" charset="0"/>
                <a:cs typeface="Arial" panose="020B0604020202020204" pitchFamily="34" charset="0"/>
              </a:rPr>
              <a:t>затрудненний</a:t>
            </a:r>
            <a:r>
              <a:rPr lang="ru-RU" sz="3200" dirty="0" smtClean="0">
                <a:latin typeface="Arial" panose="020B0604020202020204" pitchFamily="34" charset="0"/>
                <a:ea typeface="Calibri" panose="020F0502020204030204" pitchFamily="34" charset="0"/>
                <a:cs typeface="Arial" panose="020B0604020202020204" pitchFamily="34" charset="0"/>
              </a:rPr>
              <a:t> </a:t>
            </a:r>
            <a:r>
              <a:rPr lang="ru-RU" sz="3200" dirty="0">
                <a:latin typeface="Arial" panose="020B0604020202020204" pitchFamily="34" charset="0"/>
                <a:ea typeface="Calibri" panose="020F0502020204030204" pitchFamily="34" charset="0"/>
                <a:cs typeface="Arial" panose="020B0604020202020204" pitchFamily="34" charset="0"/>
              </a:rPr>
              <a:t>функционирования наших сил.</a:t>
            </a:r>
            <a:endParaRPr lang="ru-RU"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Заголовок 3"/>
          <p:cNvSpPr txBox="1">
            <a:spLocks/>
          </p:cNvSpPr>
          <p:nvPr/>
        </p:nvSpPr>
        <p:spPr>
          <a:xfrm>
            <a:off x="3980905" y="0"/>
            <a:ext cx="4726577" cy="658770"/>
          </a:xfrm>
          <a:prstGeom prst="rect">
            <a:avLst/>
          </a:prstGeom>
        </p:spPr>
        <p:txBody>
          <a:bodyPr wrap="squar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indent="449580">
              <a:lnSpc>
                <a:spcPct val="107000"/>
              </a:lnSpc>
              <a:spcAft>
                <a:spcPts val="800"/>
              </a:spcAft>
            </a:pPr>
            <a:r>
              <a:rPr lang="ru-RU" sz="3600" dirty="0" smtClean="0">
                <a:solidFill>
                  <a:srgbClr val="002060"/>
                </a:solidFill>
                <a:latin typeface="Arial Black" panose="020B0A04020102020204" pitchFamily="34" charset="0"/>
                <a:ea typeface="Calibri" panose="020F0502020204030204" pitchFamily="34" charset="0"/>
                <a:cs typeface="Times New Roman" panose="02020603050405020304" pitchFamily="18" charset="0"/>
              </a:rPr>
              <a:t>Интерес</a:t>
            </a:r>
            <a:r>
              <a:rPr lang="ru-RU" sz="3600" dirty="0" smtClean="0">
                <a:latin typeface="Calibri" panose="020F0502020204030204" pitchFamily="34" charset="0"/>
                <a:ea typeface="Calibri" panose="020F0502020204030204" pitchFamily="34" charset="0"/>
                <a:cs typeface="Times New Roman" panose="02020603050405020304" pitchFamily="18" charset="0"/>
              </a:rPr>
              <a:t> </a:t>
            </a:r>
            <a:endParaRPr lang="ru-RU" sz="36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68619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3693" y="1018903"/>
            <a:ext cx="12192000" cy="4269567"/>
          </a:xfrm>
          <a:prstGeom prst="rect">
            <a:avLst/>
          </a:prstGeom>
        </p:spPr>
        <p:txBody>
          <a:bodyPr wrap="square">
            <a:spAutoFit/>
          </a:bodyPr>
          <a:lstStyle/>
          <a:p>
            <a:pPr indent="449580">
              <a:lnSpc>
                <a:spcPct val="107000"/>
              </a:lnSpc>
              <a:spcAft>
                <a:spcPts val="800"/>
              </a:spcAft>
            </a:pPr>
            <a:r>
              <a:rPr lang="ru-RU" sz="3200" dirty="0">
                <a:latin typeface="Arial" panose="020B0604020202020204" pitchFamily="34" charset="0"/>
                <a:ea typeface="Calibri" panose="020F0502020204030204" pitchFamily="34" charset="0"/>
                <a:cs typeface="Arial" panose="020B0604020202020204" pitchFamily="34" charset="0"/>
              </a:rPr>
              <a:t>Очевидно, что как состояние проявления интереса к выполняемой деятельности, ситуации в нем присутствует и то, и другое, и третье, так как человеку хочется знать (интеллектуальный компонент), для этого необходимо сконцентрировать на познаваемом внимание (волевой компонент), а удовлетворение потребности в знании доставляет человеку удовольствие (эмоциональный компонент).</a:t>
            </a:r>
            <a:endParaRPr lang="ru-RU"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Заголовок 3"/>
          <p:cNvSpPr txBox="1">
            <a:spLocks/>
          </p:cNvSpPr>
          <p:nvPr/>
        </p:nvSpPr>
        <p:spPr>
          <a:xfrm>
            <a:off x="4033158" y="209006"/>
            <a:ext cx="4726577" cy="658770"/>
          </a:xfrm>
          <a:prstGeom prst="rect">
            <a:avLst/>
          </a:prstGeom>
        </p:spPr>
        <p:txBody>
          <a:bodyPr wrap="squar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indent="449580">
              <a:lnSpc>
                <a:spcPct val="107000"/>
              </a:lnSpc>
              <a:spcAft>
                <a:spcPts val="800"/>
              </a:spcAft>
            </a:pPr>
            <a:r>
              <a:rPr lang="ru-RU" sz="3600" dirty="0" smtClean="0">
                <a:solidFill>
                  <a:srgbClr val="002060"/>
                </a:solidFill>
                <a:latin typeface="Arial Black" panose="020B0A04020102020204" pitchFamily="34" charset="0"/>
                <a:ea typeface="Calibri" panose="020F0502020204030204" pitchFamily="34" charset="0"/>
                <a:cs typeface="Times New Roman" panose="02020603050405020304" pitchFamily="18" charset="0"/>
              </a:rPr>
              <a:t>Интерес</a:t>
            </a:r>
            <a:r>
              <a:rPr lang="ru-RU" sz="3600" dirty="0" smtClean="0">
                <a:latin typeface="Calibri" panose="020F0502020204030204" pitchFamily="34" charset="0"/>
                <a:ea typeface="Calibri" panose="020F0502020204030204" pitchFamily="34" charset="0"/>
                <a:cs typeface="Times New Roman" panose="02020603050405020304" pitchFamily="18" charset="0"/>
              </a:rPr>
              <a:t> </a:t>
            </a:r>
            <a:endParaRPr lang="ru-RU" sz="36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654599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91440" y="0"/>
            <a:ext cx="12100560" cy="7067832"/>
          </a:xfrm>
          <a:prstGeom prst="rect">
            <a:avLst/>
          </a:prstGeom>
        </p:spPr>
        <p:txBody>
          <a:bodyPr wrap="square">
            <a:spAutoFit/>
          </a:bodyPr>
          <a:lstStyle/>
          <a:p>
            <a:pPr indent="449580">
              <a:lnSpc>
                <a:spcPct val="107000"/>
              </a:lnSpc>
              <a:spcAft>
                <a:spcPts val="800"/>
              </a:spcAft>
            </a:pPr>
            <a:endParaRPr lang="ru-RU" sz="3200" dirty="0" smtClean="0">
              <a:latin typeface="Calibri" panose="020F0502020204030204" pitchFamily="34" charset="0"/>
              <a:ea typeface="Calibri" panose="020F0502020204030204" pitchFamily="34" charset="0"/>
              <a:cs typeface="Times New Roman" panose="02020603050405020304" pitchFamily="18" charset="0"/>
            </a:endParaRPr>
          </a:p>
          <a:p>
            <a:pPr indent="449580">
              <a:lnSpc>
                <a:spcPct val="107000"/>
              </a:lnSpc>
              <a:spcAft>
                <a:spcPts val="800"/>
              </a:spcAft>
            </a:pPr>
            <a:r>
              <a:rPr lang="ru-RU" sz="2800" dirty="0" smtClean="0">
                <a:latin typeface="Arial" panose="020B0604020202020204" pitchFamily="34" charset="0"/>
                <a:ea typeface="Calibri" panose="020F0502020204030204" pitchFamily="34" charset="0"/>
                <a:cs typeface="Arial" panose="020B0604020202020204" pitchFamily="34" charset="0"/>
              </a:rPr>
              <a:t>Эмоции</a:t>
            </a:r>
            <a:r>
              <a:rPr lang="ru-RU" sz="2800" dirty="0">
                <a:latin typeface="Arial" panose="020B0604020202020204" pitchFamily="34" charset="0"/>
                <a:ea typeface="Calibri" panose="020F0502020204030204" pitchFamily="34" charset="0"/>
                <a:cs typeface="Arial" panose="020B0604020202020204" pitchFamily="34" charset="0"/>
              </a:rPr>
              <a:t>, испытываемые человеком в процессе выполнения интересующей его деятельности (процессуальные интересы), Б. И. Додонов называет чувством интереса. </a:t>
            </a:r>
            <a:r>
              <a:rPr lang="ru-RU" sz="2800" dirty="0" smtClean="0">
                <a:latin typeface="Arial" panose="020B0604020202020204" pitchFamily="34" charset="0"/>
                <a:ea typeface="Calibri" panose="020F0502020204030204" pitchFamily="34" charset="0"/>
                <a:cs typeface="Arial" panose="020B0604020202020204" pitchFamily="34" charset="0"/>
              </a:rPr>
              <a:t>Это чувство </a:t>
            </a:r>
            <a:r>
              <a:rPr lang="ru-RU" sz="2800" dirty="0">
                <a:latin typeface="Arial" panose="020B0604020202020204" pitchFamily="34" charset="0"/>
                <a:ea typeface="Calibri" panose="020F0502020204030204" pitchFamily="34" charset="0"/>
                <a:cs typeface="Arial" panose="020B0604020202020204" pitchFamily="34" charset="0"/>
              </a:rPr>
              <a:t>успешно удовлетворенной потребности в желанных переживаниях. При </a:t>
            </a:r>
            <a:r>
              <a:rPr lang="ru-RU" sz="2800" dirty="0" smtClean="0">
                <a:latin typeface="Arial" panose="020B0604020202020204" pitchFamily="34" charset="0"/>
                <a:ea typeface="Calibri" panose="020F0502020204030204" pitchFamily="34" charset="0"/>
                <a:cs typeface="Arial" panose="020B0604020202020204" pitchFamily="34" charset="0"/>
              </a:rPr>
              <a:t>этом в </a:t>
            </a:r>
            <a:r>
              <a:rPr lang="ru-RU" sz="2800" dirty="0">
                <a:latin typeface="Arial" panose="020B0604020202020204" pitchFamily="34" charset="0"/>
                <a:ea typeface="Calibri" panose="020F0502020204030204" pitchFamily="34" charset="0"/>
                <a:cs typeface="Arial" panose="020B0604020202020204" pitchFamily="34" charset="0"/>
              </a:rPr>
              <a:t>зависимости от конкретного характера деятельности интерес будет выражаться через разные эмоции, иметь разную эмоциональную структуру.</a:t>
            </a:r>
            <a:endParaRPr lang="ru-RU" sz="2800" dirty="0" smtClean="0">
              <a:effectLst/>
              <a:latin typeface="Arial" panose="020B0604020202020204" pitchFamily="34" charset="0"/>
              <a:ea typeface="Calibri" panose="020F0502020204030204" pitchFamily="34" charset="0"/>
              <a:cs typeface="Arial" panose="020B0604020202020204" pitchFamily="34" charset="0"/>
            </a:endParaRPr>
          </a:p>
          <a:p>
            <a:r>
              <a:rPr lang="ru-RU" sz="2800" dirty="0">
                <a:latin typeface="Arial" panose="020B0604020202020204" pitchFamily="34" charset="0"/>
                <a:ea typeface="Calibri" panose="020F0502020204030204" pitchFamily="34" charset="0"/>
                <a:cs typeface="Arial" panose="020B0604020202020204" pitchFamily="34" charset="0"/>
              </a:rPr>
              <a:t> В то же время он полагает, что для того, чтобы понять природу человеческих интересов, их сущность надо искать не в специфике «чувства интереса», а в чем-то совсем ином. В чем </a:t>
            </a:r>
            <a:r>
              <a:rPr lang="ru-RU" sz="2800" dirty="0" smtClean="0">
                <a:latin typeface="Arial" panose="020B0604020202020204" pitchFamily="34" charset="0"/>
                <a:ea typeface="Calibri" panose="020F0502020204030204" pitchFamily="34" charset="0"/>
                <a:cs typeface="Arial" panose="020B0604020202020204" pitchFamily="34" charset="0"/>
              </a:rPr>
              <a:t>именно - он </a:t>
            </a:r>
            <a:r>
              <a:rPr lang="ru-RU" sz="2800" dirty="0">
                <a:latin typeface="Arial" panose="020B0604020202020204" pitchFamily="34" charset="0"/>
                <a:ea typeface="Calibri" panose="020F0502020204030204" pitchFamily="34" charset="0"/>
                <a:cs typeface="Arial" panose="020B0604020202020204" pitchFamily="34" charset="0"/>
              </a:rPr>
              <a:t>не раскрыл. Это может быть и потребность в новизне, и привлекательность неизвестного, загадочного, и желание испытывать </a:t>
            </a:r>
            <a:r>
              <a:rPr lang="ru-RU" sz="2800" dirty="0" smtClean="0">
                <a:latin typeface="Arial" panose="020B0604020202020204" pitchFamily="34" charset="0"/>
                <a:ea typeface="Calibri" panose="020F0502020204030204" pitchFamily="34" charset="0"/>
                <a:cs typeface="Arial" panose="020B0604020202020204" pitchFamily="34" charset="0"/>
              </a:rPr>
              <a:t>удовлетворение </a:t>
            </a:r>
            <a:r>
              <a:rPr lang="ru-RU" sz="2800" dirty="0" smtClean="0">
                <a:latin typeface="Arial" panose="020B0604020202020204" pitchFamily="34" charset="0"/>
                <a:cs typeface="Arial" panose="020B0604020202020204" pitchFamily="34" charset="0"/>
              </a:rPr>
              <a:t>от </a:t>
            </a:r>
            <a:r>
              <a:rPr lang="ru-RU" sz="2800" dirty="0">
                <a:latin typeface="Arial" panose="020B0604020202020204" pitchFamily="34" charset="0"/>
                <a:cs typeface="Arial" panose="020B0604020202020204" pitchFamily="34" charset="0"/>
              </a:rPr>
              <a:t>сделанного.</a:t>
            </a:r>
          </a:p>
          <a:p>
            <a:r>
              <a:rPr lang="ru-RU" sz="2800" dirty="0" smtClean="0">
                <a:latin typeface="Arial" panose="020B0604020202020204" pitchFamily="34" charset="0"/>
                <a:ea typeface="Calibri" panose="020F0502020204030204" pitchFamily="34" charset="0"/>
                <a:cs typeface="Arial" panose="020B0604020202020204" pitchFamily="34" charset="0"/>
              </a:rPr>
              <a:t> </a:t>
            </a:r>
            <a:endParaRPr lang="ru-RU" sz="2800" dirty="0">
              <a:latin typeface="Arial" panose="020B0604020202020204" pitchFamily="34" charset="0"/>
              <a:cs typeface="Arial" panose="020B0604020202020204" pitchFamily="34" charset="0"/>
            </a:endParaRPr>
          </a:p>
        </p:txBody>
      </p:sp>
      <p:sp>
        <p:nvSpPr>
          <p:cNvPr id="4" name="Заголовок 3"/>
          <p:cNvSpPr txBox="1">
            <a:spLocks/>
          </p:cNvSpPr>
          <p:nvPr/>
        </p:nvSpPr>
        <p:spPr>
          <a:xfrm>
            <a:off x="4007031" y="91440"/>
            <a:ext cx="4726577" cy="658770"/>
          </a:xfrm>
          <a:prstGeom prst="rect">
            <a:avLst/>
          </a:prstGeom>
        </p:spPr>
        <p:txBody>
          <a:bodyPr wrap="squar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indent="449580">
              <a:lnSpc>
                <a:spcPct val="107000"/>
              </a:lnSpc>
              <a:spcAft>
                <a:spcPts val="800"/>
              </a:spcAft>
            </a:pPr>
            <a:r>
              <a:rPr lang="ru-RU" sz="3600" dirty="0" smtClean="0">
                <a:solidFill>
                  <a:srgbClr val="002060"/>
                </a:solidFill>
                <a:latin typeface="Arial Black" panose="020B0A04020102020204" pitchFamily="34" charset="0"/>
                <a:ea typeface="Calibri" panose="020F0502020204030204" pitchFamily="34" charset="0"/>
                <a:cs typeface="Times New Roman" panose="02020603050405020304" pitchFamily="18" charset="0"/>
              </a:rPr>
              <a:t>Интерес</a:t>
            </a:r>
            <a:r>
              <a:rPr lang="ru-RU" sz="3600" dirty="0" smtClean="0">
                <a:latin typeface="Calibri" panose="020F0502020204030204" pitchFamily="34" charset="0"/>
                <a:ea typeface="Calibri" panose="020F0502020204030204" pitchFamily="34" charset="0"/>
                <a:cs typeface="Times New Roman" panose="02020603050405020304" pitchFamily="18" charset="0"/>
              </a:rPr>
              <a:t> </a:t>
            </a:r>
            <a:endParaRPr lang="ru-RU" sz="36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050413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503" y="815524"/>
            <a:ext cx="12192000" cy="4372159"/>
          </a:xfrm>
          <a:prstGeom prst="rect">
            <a:avLst/>
          </a:prstGeom>
        </p:spPr>
        <p:txBody>
          <a:bodyPr wrap="square">
            <a:spAutoFit/>
          </a:bodyPr>
          <a:lstStyle/>
          <a:p>
            <a:pPr>
              <a:lnSpc>
                <a:spcPct val="107000"/>
              </a:lnSpc>
              <a:spcAft>
                <a:spcPts val="800"/>
              </a:spcAft>
            </a:pPr>
            <a:r>
              <a:rPr lang="ru-RU" sz="3200" dirty="0" smtClean="0">
                <a:latin typeface="Arial" panose="020B0604020202020204" pitchFamily="34" charset="0"/>
                <a:ea typeface="Calibri" panose="020F0502020204030204" pitchFamily="34" charset="0"/>
                <a:cs typeface="Arial" panose="020B0604020202020204" pitchFamily="34" charset="0"/>
              </a:rPr>
              <a:t>Интерес - нечто </a:t>
            </a:r>
            <a:r>
              <a:rPr lang="ru-RU" sz="3200" dirty="0">
                <a:latin typeface="Arial" panose="020B0604020202020204" pitchFamily="34" charset="0"/>
                <a:ea typeface="Calibri" panose="020F0502020204030204" pitchFamily="34" charset="0"/>
                <a:cs typeface="Arial" panose="020B0604020202020204" pitchFamily="34" charset="0"/>
              </a:rPr>
              <a:t>большее, чем внимание, и доказывает это следующим: на манекене с нарисованным лицом двухмесячный ребенок задерживает внимание дольше, чем на манекене без лица, а на живом человеческом </a:t>
            </a:r>
            <a:r>
              <a:rPr lang="ru-RU" sz="3200" dirty="0" smtClean="0">
                <a:latin typeface="Arial" panose="020B0604020202020204" pitchFamily="34" charset="0"/>
                <a:ea typeface="Calibri" panose="020F0502020204030204" pitchFamily="34" charset="0"/>
                <a:cs typeface="Arial" panose="020B0604020202020204" pitchFamily="34" charset="0"/>
              </a:rPr>
              <a:t>лице - дольше</a:t>
            </a:r>
            <a:r>
              <a:rPr lang="ru-RU" sz="3200" dirty="0">
                <a:latin typeface="Arial" panose="020B0604020202020204" pitchFamily="34" charset="0"/>
                <a:ea typeface="Calibri" panose="020F0502020204030204" pitchFamily="34" charset="0"/>
                <a:cs typeface="Arial" panose="020B0604020202020204" pitchFamily="34" charset="0"/>
              </a:rPr>
              <a:t>, чем на манекене с лицом.</a:t>
            </a:r>
            <a:endParaRPr lang="ru-RU" sz="3200" dirty="0" smtClean="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ru-RU" sz="3200" dirty="0">
                <a:latin typeface="Arial" panose="020B0604020202020204" pitchFamily="34" charset="0"/>
                <a:ea typeface="Calibri" panose="020F0502020204030204" pitchFamily="34" charset="0"/>
                <a:cs typeface="Arial" panose="020B0604020202020204" pitchFamily="34" charset="0"/>
              </a:rPr>
              <a:t> Эмоция </a:t>
            </a:r>
            <a:r>
              <a:rPr lang="ru-RU" sz="3200" dirty="0" smtClean="0">
                <a:latin typeface="Arial" panose="020B0604020202020204" pitchFamily="34" charset="0"/>
                <a:ea typeface="Calibri" panose="020F0502020204030204" pitchFamily="34" charset="0"/>
                <a:cs typeface="Arial" panose="020B0604020202020204" pitchFamily="34" charset="0"/>
              </a:rPr>
              <a:t>интереса отличается </a:t>
            </a:r>
            <a:r>
              <a:rPr lang="ru-RU" sz="3200" dirty="0">
                <a:latin typeface="Arial" panose="020B0604020202020204" pitchFamily="34" charset="0"/>
                <a:ea typeface="Calibri" panose="020F0502020204030204" pitchFamily="34" charset="0"/>
                <a:cs typeface="Arial" panose="020B0604020202020204" pitchFamily="34" charset="0"/>
              </a:rPr>
              <a:t>от ориентировочного рефлекса тем, что она может активироваться </a:t>
            </a:r>
            <a:r>
              <a:rPr lang="ru-RU" sz="3200" dirty="0" smtClean="0">
                <a:latin typeface="Arial" panose="020B0604020202020204" pitchFamily="34" charset="0"/>
                <a:ea typeface="Calibri" panose="020F0502020204030204" pitchFamily="34" charset="0"/>
                <a:cs typeface="Arial" panose="020B0604020202020204" pitchFamily="34" charset="0"/>
              </a:rPr>
              <a:t>процессами </a:t>
            </a:r>
            <a:r>
              <a:rPr lang="ru-RU" sz="3200" dirty="0">
                <a:latin typeface="Arial" panose="020B0604020202020204" pitchFamily="34" charset="0"/>
                <a:ea typeface="Calibri" panose="020F0502020204030204" pitchFamily="34" charset="0"/>
                <a:cs typeface="Arial" panose="020B0604020202020204" pitchFamily="34" charset="0"/>
              </a:rPr>
              <a:t>воображения и памяти, которые не зависят от внешней </a:t>
            </a:r>
            <a:r>
              <a:rPr lang="ru-RU" sz="3200" dirty="0" smtClean="0">
                <a:latin typeface="Arial" panose="020B0604020202020204" pitchFamily="34" charset="0"/>
                <a:ea typeface="Calibri" panose="020F0502020204030204" pitchFamily="34" charset="0"/>
                <a:cs typeface="Arial" panose="020B0604020202020204" pitchFamily="34" charset="0"/>
              </a:rPr>
              <a:t>стимуляции</a:t>
            </a:r>
            <a:r>
              <a:rPr lang="ru-RU" sz="3200" dirty="0">
                <a:latin typeface="Arial" panose="020B0604020202020204" pitchFamily="34" charset="0"/>
                <a:ea typeface="Calibri" panose="020F0502020204030204" pitchFamily="34" charset="0"/>
                <a:cs typeface="Arial" panose="020B0604020202020204" pitchFamily="34" charset="0"/>
              </a:rPr>
              <a:t>. </a:t>
            </a:r>
            <a:endParaRPr lang="ru-RU"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Заголовок 3"/>
          <p:cNvSpPr txBox="1">
            <a:spLocks/>
          </p:cNvSpPr>
          <p:nvPr/>
        </p:nvSpPr>
        <p:spPr>
          <a:xfrm>
            <a:off x="3980905" y="156754"/>
            <a:ext cx="4726577" cy="658770"/>
          </a:xfrm>
          <a:prstGeom prst="rect">
            <a:avLst/>
          </a:prstGeom>
        </p:spPr>
        <p:txBody>
          <a:bodyPr wrap="squar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indent="449580">
              <a:lnSpc>
                <a:spcPct val="107000"/>
              </a:lnSpc>
              <a:spcAft>
                <a:spcPts val="800"/>
              </a:spcAft>
            </a:pPr>
            <a:r>
              <a:rPr lang="ru-RU" sz="3600" dirty="0" smtClean="0">
                <a:solidFill>
                  <a:srgbClr val="002060"/>
                </a:solidFill>
                <a:latin typeface="Arial Black" panose="020B0A04020102020204" pitchFamily="34" charset="0"/>
                <a:ea typeface="Calibri" panose="020F0502020204030204" pitchFamily="34" charset="0"/>
                <a:cs typeface="Times New Roman" panose="02020603050405020304" pitchFamily="18" charset="0"/>
              </a:rPr>
              <a:t>Интерес</a:t>
            </a:r>
            <a:r>
              <a:rPr lang="ru-RU" sz="3600" dirty="0" smtClean="0">
                <a:latin typeface="Calibri" panose="020F0502020204030204" pitchFamily="34" charset="0"/>
                <a:ea typeface="Calibri" panose="020F0502020204030204" pitchFamily="34" charset="0"/>
                <a:cs typeface="Times New Roman" panose="02020603050405020304" pitchFamily="18" charset="0"/>
              </a:rPr>
              <a:t> </a:t>
            </a:r>
            <a:endParaRPr lang="ru-RU" sz="36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739820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5760" y="337343"/>
            <a:ext cx="10994967" cy="1754326"/>
          </a:xfrm>
          <a:prstGeom prst="rect">
            <a:avLst/>
          </a:prstGeom>
        </p:spPr>
        <p:txBody>
          <a:bodyPr wrap="square">
            <a:spAutoFit/>
          </a:bodyPr>
          <a:lstStyle/>
          <a:p>
            <a:r>
              <a:rPr lang="ru-RU" sz="3600" b="1" dirty="0" smtClean="0">
                <a:solidFill>
                  <a:srgbClr val="C00000"/>
                </a:solidFill>
                <a:latin typeface="Arial" panose="020B0604020202020204" pitchFamily="34" charset="0"/>
                <a:cs typeface="Arial" panose="020B0604020202020204" pitchFamily="34" charset="0"/>
              </a:rPr>
              <a:t>Интеллектуальные </a:t>
            </a:r>
            <a:r>
              <a:rPr lang="ru-RU" sz="3600" b="1" dirty="0">
                <a:solidFill>
                  <a:srgbClr val="C00000"/>
                </a:solidFill>
                <a:latin typeface="Arial" panose="020B0604020202020204" pitchFamily="34" charset="0"/>
                <a:cs typeface="Arial" panose="020B0604020202020204" pitchFamily="34" charset="0"/>
              </a:rPr>
              <a:t>(когнитивные) </a:t>
            </a:r>
            <a:r>
              <a:rPr lang="ru-RU" sz="3600" b="1" dirty="0" smtClean="0">
                <a:solidFill>
                  <a:srgbClr val="C00000"/>
                </a:solidFill>
                <a:latin typeface="Arial" panose="020B0604020202020204" pitchFamily="34" charset="0"/>
                <a:cs typeface="Arial" panose="020B0604020202020204" pitchFamily="34" charset="0"/>
              </a:rPr>
              <a:t>состояния </a:t>
            </a:r>
            <a:r>
              <a:rPr lang="ru-RU" sz="3600" dirty="0" smtClean="0">
                <a:latin typeface="Arial" panose="020B0604020202020204" pitchFamily="34" charset="0"/>
                <a:cs typeface="Arial" panose="020B0604020202020204" pitchFamily="34" charset="0"/>
              </a:rPr>
              <a:t>– это </a:t>
            </a:r>
            <a:r>
              <a:rPr lang="ru-RU" sz="3600" dirty="0" smtClean="0">
                <a:latin typeface="Arial" panose="020B0604020202020204" pitchFamily="34" charset="0"/>
                <a:ea typeface="Calibri" panose="020F0502020204030204" pitchFamily="34" charset="0"/>
                <a:cs typeface="Arial" panose="020B0604020202020204" pitchFamily="34" charset="0"/>
              </a:rPr>
              <a:t>специфические состояния, возникающие у человека в процессе мыслительной деятельности</a:t>
            </a:r>
            <a:r>
              <a:rPr lang="ru-RU" sz="3600" dirty="0" smtClean="0">
                <a:latin typeface="Arial" panose="020B0604020202020204" pitchFamily="34" charset="0"/>
                <a:cs typeface="Arial" panose="020B0604020202020204" pitchFamily="34" charset="0"/>
              </a:rPr>
              <a:t>  </a:t>
            </a:r>
            <a:endParaRPr lang="ru-RU" sz="3600" dirty="0">
              <a:latin typeface="Arial" panose="020B0604020202020204" pitchFamily="34" charset="0"/>
              <a:cs typeface="Arial" panose="020B0604020202020204" pitchFamily="34" charset="0"/>
            </a:endParaRPr>
          </a:p>
        </p:txBody>
      </p:sp>
      <p:sp>
        <p:nvSpPr>
          <p:cNvPr id="3" name="Прямоугольник 2"/>
          <p:cNvSpPr/>
          <p:nvPr/>
        </p:nvSpPr>
        <p:spPr>
          <a:xfrm>
            <a:off x="6313115" y="3293823"/>
            <a:ext cx="4811487" cy="2566087"/>
          </a:xfrm>
          <a:prstGeom prst="rect">
            <a:avLst/>
          </a:prstGeom>
          <a:ln w="76200">
            <a:solidFill>
              <a:schemeClr val="accent1"/>
            </a:solidFill>
          </a:ln>
        </p:spPr>
        <p:txBody>
          <a:bodyPr wrap="square">
            <a:spAutoFit/>
          </a:bodyPr>
          <a:lstStyle/>
          <a:p>
            <a:pPr>
              <a:lnSpc>
                <a:spcPct val="107000"/>
              </a:lnSpc>
              <a:spcAft>
                <a:spcPts val="800"/>
              </a:spcAft>
            </a:pPr>
            <a:r>
              <a:rPr lang="ru-RU" sz="3600" dirty="0" smtClean="0">
                <a:latin typeface="Arial" panose="020B0604020202020204" pitchFamily="34" charset="0"/>
                <a:ea typeface="Calibri" panose="020F0502020204030204" pitchFamily="34" charset="0"/>
                <a:cs typeface="Arial" panose="020B0604020202020204" pitchFamily="34" charset="0"/>
              </a:rPr>
              <a:t>интеллектуальные </a:t>
            </a:r>
            <a:r>
              <a:rPr lang="ru-RU" sz="3600" dirty="0">
                <a:latin typeface="Arial" panose="020B0604020202020204" pitchFamily="34" charset="0"/>
                <a:ea typeface="Calibri" panose="020F0502020204030204" pitchFamily="34" charset="0"/>
                <a:cs typeface="Arial" panose="020B0604020202020204" pitchFamily="34" charset="0"/>
              </a:rPr>
              <a:t>эмоции</a:t>
            </a:r>
            <a:r>
              <a:rPr lang="ru-RU" sz="3600" dirty="0" smtClean="0">
                <a:latin typeface="Arial" panose="020B0604020202020204" pitchFamily="34" charset="0"/>
                <a:ea typeface="Calibri" panose="020F0502020204030204" pitchFamily="34" charset="0"/>
                <a:cs typeface="Arial" panose="020B0604020202020204" pitchFamily="34" charset="0"/>
              </a:rPr>
              <a:t>:</a:t>
            </a:r>
          </a:p>
          <a:p>
            <a:pPr>
              <a:lnSpc>
                <a:spcPct val="107000"/>
              </a:lnSpc>
              <a:spcAft>
                <a:spcPts val="800"/>
              </a:spcAft>
            </a:pPr>
            <a:r>
              <a:rPr lang="ru-RU" sz="3600" dirty="0" smtClean="0">
                <a:latin typeface="Arial" panose="020B0604020202020204" pitchFamily="34" charset="0"/>
                <a:ea typeface="Calibri" panose="020F0502020204030204" pitchFamily="34" charset="0"/>
                <a:cs typeface="Arial" panose="020B0604020202020204" pitchFamily="34" charset="0"/>
              </a:rPr>
              <a:t>удивление</a:t>
            </a:r>
            <a:r>
              <a:rPr lang="ru-RU" sz="3600" dirty="0">
                <a:latin typeface="Arial" panose="020B0604020202020204" pitchFamily="34" charset="0"/>
                <a:ea typeface="Calibri" panose="020F0502020204030204" pitchFamily="34" charset="0"/>
                <a:cs typeface="Arial" panose="020B0604020202020204" pitchFamily="34" charset="0"/>
              </a:rPr>
              <a:t>, </a:t>
            </a:r>
            <a:r>
              <a:rPr lang="ru-RU" sz="3600" dirty="0" smtClean="0">
                <a:latin typeface="Arial" panose="020B0604020202020204" pitchFamily="34" charset="0"/>
                <a:ea typeface="Calibri" panose="020F0502020204030204" pitchFamily="34" charset="0"/>
                <a:cs typeface="Arial" panose="020B0604020202020204" pitchFamily="34" charset="0"/>
              </a:rPr>
              <a:t>изумление</a:t>
            </a:r>
            <a:endParaRPr lang="ru-RU" sz="36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Прямоугольник 3"/>
          <p:cNvSpPr/>
          <p:nvPr/>
        </p:nvSpPr>
        <p:spPr>
          <a:xfrm>
            <a:off x="365760" y="3299965"/>
            <a:ext cx="5634446" cy="1754326"/>
          </a:xfrm>
          <a:prstGeom prst="rect">
            <a:avLst/>
          </a:prstGeom>
          <a:noFill/>
          <a:ln w="76200">
            <a:solidFill>
              <a:schemeClr val="accent1"/>
            </a:solidFill>
          </a:ln>
        </p:spPr>
        <p:style>
          <a:lnRef idx="2">
            <a:schemeClr val="accent6"/>
          </a:lnRef>
          <a:fillRef idx="1">
            <a:schemeClr val="lt1"/>
          </a:fillRef>
          <a:effectRef idx="0">
            <a:schemeClr val="accent6"/>
          </a:effectRef>
          <a:fontRef idx="minor">
            <a:schemeClr val="dk1"/>
          </a:fontRef>
        </p:style>
        <p:txBody>
          <a:bodyPr wrap="square">
            <a:spAutoFit/>
          </a:bodyPr>
          <a:lstStyle/>
          <a:p>
            <a:r>
              <a:rPr lang="ru-RU" sz="3600" dirty="0" smtClean="0">
                <a:latin typeface="Arial" panose="020B0604020202020204" pitchFamily="34" charset="0"/>
                <a:ea typeface="Calibri" panose="020F0502020204030204" pitchFamily="34" charset="0"/>
                <a:cs typeface="Arial" panose="020B0604020202020204" pitchFamily="34" charset="0"/>
              </a:rPr>
              <a:t>специфические состояния:</a:t>
            </a:r>
          </a:p>
          <a:p>
            <a:r>
              <a:rPr lang="ru-RU" sz="3600" dirty="0" smtClean="0">
                <a:latin typeface="Arial" panose="020B0604020202020204" pitchFamily="34" charset="0"/>
                <a:cs typeface="Arial" panose="020B0604020202020204" pitchFamily="34" charset="0"/>
              </a:rPr>
              <a:t> </a:t>
            </a:r>
            <a:r>
              <a:rPr lang="ru-RU" sz="3600" dirty="0" smtClean="0">
                <a:latin typeface="Arial" panose="020B0604020202020204" pitchFamily="34" charset="0"/>
                <a:ea typeface="Calibri" panose="020F0502020204030204" pitchFamily="34" charset="0"/>
                <a:cs typeface="Arial" panose="020B0604020202020204" pitchFamily="34" charset="0"/>
              </a:rPr>
              <a:t>интерес</a:t>
            </a:r>
            <a:endParaRPr lang="ru-RU" sz="3600" dirty="0">
              <a:latin typeface="Arial" panose="020B0604020202020204" pitchFamily="34" charset="0"/>
              <a:cs typeface="Arial" panose="020B0604020202020204" pitchFamily="34" charset="0"/>
            </a:endParaRPr>
          </a:p>
        </p:txBody>
      </p:sp>
      <p:sp>
        <p:nvSpPr>
          <p:cNvPr id="5" name="Стрелка вниз 4"/>
          <p:cNvSpPr/>
          <p:nvPr/>
        </p:nvSpPr>
        <p:spPr>
          <a:xfrm rot="2281028">
            <a:off x="4452891" y="1919613"/>
            <a:ext cx="484632" cy="13703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низ 5"/>
          <p:cNvSpPr/>
          <p:nvPr/>
        </p:nvSpPr>
        <p:spPr>
          <a:xfrm rot="19246134">
            <a:off x="5788210" y="1903473"/>
            <a:ext cx="484632" cy="13703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050" name="Picture 2" descr="https://im0-tub-ru.yandex.net/i?id=2c96ef3c12b97aab893f127a17224e56&amp;ref=rim&amp;n=33&amp;w=117&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7257" y="3376703"/>
            <a:ext cx="2182949" cy="2798652"/>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a:extLst>
            <a:ext uri="{909E8E84-426E-40DD-AFC4-6F175D3DCCD1}">
              <a14:hiddenFill xmlns:a14="http://schemas.microsoft.com/office/drawing/2010/main">
                <a:solidFill>
                  <a:srgbClr val="FFFFFF"/>
                </a:solidFill>
              </a14:hiddenFill>
            </a:ext>
          </a:extLst>
        </p:spPr>
      </p:pic>
      <p:pic>
        <p:nvPicPr>
          <p:cNvPr id="2052" name="Picture 4" descr="https://thumbs.dreamstime.com/b/%D0%B8-%D1%8E%D1%81%D1%82%D1%80%D0%B0%D1%86%D0%B8%D1%8F-%D0%BA%D0%BE%D0%BD%D1%86%D0%B5%D0%BF%D1%86%D0%B8%D0%B8-d-%D0%B2%D0%BE%D1%81%D0%BA-%D0%B8%D1%86%D0%B0%D1%82%D0%B5-%D1%8C%D0%BD%D0%BE%D0%B3%D0%BE-%D0%B7%D0%BD%D0%B0%D0%BA%D0%B0-%D0%B8-%D1%87%D0%B5-%D0%BE%D0%B2%D0%B5%D0%BA%D0%B0-7822562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83162" y="3968085"/>
            <a:ext cx="2584724" cy="3118298"/>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28239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25143" y="718457"/>
            <a:ext cx="6862354" cy="5984139"/>
          </a:xfrm>
          <a:prstGeom prst="rect">
            <a:avLst/>
          </a:prstGeom>
        </p:spPr>
        <p:txBody>
          <a:bodyPr wrap="square">
            <a:spAutoFit/>
          </a:bodyPr>
          <a:lstStyle/>
          <a:p>
            <a:pPr>
              <a:lnSpc>
                <a:spcPct val="107000"/>
              </a:lnSpc>
              <a:spcAft>
                <a:spcPts val="800"/>
              </a:spcAft>
            </a:pPr>
            <a:r>
              <a:rPr lang="ru-RU" sz="3000" dirty="0">
                <a:latin typeface="Arial" panose="020B0604020202020204" pitchFamily="34" charset="0"/>
                <a:ea typeface="Calibri" panose="020F0502020204030204" pitchFamily="34" charset="0"/>
                <a:cs typeface="Arial" panose="020B0604020202020204" pitchFamily="34" charset="0"/>
              </a:rPr>
              <a:t>Мимическое выражение эмоции </a:t>
            </a:r>
            <a:r>
              <a:rPr lang="ru-RU" sz="3000" dirty="0" smtClean="0">
                <a:latin typeface="Arial" panose="020B0604020202020204" pitchFamily="34" charset="0"/>
                <a:ea typeface="Calibri" panose="020F0502020204030204" pitchFamily="34" charset="0"/>
                <a:cs typeface="Arial" panose="020B0604020202020204" pitchFamily="34" charset="0"/>
              </a:rPr>
              <a:t>интереса кратковременно </a:t>
            </a:r>
            <a:r>
              <a:rPr lang="ru-RU" sz="3000" dirty="0">
                <a:latin typeface="Arial" panose="020B0604020202020204" pitchFamily="34" charset="0"/>
                <a:ea typeface="Calibri" panose="020F0502020204030204" pitchFamily="34" charset="0"/>
                <a:cs typeface="Arial" panose="020B0604020202020204" pitchFamily="34" charset="0"/>
              </a:rPr>
              <a:t>и длится от 0,5 до 4-5 </a:t>
            </a:r>
            <a:r>
              <a:rPr lang="ru-RU" sz="3000" dirty="0" smtClean="0">
                <a:latin typeface="Arial" panose="020B0604020202020204" pitchFamily="34" charset="0"/>
                <a:ea typeface="Calibri" panose="020F0502020204030204" pitchFamily="34" charset="0"/>
                <a:cs typeface="Arial" panose="020B0604020202020204" pitchFamily="34" charset="0"/>
              </a:rPr>
              <a:t>секунд и может </a:t>
            </a:r>
            <a:r>
              <a:rPr lang="ru-RU" sz="3000" dirty="0">
                <a:latin typeface="Arial" panose="020B0604020202020204" pitchFamily="34" charset="0"/>
                <a:ea typeface="Calibri" panose="020F0502020204030204" pitchFamily="34" charset="0"/>
                <a:cs typeface="Arial" panose="020B0604020202020204" pitchFamily="34" charset="0"/>
              </a:rPr>
              <a:t>проявляться только одним мимическим </a:t>
            </a:r>
            <a:r>
              <a:rPr lang="ru-RU" sz="3000" dirty="0" smtClean="0">
                <a:latin typeface="Arial" panose="020B0604020202020204" pitchFamily="34" charset="0"/>
                <a:ea typeface="Calibri" panose="020F0502020204030204" pitchFamily="34" charset="0"/>
                <a:cs typeface="Arial" panose="020B0604020202020204" pitchFamily="34" charset="0"/>
              </a:rPr>
              <a:t>движением </a:t>
            </a:r>
            <a:r>
              <a:rPr lang="ru-RU" sz="3000" dirty="0">
                <a:latin typeface="Arial" panose="020B0604020202020204" pitchFamily="34" charset="0"/>
                <a:ea typeface="Calibri" panose="020F0502020204030204" pitchFamily="34" charset="0"/>
                <a:cs typeface="Arial" panose="020B0604020202020204" pitchFamily="34" charset="0"/>
              </a:rPr>
              <a:t>в одной из областей лица или их </a:t>
            </a:r>
            <a:r>
              <a:rPr lang="ru-RU" sz="3000" dirty="0" smtClean="0">
                <a:latin typeface="Arial" panose="020B0604020202020204" pitchFamily="34" charset="0"/>
                <a:ea typeface="Calibri" panose="020F0502020204030204" pitchFamily="34" charset="0"/>
                <a:cs typeface="Arial" panose="020B0604020202020204" pitchFamily="34" charset="0"/>
              </a:rPr>
              <a:t>совокупностью - приподнятыми </a:t>
            </a:r>
            <a:r>
              <a:rPr lang="ru-RU" sz="3000" dirty="0">
                <a:latin typeface="Arial" panose="020B0604020202020204" pitchFamily="34" charset="0"/>
                <a:ea typeface="Calibri" panose="020F0502020204030204" pitchFamily="34" charset="0"/>
                <a:cs typeface="Arial" panose="020B0604020202020204" pitchFamily="34" charset="0"/>
              </a:rPr>
              <a:t>или слегка сведенными бровями, перемещением взгляда по на правлению к объекту, слегка приоткрытым ртом или поджатием губ. </a:t>
            </a:r>
            <a:endParaRPr lang="ru-RU" sz="3000" dirty="0" smtClean="0">
              <a:effectLst/>
              <a:latin typeface="Arial" panose="020B0604020202020204" pitchFamily="34" charset="0"/>
              <a:ea typeface="Calibri" panose="020F0502020204030204" pitchFamily="34" charset="0"/>
              <a:cs typeface="Arial" panose="020B0604020202020204" pitchFamily="34" charset="0"/>
            </a:endParaRPr>
          </a:p>
        </p:txBody>
      </p:sp>
      <p:sp>
        <p:nvSpPr>
          <p:cNvPr id="3" name="Заголовок 3"/>
          <p:cNvSpPr txBox="1">
            <a:spLocks/>
          </p:cNvSpPr>
          <p:nvPr/>
        </p:nvSpPr>
        <p:spPr>
          <a:xfrm>
            <a:off x="0" y="182879"/>
            <a:ext cx="11982993" cy="658578"/>
          </a:xfrm>
          <a:prstGeom prst="rect">
            <a:avLst/>
          </a:prstGeom>
        </p:spPr>
        <p:txBody>
          <a:bodyPr wrap="squar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indent="449580">
              <a:lnSpc>
                <a:spcPct val="107000"/>
              </a:lnSpc>
              <a:spcAft>
                <a:spcPts val="800"/>
              </a:spcAft>
            </a:pPr>
            <a:r>
              <a:rPr lang="ru-RU" sz="3600" dirty="0" smtClean="0">
                <a:solidFill>
                  <a:srgbClr val="002060"/>
                </a:solidFill>
                <a:latin typeface="Arial Black" panose="020B0A04020102020204" pitchFamily="34" charset="0"/>
                <a:ea typeface="Calibri" panose="020F0502020204030204" pitchFamily="34" charset="0"/>
                <a:cs typeface="Times New Roman" panose="02020603050405020304" pitchFamily="18" charset="0"/>
              </a:rPr>
              <a:t>Мимическое выражение эмоции интереса</a:t>
            </a:r>
            <a:endParaRPr lang="ru-RU" sz="3600" dirty="0">
              <a:solidFill>
                <a:srgbClr val="002060"/>
              </a:solidFill>
              <a:latin typeface="Arial Black" panose="020B0A04020102020204" pitchFamily="34" charset="0"/>
              <a:ea typeface="Calibri" panose="020F0502020204030204" pitchFamily="34" charset="0"/>
              <a:cs typeface="Times New Roman" panose="02020603050405020304" pitchFamily="18" charset="0"/>
            </a:endParaRPr>
          </a:p>
        </p:txBody>
      </p:sp>
      <p:pic>
        <p:nvPicPr>
          <p:cNvPr id="15362" name="Picture 2" descr="https://mycalling.ru/wp-content/uploads/2017/01/profailer.jpg"/>
          <p:cNvPicPr>
            <a:picLocks noChangeAspect="1" noChangeArrowheads="1"/>
          </p:cNvPicPr>
          <p:nvPr/>
        </p:nvPicPr>
        <p:blipFill rotWithShape="1">
          <a:blip r:embed="rId2">
            <a:extLst>
              <a:ext uri="{28A0092B-C50C-407E-A947-70E740481C1C}">
                <a14:useLocalDpi xmlns:a14="http://schemas.microsoft.com/office/drawing/2010/main" val="0"/>
              </a:ext>
            </a:extLst>
          </a:blip>
          <a:srcRect l="31418"/>
          <a:stretch/>
        </p:blipFill>
        <p:spPr bwMode="auto">
          <a:xfrm>
            <a:off x="477187" y="1312681"/>
            <a:ext cx="4526883" cy="43696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15253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503" y="880839"/>
            <a:ext cx="12322628" cy="6620787"/>
          </a:xfrm>
          <a:prstGeom prst="rect">
            <a:avLst/>
          </a:prstGeom>
        </p:spPr>
        <p:txBody>
          <a:bodyPr wrap="square">
            <a:spAutoFit/>
          </a:bodyPr>
          <a:lstStyle/>
          <a:p>
            <a:pPr indent="449580">
              <a:lnSpc>
                <a:spcPct val="107000"/>
              </a:lnSpc>
              <a:spcAft>
                <a:spcPts val="800"/>
              </a:spcAft>
            </a:pPr>
            <a:r>
              <a:rPr lang="ru-RU" sz="3200" dirty="0" smtClean="0">
                <a:latin typeface="Arial" panose="020B0604020202020204" pitchFamily="34" charset="0"/>
                <a:ea typeface="Calibri" panose="020F0502020204030204" pitchFamily="34" charset="0"/>
                <a:cs typeface="Arial" panose="020B0604020202020204" pitchFamily="34" charset="0"/>
              </a:rPr>
              <a:t>Состояние </a:t>
            </a:r>
            <a:r>
              <a:rPr lang="ru-RU" sz="3200" dirty="0">
                <a:latin typeface="Arial" panose="020B0604020202020204" pitchFamily="34" charset="0"/>
                <a:ea typeface="Calibri" panose="020F0502020204030204" pitchFamily="34" charset="0"/>
                <a:cs typeface="Arial" panose="020B0604020202020204" pitchFamily="34" charset="0"/>
              </a:rPr>
              <a:t>интереса, по </a:t>
            </a:r>
            <a:r>
              <a:rPr lang="ru-RU" sz="3200" dirty="0" err="1">
                <a:latin typeface="Arial" panose="020B0604020202020204" pitchFamily="34" charset="0"/>
                <a:ea typeface="Calibri" panose="020F0502020204030204" pitchFamily="34" charset="0"/>
                <a:cs typeface="Arial" panose="020B0604020202020204" pitchFamily="34" charset="0"/>
              </a:rPr>
              <a:t>Изарду</a:t>
            </a:r>
            <a:r>
              <a:rPr lang="ru-RU" sz="3200" dirty="0">
                <a:latin typeface="Arial" panose="020B0604020202020204" pitchFamily="34" charset="0"/>
                <a:ea typeface="Calibri" panose="020F0502020204030204" pitchFamily="34" charset="0"/>
                <a:cs typeface="Arial" panose="020B0604020202020204" pitchFamily="34" charset="0"/>
              </a:rPr>
              <a:t>, проявляется в таких переживаниях, как захваченность (увлеченность), зачарованность, </a:t>
            </a:r>
            <a:r>
              <a:rPr lang="ru-RU" sz="3200" dirty="0" smtClean="0">
                <a:latin typeface="Arial" panose="020B0604020202020204" pitchFamily="34" charset="0"/>
                <a:ea typeface="Calibri" panose="020F0502020204030204" pitchFamily="34" charset="0"/>
                <a:cs typeface="Arial" panose="020B0604020202020204" pitchFamily="34" charset="0"/>
              </a:rPr>
              <a:t>любопытство. П</a:t>
            </a:r>
            <a:r>
              <a:rPr lang="ru-RU" sz="3200" dirty="0" smtClean="0">
                <a:latin typeface="Arial" panose="020B0604020202020204" pitchFamily="34" charset="0"/>
                <a:cs typeface="Arial" panose="020B0604020202020204" pitchFamily="34" charset="0"/>
              </a:rPr>
              <a:t>о </a:t>
            </a:r>
            <a:r>
              <a:rPr lang="ru-RU" sz="3200" dirty="0">
                <a:latin typeface="Arial" panose="020B0604020202020204" pitchFamily="34" charset="0"/>
                <a:cs typeface="Arial" panose="020B0604020202020204" pitchFamily="34" charset="0"/>
              </a:rPr>
              <a:t>Ожегову, </a:t>
            </a:r>
            <a:r>
              <a:rPr lang="ru-RU" sz="3200" dirty="0" smtClean="0">
                <a:latin typeface="Arial" panose="020B0604020202020204" pitchFamily="34" charset="0"/>
                <a:cs typeface="Arial" panose="020B0604020202020204" pitchFamily="34" charset="0"/>
              </a:rPr>
              <a:t>любопытство - это </a:t>
            </a:r>
            <a:r>
              <a:rPr lang="ru-RU" sz="3200" dirty="0">
                <a:latin typeface="Arial" panose="020B0604020202020204" pitchFamily="34" charset="0"/>
                <a:cs typeface="Arial" panose="020B0604020202020204" pitchFamily="34" charset="0"/>
              </a:rPr>
              <a:t>стремление узнать, увидеть что-то новое, проявление интереса к </a:t>
            </a:r>
            <a:r>
              <a:rPr lang="ru-RU" sz="3200" dirty="0" smtClean="0">
                <a:latin typeface="Arial" panose="020B0604020202020204" pitchFamily="34" charset="0"/>
                <a:cs typeface="Arial" panose="020B0604020202020204" pitchFamily="34" charset="0"/>
              </a:rPr>
              <a:t>чему-нибудь.</a:t>
            </a:r>
          </a:p>
          <a:p>
            <a:pPr indent="449580">
              <a:lnSpc>
                <a:spcPct val="107000"/>
              </a:lnSpc>
              <a:spcAft>
                <a:spcPts val="800"/>
              </a:spcAft>
            </a:pPr>
            <a:r>
              <a:rPr lang="ru-RU" sz="3200" dirty="0" smtClean="0">
                <a:latin typeface="Arial" panose="020B0604020202020204" pitchFamily="34" charset="0"/>
                <a:ea typeface="Calibri" panose="020F0502020204030204" pitchFamily="34" charset="0"/>
                <a:cs typeface="Arial" panose="020B0604020202020204" pitchFamily="34" charset="0"/>
              </a:rPr>
              <a:t>Проявление эмоционального состояния интереса сопровождается сначала небольшой брадикардией (снижением частоты пульса), а любопытство повышением частоты сердечных сокращений.</a:t>
            </a:r>
            <a:r>
              <a:rPr lang="ru-RU" sz="3200" dirty="0" smtClean="0">
                <a:latin typeface="Arial" panose="020B0604020202020204" pitchFamily="34" charset="0"/>
                <a:cs typeface="Arial" panose="020B0604020202020204" pitchFamily="34" charset="0"/>
              </a:rPr>
              <a:t> В </a:t>
            </a:r>
            <a:r>
              <a:rPr lang="ru-RU" sz="3200" dirty="0">
                <a:latin typeface="Arial" panose="020B0604020202020204" pitchFamily="34" charset="0"/>
                <a:cs typeface="Arial" panose="020B0604020202020204" pitchFamily="34" charset="0"/>
              </a:rPr>
              <a:t>частности, любопытный </a:t>
            </a:r>
            <a:r>
              <a:rPr lang="ru-RU" sz="3200" dirty="0" smtClean="0">
                <a:latin typeface="Arial" panose="020B0604020202020204" pitchFamily="34" charset="0"/>
                <a:cs typeface="Arial" panose="020B0604020202020204" pitchFamily="34" charset="0"/>
              </a:rPr>
              <a:t>факт - это </a:t>
            </a:r>
            <a:r>
              <a:rPr lang="ru-RU" sz="3200" dirty="0">
                <a:latin typeface="Arial" panose="020B0604020202020204" pitchFamily="34" charset="0"/>
                <a:cs typeface="Arial" panose="020B0604020202020204" pitchFamily="34" charset="0"/>
              </a:rPr>
              <a:t>интересный или возбуждающий интерес факт, содержащий какую-либо интригу.</a:t>
            </a:r>
          </a:p>
          <a:p>
            <a:pPr indent="449580">
              <a:lnSpc>
                <a:spcPct val="107000"/>
              </a:lnSpc>
              <a:spcAft>
                <a:spcPts val="800"/>
              </a:spcAft>
            </a:pP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Заголовок 3"/>
          <p:cNvSpPr txBox="1">
            <a:spLocks/>
          </p:cNvSpPr>
          <p:nvPr/>
        </p:nvSpPr>
        <p:spPr>
          <a:xfrm>
            <a:off x="3327762" y="222069"/>
            <a:ext cx="4726577" cy="658770"/>
          </a:xfrm>
          <a:prstGeom prst="rect">
            <a:avLst/>
          </a:prstGeom>
        </p:spPr>
        <p:txBody>
          <a:bodyPr wrap="squar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indent="449580">
              <a:lnSpc>
                <a:spcPct val="107000"/>
              </a:lnSpc>
              <a:spcAft>
                <a:spcPts val="800"/>
              </a:spcAft>
            </a:pPr>
            <a:r>
              <a:rPr lang="ru-RU" sz="3600" dirty="0" smtClean="0">
                <a:solidFill>
                  <a:srgbClr val="002060"/>
                </a:solidFill>
                <a:latin typeface="Arial Black" panose="020B0A04020102020204" pitchFamily="34" charset="0"/>
                <a:ea typeface="Calibri" panose="020F0502020204030204" pitchFamily="34" charset="0"/>
                <a:cs typeface="Times New Roman" panose="02020603050405020304" pitchFamily="18" charset="0"/>
              </a:rPr>
              <a:t>Любопытство</a:t>
            </a:r>
            <a:endParaRPr lang="ru-RU" sz="36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644435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0" y="1057518"/>
            <a:ext cx="6096000" cy="375552"/>
          </a:xfrm>
          <a:prstGeom prst="rect">
            <a:avLst/>
          </a:prstGeom>
        </p:spPr>
        <p:txBody>
          <a:bodyPr>
            <a:spAutoFit/>
          </a:bodyPr>
          <a:lstStyle/>
          <a:p>
            <a:pPr indent="449580">
              <a:lnSpc>
                <a:spcPct val="107000"/>
              </a:lnSpc>
              <a:spcAft>
                <a:spcPts val="800"/>
              </a:spcAft>
            </a:pPr>
            <a:r>
              <a:rPr lang="ru-RU" dirty="0" smtClean="0">
                <a:latin typeface="Calibri" panose="020F0502020204030204" pitchFamily="34" charset="0"/>
                <a:ea typeface="Calibri" panose="020F0502020204030204" pitchFamily="34" charset="0"/>
                <a:cs typeface="Times New Roman" panose="02020603050405020304" pitchFamily="18" charset="0"/>
              </a:rPr>
              <a:t>. </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Прямоугольник 2"/>
          <p:cNvSpPr/>
          <p:nvPr/>
        </p:nvSpPr>
        <p:spPr>
          <a:xfrm>
            <a:off x="143691" y="880839"/>
            <a:ext cx="12192000" cy="4937377"/>
          </a:xfrm>
          <a:prstGeom prst="rect">
            <a:avLst/>
          </a:prstGeom>
        </p:spPr>
        <p:txBody>
          <a:bodyPr wrap="square">
            <a:spAutoFit/>
          </a:bodyPr>
          <a:lstStyle/>
          <a:p>
            <a:pPr indent="449580">
              <a:lnSpc>
                <a:spcPct val="107000"/>
              </a:lnSpc>
              <a:spcAft>
                <a:spcPts val="800"/>
              </a:spcAft>
            </a:pPr>
            <a:r>
              <a:rPr lang="ru-RU" sz="3200" dirty="0">
                <a:latin typeface="Arial" panose="020B0604020202020204" pitchFamily="34" charset="0"/>
                <a:ea typeface="Calibri" panose="020F0502020204030204" pitchFamily="34" charset="0"/>
                <a:cs typeface="Arial" panose="020B0604020202020204" pitchFamily="34" charset="0"/>
              </a:rPr>
              <a:t>Отсюда </a:t>
            </a:r>
            <a:r>
              <a:rPr lang="ru-RU" sz="3200" dirty="0" smtClean="0">
                <a:latin typeface="Arial" panose="020B0604020202020204" pitchFamily="34" charset="0"/>
                <a:ea typeface="Calibri" panose="020F0502020204030204" pitchFamily="34" charset="0"/>
                <a:cs typeface="Arial" panose="020B0604020202020204" pitchFamily="34" charset="0"/>
              </a:rPr>
              <a:t>заинтриговать - вызвать </a:t>
            </a:r>
            <a:r>
              <a:rPr lang="ru-RU" sz="3200" dirty="0">
                <a:latin typeface="Arial" panose="020B0604020202020204" pitchFamily="34" charset="0"/>
                <a:ea typeface="Calibri" panose="020F0502020204030204" pitchFamily="34" charset="0"/>
                <a:cs typeface="Arial" panose="020B0604020202020204" pitchFamily="34" charset="0"/>
              </a:rPr>
              <a:t>у человека определенное интеллектуальное состояние, возбудить интерес, любопытство чем-либо загадочным, неясным. </a:t>
            </a:r>
            <a:endParaRPr lang="ru-RU" sz="3200" dirty="0" smtClean="0">
              <a:effectLst/>
              <a:latin typeface="Arial" panose="020B0604020202020204" pitchFamily="34" charset="0"/>
              <a:ea typeface="Calibri" panose="020F0502020204030204" pitchFamily="34" charset="0"/>
              <a:cs typeface="Arial" panose="020B0604020202020204" pitchFamily="34" charset="0"/>
            </a:endParaRPr>
          </a:p>
          <a:p>
            <a:pPr indent="449580">
              <a:lnSpc>
                <a:spcPct val="107000"/>
              </a:lnSpc>
              <a:spcAft>
                <a:spcPts val="800"/>
              </a:spcAft>
            </a:pPr>
            <a:r>
              <a:rPr lang="ru-RU" sz="3200" dirty="0">
                <a:latin typeface="Arial" panose="020B0604020202020204" pitchFamily="34" charset="0"/>
                <a:ea typeface="Calibri" panose="020F0502020204030204" pitchFamily="34" charset="0"/>
                <a:cs typeface="Arial" panose="020B0604020202020204" pitchFamily="34" charset="0"/>
              </a:rPr>
              <a:t>Любопытству сродни понятие «любознательный», т. е. склонный к приобретению новых знаний. Следует отметить, что, как писал Ларошфуко, есть две разновидности любопытства: </a:t>
            </a:r>
            <a:r>
              <a:rPr lang="ru-RU" sz="3200" dirty="0" smtClean="0">
                <a:latin typeface="Arial" panose="020B0604020202020204" pitchFamily="34" charset="0"/>
                <a:ea typeface="Calibri" panose="020F0502020204030204" pitchFamily="34" charset="0"/>
                <a:cs typeface="Arial" panose="020B0604020202020204" pitchFamily="34" charset="0"/>
              </a:rPr>
              <a:t>своекорыстное - внушенное </a:t>
            </a:r>
            <a:r>
              <a:rPr lang="ru-RU" sz="3200" dirty="0">
                <a:latin typeface="Arial" panose="020B0604020202020204" pitchFamily="34" charset="0"/>
                <a:ea typeface="Calibri" panose="020F0502020204030204" pitchFamily="34" charset="0"/>
                <a:cs typeface="Arial" panose="020B0604020202020204" pitchFamily="34" charset="0"/>
              </a:rPr>
              <a:t>надеждой приобрести  полезные сведения, и </a:t>
            </a:r>
            <a:r>
              <a:rPr lang="ru-RU" sz="3200" dirty="0" smtClean="0">
                <a:latin typeface="Arial" panose="020B0604020202020204" pitchFamily="34" charset="0"/>
                <a:ea typeface="Calibri" panose="020F0502020204030204" pitchFamily="34" charset="0"/>
                <a:cs typeface="Arial" panose="020B0604020202020204" pitchFamily="34" charset="0"/>
              </a:rPr>
              <a:t>самолюбивое - вызванное </a:t>
            </a:r>
            <a:r>
              <a:rPr lang="ru-RU" sz="3200" dirty="0">
                <a:latin typeface="Arial" panose="020B0604020202020204" pitchFamily="34" charset="0"/>
                <a:ea typeface="Calibri" panose="020F0502020204030204" pitchFamily="34" charset="0"/>
                <a:cs typeface="Arial" panose="020B0604020202020204" pitchFamily="34" charset="0"/>
              </a:rPr>
              <a:t>желанием узнать то, что неизвестно другим. </a:t>
            </a:r>
            <a:endParaRPr lang="ru-RU"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Заголовок 3"/>
          <p:cNvSpPr txBox="1">
            <a:spLocks/>
          </p:cNvSpPr>
          <p:nvPr/>
        </p:nvSpPr>
        <p:spPr>
          <a:xfrm>
            <a:off x="3327762" y="222069"/>
            <a:ext cx="4726577" cy="658770"/>
          </a:xfrm>
          <a:prstGeom prst="rect">
            <a:avLst/>
          </a:prstGeom>
        </p:spPr>
        <p:txBody>
          <a:bodyPr wrap="squar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indent="449580">
              <a:lnSpc>
                <a:spcPct val="107000"/>
              </a:lnSpc>
              <a:spcAft>
                <a:spcPts val="800"/>
              </a:spcAft>
            </a:pPr>
            <a:r>
              <a:rPr lang="ru-RU" sz="3600" dirty="0" smtClean="0">
                <a:solidFill>
                  <a:srgbClr val="002060"/>
                </a:solidFill>
                <a:latin typeface="Arial Black" panose="020B0A04020102020204" pitchFamily="34" charset="0"/>
                <a:ea typeface="Calibri" panose="020F0502020204030204" pitchFamily="34" charset="0"/>
                <a:cs typeface="Times New Roman" panose="02020603050405020304" pitchFamily="18" charset="0"/>
              </a:rPr>
              <a:t>Любопытство</a:t>
            </a:r>
            <a:endParaRPr lang="ru-RU" sz="36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654576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2069" y="1319348"/>
            <a:ext cx="12192000" cy="5360827"/>
          </a:xfrm>
          <a:prstGeom prst="rect">
            <a:avLst/>
          </a:prstGeom>
        </p:spPr>
        <p:txBody>
          <a:bodyPr wrap="square">
            <a:spAutoFit/>
          </a:bodyPr>
          <a:lstStyle/>
          <a:p>
            <a:pPr indent="449580">
              <a:lnSpc>
                <a:spcPct val="107000"/>
              </a:lnSpc>
              <a:spcAft>
                <a:spcPts val="800"/>
              </a:spcAft>
            </a:pPr>
            <a:r>
              <a:rPr lang="ru-RU" sz="3200" dirty="0">
                <a:latin typeface="Arial" panose="020B0604020202020204" pitchFamily="34" charset="0"/>
                <a:ea typeface="Calibri" panose="020F0502020204030204" pitchFamily="34" charset="0"/>
                <a:cs typeface="Arial" panose="020B0604020202020204" pitchFamily="34" charset="0"/>
              </a:rPr>
              <a:t>Все сказанное выше свидетельствует о том, что нет никаких </a:t>
            </a:r>
            <a:r>
              <a:rPr lang="ru-RU" sz="3200" dirty="0" smtClean="0">
                <a:latin typeface="Arial" panose="020B0604020202020204" pitchFamily="34" charset="0"/>
                <a:ea typeface="Calibri" panose="020F0502020204030204" pitchFamily="34" charset="0"/>
                <a:cs typeface="Arial" panose="020B0604020202020204" pitchFamily="34" charset="0"/>
              </a:rPr>
              <a:t>оснований </a:t>
            </a:r>
            <a:r>
              <a:rPr lang="ru-RU" sz="3200" dirty="0">
                <a:latin typeface="Arial" panose="020B0604020202020204" pitchFamily="34" charset="0"/>
                <a:ea typeface="Calibri" panose="020F0502020204030204" pitchFamily="34" charset="0"/>
                <a:cs typeface="Arial" panose="020B0604020202020204" pitchFamily="34" charset="0"/>
              </a:rPr>
              <a:t>исключать любопытство из рассмотрения вопроса об интересе. Очевидно, что любопытство является проявлением </a:t>
            </a:r>
            <a:r>
              <a:rPr lang="ru-RU" sz="3200" dirty="0" smtClean="0">
                <a:latin typeface="Arial" panose="020B0604020202020204" pitchFamily="34" charset="0"/>
                <a:ea typeface="Calibri" panose="020F0502020204030204" pitchFamily="34" charset="0"/>
                <a:cs typeface="Arial" panose="020B0604020202020204" pitchFamily="34" charset="0"/>
              </a:rPr>
              <a:t>познавательного </a:t>
            </a:r>
            <a:r>
              <a:rPr lang="ru-RU" sz="3200" dirty="0">
                <a:latin typeface="Arial" panose="020B0604020202020204" pitchFamily="34" charset="0"/>
                <a:ea typeface="Calibri" panose="020F0502020204030204" pitchFamily="34" charset="0"/>
                <a:cs typeface="Arial" panose="020B0604020202020204" pitchFamily="34" charset="0"/>
              </a:rPr>
              <a:t>интереса, хотя в ряде случаев любопытство может быть мелочным и пустым (т. е. интерес проявляется ко всяким случайным или </a:t>
            </a:r>
            <a:r>
              <a:rPr lang="ru-RU" sz="3200" dirty="0" smtClean="0">
                <a:latin typeface="Arial" panose="020B0604020202020204" pitchFamily="34" charset="0"/>
                <a:ea typeface="Calibri" panose="020F0502020204030204" pitchFamily="34" charset="0"/>
                <a:cs typeface="Arial" panose="020B0604020202020204" pitchFamily="34" charset="0"/>
              </a:rPr>
              <a:t>несущественным </a:t>
            </a:r>
            <a:r>
              <a:rPr lang="ru-RU" sz="3200" dirty="0">
                <a:latin typeface="Arial" panose="020B0604020202020204" pitchFamily="34" charset="0"/>
                <a:ea typeface="Calibri" panose="020F0502020204030204" pitchFamily="34" charset="0"/>
                <a:cs typeface="Arial" panose="020B0604020202020204" pitchFamily="34" charset="0"/>
              </a:rPr>
              <a:t>обстоятельствам, фактам и т. п.).</a:t>
            </a:r>
            <a:endParaRPr lang="ru-RU" sz="3200" dirty="0" smtClean="0">
              <a:effectLst/>
              <a:latin typeface="Arial" panose="020B0604020202020204" pitchFamily="34" charset="0"/>
              <a:ea typeface="Calibri" panose="020F0502020204030204" pitchFamily="34" charset="0"/>
              <a:cs typeface="Arial" panose="020B0604020202020204" pitchFamily="34" charset="0"/>
            </a:endParaRPr>
          </a:p>
          <a:p>
            <a:r>
              <a:rPr lang="ru-RU" sz="3200" dirty="0">
                <a:latin typeface="Arial" panose="020B0604020202020204" pitchFamily="34" charset="0"/>
                <a:ea typeface="Calibri" panose="020F0502020204030204" pitchFamily="34" charset="0"/>
                <a:cs typeface="Arial" panose="020B0604020202020204" pitchFamily="34" charset="0"/>
              </a:rPr>
              <a:t> Любопытство, по А. Г. </a:t>
            </a:r>
            <a:r>
              <a:rPr lang="ru-RU" sz="3200" dirty="0" smtClean="0">
                <a:latin typeface="Arial" panose="020B0604020202020204" pitchFamily="34" charset="0"/>
                <a:ea typeface="Calibri" panose="020F0502020204030204" pitchFamily="34" charset="0"/>
                <a:cs typeface="Arial" panose="020B0604020202020204" pitchFamily="34" charset="0"/>
              </a:rPr>
              <a:t>Ковалеву </a:t>
            </a:r>
            <a:r>
              <a:rPr lang="ru-RU" sz="3200" dirty="0">
                <a:latin typeface="Arial" panose="020B0604020202020204" pitchFamily="34" charset="0"/>
                <a:ea typeface="Calibri" panose="020F0502020204030204" pitchFamily="34" charset="0"/>
                <a:cs typeface="Arial" panose="020B0604020202020204" pitchFamily="34" charset="0"/>
              </a:rPr>
              <a:t>(1970), можно рассматривать как проявление ситуативного интереса, как особое интеллектуально </a:t>
            </a:r>
            <a:r>
              <a:rPr lang="ru-RU" sz="3200" dirty="0" err="1">
                <a:latin typeface="Arial" panose="020B0604020202020204" pitchFamily="34" charset="0"/>
                <a:ea typeface="Calibri" panose="020F0502020204030204" pitchFamily="34" charset="0"/>
                <a:cs typeface="Arial" panose="020B0604020202020204" pitchFamily="34" charset="0"/>
              </a:rPr>
              <a:t>потребностное</a:t>
            </a:r>
            <a:r>
              <a:rPr lang="ru-RU" sz="3200" dirty="0">
                <a:latin typeface="Arial" panose="020B0604020202020204" pitchFamily="34" charset="0"/>
                <a:ea typeface="Calibri" panose="020F0502020204030204" pitchFamily="34" charset="0"/>
                <a:cs typeface="Arial" panose="020B0604020202020204" pitchFamily="34" charset="0"/>
              </a:rPr>
              <a:t> состояние</a:t>
            </a:r>
            <a:endParaRPr lang="ru-RU" sz="3200" dirty="0">
              <a:latin typeface="Arial" panose="020B0604020202020204" pitchFamily="34" charset="0"/>
              <a:cs typeface="Arial" panose="020B0604020202020204" pitchFamily="34" charset="0"/>
            </a:endParaRPr>
          </a:p>
        </p:txBody>
      </p:sp>
      <p:sp>
        <p:nvSpPr>
          <p:cNvPr id="3" name="Заголовок 3"/>
          <p:cNvSpPr txBox="1">
            <a:spLocks/>
          </p:cNvSpPr>
          <p:nvPr/>
        </p:nvSpPr>
        <p:spPr>
          <a:xfrm>
            <a:off x="3327762" y="222069"/>
            <a:ext cx="4726577" cy="658770"/>
          </a:xfrm>
          <a:prstGeom prst="rect">
            <a:avLst/>
          </a:prstGeom>
        </p:spPr>
        <p:txBody>
          <a:bodyPr wrap="squar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indent="449580">
              <a:lnSpc>
                <a:spcPct val="107000"/>
              </a:lnSpc>
              <a:spcAft>
                <a:spcPts val="800"/>
              </a:spcAft>
            </a:pPr>
            <a:r>
              <a:rPr lang="ru-RU" sz="3600" dirty="0" smtClean="0">
                <a:solidFill>
                  <a:srgbClr val="002060"/>
                </a:solidFill>
                <a:latin typeface="Arial Black" panose="020B0A04020102020204" pitchFamily="34" charset="0"/>
                <a:ea typeface="Calibri" panose="020F0502020204030204" pitchFamily="34" charset="0"/>
                <a:cs typeface="Times New Roman" panose="02020603050405020304" pitchFamily="18" charset="0"/>
              </a:rPr>
              <a:t>Вывод</a:t>
            </a:r>
            <a:endParaRPr lang="ru-RU" sz="36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031405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09799" y="639445"/>
            <a:ext cx="8070669" cy="1325563"/>
          </a:xfrm>
        </p:spPr>
        <p:txBody>
          <a:bodyPr/>
          <a:lstStyle/>
          <a:p>
            <a:r>
              <a:rPr lang="ru-RU" dirty="0" smtClean="0">
                <a:solidFill>
                  <a:srgbClr val="FF0000"/>
                </a:solidFill>
                <a:latin typeface="Arial Black" panose="020B0A04020102020204" pitchFamily="34" charset="0"/>
              </a:rPr>
              <a:t>Спасибо за внимание!</a:t>
            </a:r>
            <a:endParaRPr lang="ru-RU" dirty="0">
              <a:solidFill>
                <a:srgbClr val="FF0000"/>
              </a:solidFill>
              <a:latin typeface="Arial Black" panose="020B0A04020102020204" pitchFamily="34" charset="0"/>
            </a:endParaRPr>
          </a:p>
        </p:txBody>
      </p:sp>
      <p:pic>
        <p:nvPicPr>
          <p:cNvPr id="20482" name="Picture 2" descr="https://sun1-20.userapi.com/c858532/v858532760/1f7f8e/TmJ9C8y3TO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0209" y="1965008"/>
            <a:ext cx="10229850" cy="4572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269228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circle(in)">
                                      <p:cBhvr>
                                        <p:cTn id="7" dur="20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vraki.net/sites/default/files/inline/images/1_114.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4005" y="1267097"/>
            <a:ext cx="9768166" cy="531822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a:ext uri="{909E8E84-426E-40DD-AFC4-6F175D3DCCD1}">
              <a14:hiddenFill xmlns:a14="http://schemas.microsoft.com/office/drawing/2010/main">
                <a:solidFill>
                  <a:srgbClr val="FFFFFF"/>
                </a:solidFill>
              </a14:hiddenFill>
            </a:ext>
          </a:extLst>
        </p:spPr>
      </p:pic>
      <p:sp>
        <p:nvSpPr>
          <p:cNvPr id="5" name="Заголовок 4"/>
          <p:cNvSpPr>
            <a:spLocks noGrp="1"/>
          </p:cNvSpPr>
          <p:nvPr>
            <p:ph type="title"/>
          </p:nvPr>
        </p:nvSpPr>
        <p:spPr>
          <a:xfrm>
            <a:off x="4234543" y="484246"/>
            <a:ext cx="4360817" cy="590931"/>
          </a:xfrm>
          <a:prstGeom prst="rect">
            <a:avLst/>
          </a:prstGeom>
        </p:spPr>
        <p:txBody>
          <a:bodyPr wrap="square">
            <a:spAutoFit/>
          </a:bodyPr>
          <a:lstStyle/>
          <a:p>
            <a:r>
              <a:rPr lang="ru-RU" sz="3600" dirty="0">
                <a:solidFill>
                  <a:srgbClr val="002060"/>
                </a:solidFill>
                <a:latin typeface="Arial Black" panose="020B0A04020102020204" pitchFamily="34" charset="0"/>
                <a:ea typeface="Calibri" panose="020F0502020204030204" pitchFamily="34" charset="0"/>
                <a:cs typeface="Times New Roman" panose="02020603050405020304" pitchFamily="18" charset="0"/>
              </a:rPr>
              <a:t>Удивление </a:t>
            </a:r>
            <a:endParaRPr lang="ru-RU" sz="3600"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32743241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32367" y="0"/>
            <a:ext cx="4522914" cy="646331"/>
          </a:xfrm>
          <a:prstGeom prst="rect">
            <a:avLst/>
          </a:prstGeom>
        </p:spPr>
        <p:txBody>
          <a:bodyPr wrap="square">
            <a:spAutoFit/>
          </a:bodyPr>
          <a:lstStyle/>
          <a:p>
            <a:r>
              <a:rPr lang="ru-RU" sz="3600" dirty="0">
                <a:solidFill>
                  <a:srgbClr val="002060"/>
                </a:solidFill>
                <a:latin typeface="Arial Black" panose="020B0A04020102020204" pitchFamily="34" charset="0"/>
                <a:ea typeface="Calibri" panose="020F0502020204030204" pitchFamily="34" charset="0"/>
                <a:cs typeface="Times New Roman" panose="02020603050405020304" pitchFamily="18" charset="0"/>
              </a:rPr>
              <a:t>Удивление </a:t>
            </a:r>
            <a:endParaRPr lang="ru-RU" sz="3600" dirty="0">
              <a:solidFill>
                <a:srgbClr val="002060"/>
              </a:solidFill>
              <a:latin typeface="Arial Black" panose="020B0A04020102020204" pitchFamily="34" charset="0"/>
            </a:endParaRPr>
          </a:p>
        </p:txBody>
      </p:sp>
      <p:sp>
        <p:nvSpPr>
          <p:cNvPr id="3" name="Прямоугольник 2"/>
          <p:cNvSpPr/>
          <p:nvPr/>
        </p:nvSpPr>
        <p:spPr>
          <a:xfrm>
            <a:off x="104503" y="458305"/>
            <a:ext cx="12087497" cy="2062103"/>
          </a:xfrm>
          <a:prstGeom prst="rect">
            <a:avLst/>
          </a:prstGeom>
        </p:spPr>
        <p:txBody>
          <a:bodyPr wrap="square">
            <a:spAutoFit/>
          </a:bodyPr>
          <a:lstStyle/>
          <a:p>
            <a:r>
              <a:rPr lang="ru-RU" sz="3200" dirty="0" smtClean="0">
                <a:latin typeface="Calibri" panose="020F0502020204030204" pitchFamily="34" charset="0"/>
                <a:ea typeface="Calibri" panose="020F0502020204030204" pitchFamily="34" charset="0"/>
                <a:cs typeface="Times New Roman" panose="02020603050405020304" pitchFamily="18" charset="0"/>
              </a:rPr>
              <a:t>	</a:t>
            </a:r>
            <a:r>
              <a:rPr lang="ru-RU" sz="3200" dirty="0" smtClean="0">
                <a:latin typeface="Arial" panose="020B0604020202020204" pitchFamily="34" charset="0"/>
                <a:ea typeface="Calibri" panose="020F0502020204030204" pitchFamily="34" charset="0"/>
                <a:cs typeface="Arial" panose="020B0604020202020204" pitchFamily="34" charset="0"/>
              </a:rPr>
              <a:t>Об </a:t>
            </a:r>
            <a:r>
              <a:rPr lang="ru-RU" sz="3200" dirty="0">
                <a:latin typeface="Arial" panose="020B0604020202020204" pitchFamily="34" charset="0"/>
                <a:ea typeface="Calibri" panose="020F0502020204030204" pitchFamily="34" charset="0"/>
                <a:cs typeface="Arial" panose="020B0604020202020204" pitchFamily="34" charset="0"/>
              </a:rPr>
              <a:t>удивлении как побудителе познания писал еще Аристотель (1934). У него оно служит как бы переходом от познания простых вещей к более сложным. При этом эмоция удивления развивается в ходе познания. </a:t>
            </a:r>
            <a:endParaRPr lang="ru-RU" sz="3200" dirty="0">
              <a:latin typeface="Arial" panose="020B0604020202020204" pitchFamily="34" charset="0"/>
              <a:cs typeface="Arial" panose="020B0604020202020204" pitchFamily="34" charset="0"/>
            </a:endParaRPr>
          </a:p>
        </p:txBody>
      </p:sp>
      <p:sp>
        <p:nvSpPr>
          <p:cNvPr id="4" name="Прямоугольник 3"/>
          <p:cNvSpPr/>
          <p:nvPr/>
        </p:nvSpPr>
        <p:spPr>
          <a:xfrm>
            <a:off x="104503" y="2350590"/>
            <a:ext cx="12139748" cy="5016758"/>
          </a:xfrm>
          <a:prstGeom prst="rect">
            <a:avLst/>
          </a:prstGeom>
        </p:spPr>
        <p:txBody>
          <a:bodyPr wrap="square">
            <a:spAutoFit/>
          </a:bodyPr>
          <a:lstStyle/>
          <a:p>
            <a:r>
              <a:rPr lang="ru-RU" dirty="0" smtClean="0">
                <a:latin typeface="Calibri" panose="020F0502020204030204" pitchFamily="34" charset="0"/>
                <a:ea typeface="Calibri" panose="020F0502020204030204" pitchFamily="34" charset="0"/>
                <a:cs typeface="Times New Roman" panose="02020603050405020304" pitchFamily="18" charset="0"/>
              </a:rPr>
              <a:t> 	</a:t>
            </a:r>
            <a:r>
              <a:rPr lang="ru-RU" sz="3200" dirty="0" smtClean="0">
                <a:latin typeface="Arial" panose="020B0604020202020204" pitchFamily="34" charset="0"/>
                <a:ea typeface="Calibri" panose="020F0502020204030204" pitchFamily="34" charset="0"/>
                <a:cs typeface="Arial" panose="020B0604020202020204" pitchFamily="34" charset="0"/>
              </a:rPr>
              <a:t>Декарт </a:t>
            </a:r>
            <a:r>
              <a:rPr lang="ru-RU" sz="3200" dirty="0">
                <a:latin typeface="Arial" panose="020B0604020202020204" pitchFamily="34" charset="0"/>
                <a:ea typeface="Calibri" panose="020F0502020204030204" pitchFamily="34" charset="0"/>
                <a:cs typeface="Arial" panose="020B0604020202020204" pitchFamily="34" charset="0"/>
              </a:rPr>
              <a:t>развил мысль Аристотеля о том, что познание начинается с удивления.   В   ряду   шести   основных «</a:t>
            </a:r>
            <a:r>
              <a:rPr lang="ru-RU" sz="3200" dirty="0" smtClean="0">
                <a:latin typeface="Arial" panose="020B0604020202020204" pitchFamily="34" charset="0"/>
                <a:ea typeface="Calibri" panose="020F0502020204030204" pitchFamily="34" charset="0"/>
                <a:cs typeface="Arial" panose="020B0604020202020204" pitchFamily="34" charset="0"/>
              </a:rPr>
              <a:t>чувств» </a:t>
            </a:r>
            <a:r>
              <a:rPr lang="ru-RU" sz="3200" dirty="0">
                <a:latin typeface="Arial" panose="020B0604020202020204" pitchFamily="34" charset="0"/>
                <a:ea typeface="Calibri" panose="020F0502020204030204" pitchFamily="34" charset="0"/>
                <a:cs typeface="Arial" panose="020B0604020202020204" pitchFamily="34" charset="0"/>
              </a:rPr>
              <a:t>на первое место он ставил «чувство» удивления. Им высказан ряд важных мыслей. </a:t>
            </a:r>
            <a:r>
              <a:rPr lang="ru-RU" sz="3200" dirty="0" smtClean="0">
                <a:latin typeface="Arial" panose="020B0604020202020204" pitchFamily="34" charset="0"/>
                <a:ea typeface="Calibri" panose="020F0502020204030204" pitchFamily="34" charset="0"/>
                <a:cs typeface="Arial" panose="020B0604020202020204" pitchFamily="34" charset="0"/>
              </a:rPr>
              <a:t>Он считал, что </a:t>
            </a:r>
            <a:r>
              <a:rPr lang="ru-RU" sz="3200" dirty="0">
                <a:latin typeface="Arial" panose="020B0604020202020204" pitchFamily="34" charset="0"/>
                <a:ea typeface="Calibri" panose="020F0502020204030204" pitchFamily="34" charset="0"/>
                <a:cs typeface="Arial" panose="020B0604020202020204" pitchFamily="34" charset="0"/>
              </a:rPr>
              <a:t>поскольку мы удивляемся до того, как мы определяем ценность предмета, то удивление есть первая из всех страстей. Удивление не имеет противоположной себе эмоции. Если объект не имеет в себе ничего необычного, он не затрагивает нас, и мы рассматриваем его без всякой </a:t>
            </a:r>
            <a:r>
              <a:rPr lang="ru-RU" sz="3200" dirty="0">
                <a:latin typeface="Arial" panose="020B0604020202020204" pitchFamily="34" charset="0"/>
                <a:cs typeface="Arial" panose="020B0604020202020204" pitchFamily="34" charset="0"/>
              </a:rPr>
              <a:t>страсти. </a:t>
            </a:r>
          </a:p>
          <a:p>
            <a:endParaRPr lang="ru-RU" sz="3200" dirty="0"/>
          </a:p>
        </p:txBody>
      </p:sp>
    </p:spTree>
    <p:extLst>
      <p:ext uri="{BB962C8B-B14F-4D97-AF65-F5344CB8AC3E}">
        <p14:creationId xmlns:p14="http://schemas.microsoft.com/office/powerpoint/2010/main" val="3884783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30629" y="969819"/>
            <a:ext cx="11861074" cy="4524315"/>
          </a:xfrm>
          <a:prstGeom prst="rect">
            <a:avLst/>
          </a:prstGeom>
        </p:spPr>
        <p:txBody>
          <a:bodyPr wrap="square">
            <a:spAutoFit/>
          </a:bodyPr>
          <a:lstStyle/>
          <a:p>
            <a:r>
              <a:rPr lang="ru-RU" sz="3200" dirty="0" smtClean="0">
                <a:latin typeface="Arial" panose="020B0604020202020204" pitchFamily="34" charset="0"/>
                <a:ea typeface="Calibri" panose="020F0502020204030204" pitchFamily="34" charset="0"/>
                <a:cs typeface="Arial" panose="020B0604020202020204" pitchFamily="34" charset="0"/>
              </a:rPr>
              <a:t>	Удивление </a:t>
            </a:r>
            <a:r>
              <a:rPr lang="ru-RU" sz="3200" dirty="0">
                <a:latin typeface="Arial" panose="020B0604020202020204" pitchFamily="34" charset="0"/>
                <a:ea typeface="Calibri" panose="020F0502020204030204" pitchFamily="34" charset="0"/>
                <a:cs typeface="Arial" panose="020B0604020202020204" pitchFamily="34" charset="0"/>
              </a:rPr>
              <a:t>выполняет в познании полезную роль, так как при его возникновении душа внимательно рассматривает предметы, кажущиеся ей редкими и необычными. И. Кант (1900) определял удивление как состояние замешательства при встрече с чем-либо неожиданным. При этом в развитии эмоции удивления он выделял две стадии: первоначально оно задерживает развитие мысли и вследствие этого бывает неприятным, а потом содействует приливу мыслей и неожиданных представлений и потому становится приятным. </a:t>
            </a:r>
            <a:endParaRPr lang="ru-RU" sz="3200" dirty="0">
              <a:latin typeface="Arial" panose="020B0604020202020204" pitchFamily="34" charset="0"/>
              <a:cs typeface="Arial" panose="020B0604020202020204" pitchFamily="34" charset="0"/>
            </a:endParaRPr>
          </a:p>
        </p:txBody>
      </p:sp>
      <p:sp>
        <p:nvSpPr>
          <p:cNvPr id="5" name="Прямоугольник 4"/>
          <p:cNvSpPr/>
          <p:nvPr/>
        </p:nvSpPr>
        <p:spPr>
          <a:xfrm>
            <a:off x="4271556" y="182880"/>
            <a:ext cx="4522914" cy="646331"/>
          </a:xfrm>
          <a:prstGeom prst="rect">
            <a:avLst/>
          </a:prstGeom>
        </p:spPr>
        <p:txBody>
          <a:bodyPr wrap="square">
            <a:spAutoFit/>
          </a:bodyPr>
          <a:lstStyle/>
          <a:p>
            <a:r>
              <a:rPr lang="ru-RU" sz="3600" dirty="0">
                <a:solidFill>
                  <a:srgbClr val="002060"/>
                </a:solidFill>
                <a:latin typeface="Arial Black" panose="020B0A04020102020204" pitchFamily="34" charset="0"/>
                <a:ea typeface="Calibri" panose="020F0502020204030204" pitchFamily="34" charset="0"/>
                <a:cs typeface="Times New Roman" panose="02020603050405020304" pitchFamily="18" charset="0"/>
              </a:rPr>
              <a:t>Удивление </a:t>
            </a:r>
            <a:endParaRPr lang="ru-RU" sz="3600"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21975240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0050" y="842705"/>
            <a:ext cx="11761950" cy="5324535"/>
          </a:xfrm>
          <a:prstGeom prst="rect">
            <a:avLst/>
          </a:prstGeom>
        </p:spPr>
        <p:txBody>
          <a:bodyPr wrap="square">
            <a:spAutoFit/>
          </a:bodyPr>
          <a:lstStyle/>
          <a:p>
            <a:pPr indent="449580">
              <a:spcAft>
                <a:spcPts val="800"/>
              </a:spcAft>
            </a:pPr>
            <a:r>
              <a:rPr lang="ru-RU" sz="3200" dirty="0" smtClean="0">
                <a:latin typeface="Arial" panose="020B0604020202020204" pitchFamily="34" charset="0"/>
                <a:ea typeface="Calibri" panose="020F0502020204030204" pitchFamily="34" charset="0"/>
                <a:cs typeface="Arial" panose="020B0604020202020204" pitchFamily="34" charset="0"/>
              </a:rPr>
              <a:t>                       </a:t>
            </a:r>
            <a:r>
              <a:rPr lang="ru-RU" sz="3200" dirty="0">
                <a:latin typeface="Arial" panose="020B0604020202020204" pitchFamily="34" charset="0"/>
                <a:ea typeface="Calibri" panose="020F0502020204030204" pitchFamily="34" charset="0"/>
                <a:cs typeface="Arial" panose="020B0604020202020204" pitchFamily="34" charset="0"/>
              </a:rPr>
              <a:t>Т. </a:t>
            </a:r>
            <a:r>
              <a:rPr lang="ru-RU" sz="3200" dirty="0" err="1">
                <a:latin typeface="Arial" panose="020B0604020202020204" pitchFamily="34" charset="0"/>
                <a:ea typeface="Calibri" panose="020F0502020204030204" pitchFamily="34" charset="0"/>
                <a:cs typeface="Arial" panose="020B0604020202020204" pitchFamily="34" charset="0"/>
              </a:rPr>
              <a:t>Рибо</a:t>
            </a:r>
            <a:r>
              <a:rPr lang="ru-RU" sz="3200" dirty="0">
                <a:latin typeface="Arial" panose="020B0604020202020204" pitchFamily="34" charset="0"/>
                <a:ea typeface="Calibri" panose="020F0502020204030204" pitchFamily="34" charset="0"/>
                <a:cs typeface="Arial" panose="020B0604020202020204" pitchFamily="34" charset="0"/>
              </a:rPr>
              <a:t> (1898) в понимании </a:t>
            </a:r>
            <a:r>
              <a:rPr lang="ru-RU" sz="3200" dirty="0" smtClean="0">
                <a:latin typeface="Arial" panose="020B0604020202020204" pitchFamily="34" charset="0"/>
                <a:ea typeface="Calibri" panose="020F0502020204030204" pitchFamily="34" charset="0"/>
                <a:cs typeface="Arial" panose="020B0604020202020204" pitchFamily="34" charset="0"/>
              </a:rPr>
              <a:t> удивления</a:t>
            </a:r>
          </a:p>
          <a:p>
            <a:pPr indent="449580">
              <a:spcAft>
                <a:spcPts val="800"/>
              </a:spcAft>
            </a:pPr>
            <a:r>
              <a:rPr lang="ru-RU" sz="3200" dirty="0">
                <a:latin typeface="Arial" panose="020B0604020202020204" pitchFamily="34" charset="0"/>
                <a:ea typeface="Calibri" panose="020F0502020204030204" pitchFamily="34" charset="0"/>
                <a:cs typeface="Arial" panose="020B0604020202020204" pitchFamily="34" charset="0"/>
              </a:rPr>
              <a:t> </a:t>
            </a:r>
            <a:r>
              <a:rPr lang="ru-RU" sz="3200" dirty="0" smtClean="0">
                <a:latin typeface="Arial" panose="020B0604020202020204" pitchFamily="34" charset="0"/>
                <a:ea typeface="Calibri" panose="020F0502020204030204" pitchFamily="34" charset="0"/>
                <a:cs typeface="Arial" panose="020B0604020202020204" pitchFamily="34" charset="0"/>
              </a:rPr>
              <a:t>                      </a:t>
            </a:r>
            <a:r>
              <a:rPr lang="ru-RU" sz="3200" dirty="0">
                <a:latin typeface="Arial" panose="020B0604020202020204" pitchFamily="34" charset="0"/>
                <a:ea typeface="Calibri" panose="020F0502020204030204" pitchFamily="34" charset="0"/>
                <a:cs typeface="Arial" panose="020B0604020202020204" pitchFamily="34" charset="0"/>
              </a:rPr>
              <a:t>исходил из представлений о </a:t>
            </a:r>
            <a:r>
              <a:rPr lang="ru-RU" sz="3200" dirty="0" smtClean="0">
                <a:latin typeface="Arial" panose="020B0604020202020204" pitchFamily="34" charset="0"/>
                <a:ea typeface="Calibri" panose="020F0502020204030204" pitchFamily="34" charset="0"/>
                <a:cs typeface="Arial" panose="020B0604020202020204" pitchFamily="34" charset="0"/>
              </a:rPr>
              <a:t> любопытстве</a:t>
            </a:r>
            <a:r>
              <a:rPr lang="ru-RU" sz="3200" dirty="0">
                <a:latin typeface="Arial" panose="020B0604020202020204" pitchFamily="34" charset="0"/>
                <a:ea typeface="Calibri" panose="020F0502020204030204" pitchFamily="34" charset="0"/>
                <a:cs typeface="Arial" panose="020B0604020202020204" pitchFamily="34" charset="0"/>
              </a:rPr>
              <a:t>. </a:t>
            </a:r>
            <a:endParaRPr lang="ru-RU" sz="3200" dirty="0" smtClean="0">
              <a:latin typeface="Arial" panose="020B0604020202020204" pitchFamily="34" charset="0"/>
              <a:ea typeface="Calibri" panose="020F0502020204030204" pitchFamily="34" charset="0"/>
              <a:cs typeface="Arial" panose="020B0604020202020204" pitchFamily="34" charset="0"/>
            </a:endParaRPr>
          </a:p>
          <a:p>
            <a:pPr indent="449580">
              <a:spcAft>
                <a:spcPts val="800"/>
              </a:spcAft>
            </a:pPr>
            <a:r>
              <a:rPr lang="ru-RU" sz="3200" dirty="0">
                <a:latin typeface="Arial" panose="020B0604020202020204" pitchFamily="34" charset="0"/>
                <a:ea typeface="Calibri" panose="020F0502020204030204" pitchFamily="34" charset="0"/>
                <a:cs typeface="Arial" panose="020B0604020202020204" pitchFamily="34" charset="0"/>
              </a:rPr>
              <a:t> </a:t>
            </a:r>
            <a:r>
              <a:rPr lang="ru-RU" sz="3200" dirty="0" smtClean="0">
                <a:latin typeface="Arial" panose="020B0604020202020204" pitchFamily="34" charset="0"/>
                <a:ea typeface="Calibri" panose="020F0502020204030204" pitchFamily="34" charset="0"/>
                <a:cs typeface="Arial" panose="020B0604020202020204" pitchFamily="34" charset="0"/>
              </a:rPr>
              <a:t>                       Рассматривая становление</a:t>
            </a:r>
          </a:p>
          <a:p>
            <a:pPr indent="449580">
              <a:spcAft>
                <a:spcPts val="800"/>
              </a:spcAft>
            </a:pPr>
            <a:r>
              <a:rPr lang="ru-RU" sz="3200" dirty="0">
                <a:latin typeface="Arial" panose="020B0604020202020204" pitchFamily="34" charset="0"/>
                <a:ea typeface="Calibri" panose="020F0502020204030204" pitchFamily="34" charset="0"/>
                <a:cs typeface="Arial" panose="020B0604020202020204" pitchFamily="34" charset="0"/>
              </a:rPr>
              <a:t> </a:t>
            </a:r>
            <a:r>
              <a:rPr lang="ru-RU" sz="3200" dirty="0" smtClean="0">
                <a:latin typeface="Arial" panose="020B0604020202020204" pitchFamily="34" charset="0"/>
                <a:ea typeface="Calibri" panose="020F0502020204030204" pitchFamily="34" charset="0"/>
                <a:cs typeface="Arial" panose="020B0604020202020204" pitchFamily="34" charset="0"/>
              </a:rPr>
              <a:t>                      интеллектуальных </a:t>
            </a:r>
            <a:r>
              <a:rPr lang="ru-RU" sz="3200" dirty="0">
                <a:latin typeface="Arial" panose="020B0604020202020204" pitchFamily="34" charset="0"/>
                <a:ea typeface="Calibri" panose="020F0502020204030204" pitchFamily="34" charset="0"/>
                <a:cs typeface="Arial" panose="020B0604020202020204" pitchFamily="34" charset="0"/>
              </a:rPr>
              <a:t>чувств в онтогенезе, он выделял три периода: утилитарный, бескорыстие и страсть. В первом периоде им выделялись три этапа: изумление, удивление и чисто утилитарное любопытство. Он полагал, что в удивлении к чувству неожиданности присоединяется сознание трудности примирить новое для нас явление с те ми представлениями, которые уже имеются у человека. </a:t>
            </a:r>
            <a:endParaRPr lang="ru-RU" sz="32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4098" name="Picture 2" descr="https://econet.ru/media/13093/covers/97593/original.jpeg?145474030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2729" y="196374"/>
            <a:ext cx="3123202" cy="2861007"/>
          </a:xfrm>
          <a:prstGeom prst="snip2DiagRect">
            <a:avLst/>
          </a:prstGeom>
          <a:solidFill>
            <a:srgbClr val="FFFFFF">
              <a:shade val="85000"/>
            </a:srgbClr>
          </a:solidFill>
          <a:ln w="88900" cap="sq">
            <a:solidFill>
              <a:srgbClr val="FFFF00"/>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131398" y="196374"/>
            <a:ext cx="4522914" cy="646331"/>
          </a:xfrm>
          <a:prstGeom prst="rect">
            <a:avLst/>
          </a:prstGeom>
        </p:spPr>
        <p:txBody>
          <a:bodyPr wrap="square">
            <a:spAutoFit/>
          </a:bodyPr>
          <a:lstStyle/>
          <a:p>
            <a:r>
              <a:rPr lang="ru-RU" sz="3600" dirty="0">
                <a:solidFill>
                  <a:srgbClr val="002060"/>
                </a:solidFill>
                <a:latin typeface="Arial Black" panose="020B0A04020102020204" pitchFamily="34" charset="0"/>
                <a:ea typeface="Calibri" panose="020F0502020204030204" pitchFamily="34" charset="0"/>
                <a:cs typeface="Times New Roman" panose="02020603050405020304" pitchFamily="18" charset="0"/>
              </a:rPr>
              <a:t>Удивление </a:t>
            </a:r>
            <a:endParaRPr lang="ru-RU" sz="3600"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40776035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503" y="646762"/>
            <a:ext cx="12231187" cy="5888663"/>
          </a:xfrm>
          <a:prstGeom prst="rect">
            <a:avLst/>
          </a:prstGeom>
        </p:spPr>
        <p:txBody>
          <a:bodyPr wrap="square">
            <a:spAutoFit/>
          </a:bodyPr>
          <a:lstStyle/>
          <a:p>
            <a:pPr indent="449580">
              <a:lnSpc>
                <a:spcPct val="107000"/>
              </a:lnSpc>
              <a:spcAft>
                <a:spcPts val="800"/>
              </a:spcAft>
            </a:pPr>
            <a:r>
              <a:rPr lang="ru-RU" sz="3200" dirty="0">
                <a:latin typeface="Arial" panose="020B0604020202020204" pitchFamily="34" charset="0"/>
                <a:ea typeface="Calibri" panose="020F0502020204030204" pitchFamily="34" charset="0"/>
                <a:cs typeface="Arial" panose="020B0604020202020204" pitchFamily="34" charset="0"/>
              </a:rPr>
              <a:t>По мнению Ушинского, дело не в самом явлении или образе, нас поражающем, а в его отношении к нашим убеждениям и рядам наших мыслей, обусловливающих наши ожидания. «Явление, поражающее химика или ботаника, может вовсе не поразить человека, незнакомого с этими науками, и наоборот, то, что поражает человека, не знающего химии и физики, вовсе не поразит специалиста в этих науках, и не поразит не потому, что химик или физик привыкли к данному явлению (они могли его прежде никогда и не видеть), но потому, что они знают, что ожидаемое явление должно произойти, и будут, напротив, удивлены, если оно не произойдет» </a:t>
            </a:r>
            <a:endParaRPr lang="ru-RU"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Прямоугольник 2"/>
          <p:cNvSpPr/>
          <p:nvPr/>
        </p:nvSpPr>
        <p:spPr>
          <a:xfrm>
            <a:off x="4308438" y="157185"/>
            <a:ext cx="4522914" cy="646331"/>
          </a:xfrm>
          <a:prstGeom prst="rect">
            <a:avLst/>
          </a:prstGeom>
        </p:spPr>
        <p:txBody>
          <a:bodyPr wrap="square">
            <a:spAutoFit/>
          </a:bodyPr>
          <a:lstStyle/>
          <a:p>
            <a:r>
              <a:rPr lang="ru-RU" sz="3600" dirty="0">
                <a:solidFill>
                  <a:srgbClr val="002060"/>
                </a:solidFill>
                <a:latin typeface="Arial Black" panose="020B0A04020102020204" pitchFamily="34" charset="0"/>
                <a:ea typeface="Calibri" panose="020F0502020204030204" pitchFamily="34" charset="0"/>
                <a:cs typeface="Times New Roman" panose="02020603050405020304" pitchFamily="18" charset="0"/>
              </a:rPr>
              <a:t>Удивление </a:t>
            </a:r>
            <a:endParaRPr lang="ru-RU" sz="3600"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40034350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503" y="803516"/>
            <a:ext cx="12192000" cy="5952976"/>
          </a:xfrm>
          <a:prstGeom prst="rect">
            <a:avLst/>
          </a:prstGeom>
        </p:spPr>
        <p:txBody>
          <a:bodyPr wrap="square">
            <a:spAutoFit/>
          </a:bodyPr>
          <a:lstStyle/>
          <a:p>
            <a:pPr indent="449580">
              <a:lnSpc>
                <a:spcPct val="107000"/>
              </a:lnSpc>
              <a:spcAft>
                <a:spcPts val="800"/>
              </a:spcAft>
            </a:pPr>
            <a:r>
              <a:rPr lang="ru-RU" sz="3200" dirty="0">
                <a:latin typeface="Arial" panose="020B0604020202020204" pitchFamily="34" charset="0"/>
                <a:ea typeface="Calibri" panose="020F0502020204030204" pitchFamily="34" charset="0"/>
                <a:cs typeface="Arial" panose="020B0604020202020204" pitchFamily="34" charset="0"/>
              </a:rPr>
              <a:t>Ушинский для доказательства своей позиции приводит мнение Броуна, который утверждал, что удивление предполагает предварительные знания, которым новое явление противоречит, и по этому удивление невозможно при полном невежестве.</a:t>
            </a:r>
            <a:endParaRPr lang="ru-RU" sz="3200" dirty="0" smtClean="0">
              <a:effectLst/>
              <a:latin typeface="Arial" panose="020B0604020202020204" pitchFamily="34" charset="0"/>
              <a:ea typeface="Calibri" panose="020F0502020204030204" pitchFamily="34" charset="0"/>
              <a:cs typeface="Arial" panose="020B0604020202020204" pitchFamily="34" charset="0"/>
            </a:endParaRPr>
          </a:p>
          <a:p>
            <a:pPr indent="449580">
              <a:lnSpc>
                <a:spcPct val="107000"/>
              </a:lnSpc>
              <a:spcAft>
                <a:spcPts val="800"/>
              </a:spcAft>
            </a:pPr>
            <a:r>
              <a:rPr lang="ru-RU" sz="3200" dirty="0">
                <a:latin typeface="Arial" panose="020B0604020202020204" pitchFamily="34" charset="0"/>
                <a:ea typeface="Calibri" panose="020F0502020204030204" pitchFamily="34" charset="0"/>
                <a:cs typeface="Arial" panose="020B0604020202020204" pitchFamily="34" charset="0"/>
              </a:rPr>
              <a:t> Развивая эту мысль, Ушинский отмечает, что для младенца все явления новы, но он ничему не удивляется. «Мы удивляемся новому, неожиданному для нас явлению именно потому, что чувствуем всю трудность внести его как новое звено в вереницы наших представлений, и как только мы это сделаем, так и чувство удивления прекратится...» </a:t>
            </a:r>
            <a:endParaRPr lang="ru-RU"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Прямоугольник 2"/>
          <p:cNvSpPr/>
          <p:nvPr/>
        </p:nvSpPr>
        <p:spPr>
          <a:xfrm>
            <a:off x="4308438" y="157185"/>
            <a:ext cx="4522914" cy="646331"/>
          </a:xfrm>
          <a:prstGeom prst="rect">
            <a:avLst/>
          </a:prstGeom>
        </p:spPr>
        <p:txBody>
          <a:bodyPr wrap="square">
            <a:spAutoFit/>
          </a:bodyPr>
          <a:lstStyle/>
          <a:p>
            <a:r>
              <a:rPr lang="ru-RU" sz="3600" dirty="0">
                <a:solidFill>
                  <a:srgbClr val="002060"/>
                </a:solidFill>
                <a:latin typeface="Arial Black" panose="020B0A04020102020204" pitchFamily="34" charset="0"/>
                <a:ea typeface="Calibri" panose="020F0502020204030204" pitchFamily="34" charset="0"/>
                <a:cs typeface="Times New Roman" panose="02020603050405020304" pitchFamily="18" charset="0"/>
              </a:rPr>
              <a:t>Удивление </a:t>
            </a:r>
            <a:endParaRPr lang="ru-RU" sz="3600"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39872024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
            <a:ext cx="12409714" cy="6487545"/>
          </a:xfrm>
          <a:prstGeom prst="rect">
            <a:avLst/>
          </a:prstGeom>
        </p:spPr>
        <p:txBody>
          <a:bodyPr wrap="square">
            <a:spAutoFit/>
          </a:bodyPr>
          <a:lstStyle/>
          <a:p>
            <a:pPr indent="449580">
              <a:lnSpc>
                <a:spcPct val="107000"/>
              </a:lnSpc>
              <a:spcAft>
                <a:spcPts val="800"/>
              </a:spcAft>
            </a:pPr>
            <a:endParaRPr lang="ru-RU" sz="3200" dirty="0" smtClean="0">
              <a:latin typeface="Calibri" panose="020F0502020204030204" pitchFamily="34" charset="0"/>
              <a:ea typeface="Calibri" panose="020F0502020204030204" pitchFamily="34" charset="0"/>
              <a:cs typeface="Times New Roman" panose="02020603050405020304" pitchFamily="18" charset="0"/>
            </a:endParaRPr>
          </a:p>
          <a:p>
            <a:pPr indent="449580">
              <a:spcAft>
                <a:spcPts val="800"/>
              </a:spcAft>
            </a:pPr>
            <a:r>
              <a:rPr lang="ru-RU" sz="2800" dirty="0" smtClean="0">
                <a:latin typeface="Arial" panose="020B0604020202020204" pitchFamily="34" charset="0"/>
                <a:ea typeface="Calibri" panose="020F0502020204030204" pitchFamily="34" charset="0"/>
                <a:cs typeface="Arial" panose="020B0604020202020204" pitchFamily="34" charset="0"/>
              </a:rPr>
              <a:t>Ушинский </a:t>
            </a:r>
            <a:r>
              <a:rPr lang="ru-RU" sz="2800" dirty="0">
                <a:latin typeface="Arial" panose="020B0604020202020204" pitchFamily="34" charset="0"/>
                <a:ea typeface="Calibri" panose="020F0502020204030204" pitchFamily="34" charset="0"/>
                <a:cs typeface="Arial" panose="020B0604020202020204" pitchFamily="34" charset="0"/>
              </a:rPr>
              <a:t>пишет о трех видах людей, которые редко </a:t>
            </a:r>
            <a:r>
              <a:rPr lang="ru-RU" sz="2800" dirty="0" smtClean="0">
                <a:latin typeface="Arial" panose="020B0604020202020204" pitchFamily="34" charset="0"/>
                <a:ea typeface="Calibri" panose="020F0502020204030204" pitchFamily="34" charset="0"/>
                <a:cs typeface="Arial" panose="020B0604020202020204" pitchFamily="34" charset="0"/>
              </a:rPr>
              <a:t>удивляются:</a:t>
            </a:r>
            <a:endParaRPr lang="ru-RU" sz="2800" dirty="0" smtClean="0">
              <a:effectLst/>
              <a:latin typeface="Arial" panose="020B0604020202020204" pitchFamily="34" charset="0"/>
              <a:ea typeface="Calibri" panose="020F0502020204030204" pitchFamily="34" charset="0"/>
              <a:cs typeface="Arial" panose="020B0604020202020204" pitchFamily="34" charset="0"/>
            </a:endParaRPr>
          </a:p>
          <a:p>
            <a:pPr indent="449580">
              <a:spcAft>
                <a:spcPts val="800"/>
              </a:spcAft>
            </a:pPr>
            <a:r>
              <a:rPr lang="ru-RU" sz="3200" dirty="0" smtClean="0">
                <a:latin typeface="Arial" panose="020B0604020202020204" pitchFamily="34" charset="0"/>
                <a:ea typeface="Calibri" panose="020F0502020204030204" pitchFamily="34" charset="0"/>
                <a:cs typeface="Arial" panose="020B0604020202020204" pitchFamily="34" charset="0"/>
              </a:rPr>
              <a:t>1. которые </a:t>
            </a:r>
            <a:r>
              <a:rPr lang="ru-RU" sz="3200" dirty="0">
                <a:latin typeface="Arial" panose="020B0604020202020204" pitchFamily="34" charset="0"/>
                <a:ea typeface="Calibri" panose="020F0502020204030204" pitchFamily="34" charset="0"/>
                <a:cs typeface="Arial" panose="020B0604020202020204" pitchFamily="34" charset="0"/>
              </a:rPr>
              <a:t>настолько увлечены своим делом, что мало интересуются всем остальным.</a:t>
            </a:r>
            <a:endParaRPr lang="ru-RU" sz="3200" dirty="0" smtClean="0">
              <a:effectLst/>
              <a:latin typeface="Arial" panose="020B0604020202020204" pitchFamily="34" charset="0"/>
              <a:ea typeface="Calibri" panose="020F0502020204030204" pitchFamily="34" charset="0"/>
              <a:cs typeface="Arial" panose="020B0604020202020204" pitchFamily="34" charset="0"/>
            </a:endParaRPr>
          </a:p>
          <a:p>
            <a:pPr indent="449580">
              <a:spcAft>
                <a:spcPts val="800"/>
              </a:spcAft>
            </a:pPr>
            <a:r>
              <a:rPr lang="ru-RU" sz="3200" dirty="0" smtClean="0">
                <a:latin typeface="Arial" panose="020B0604020202020204" pitchFamily="34" charset="0"/>
                <a:ea typeface="Calibri" panose="020F0502020204030204" pitchFamily="34" charset="0"/>
                <a:cs typeface="Arial" panose="020B0604020202020204" pitchFamily="34" charset="0"/>
              </a:rPr>
              <a:t>2. которых </a:t>
            </a:r>
            <a:r>
              <a:rPr lang="ru-RU" sz="3200" dirty="0">
                <a:latin typeface="Arial" panose="020B0604020202020204" pitchFamily="34" charset="0"/>
                <a:ea typeface="Calibri" panose="020F0502020204030204" pitchFamily="34" charset="0"/>
                <a:cs typeface="Arial" panose="020B0604020202020204" pitchFamily="34" charset="0"/>
              </a:rPr>
              <a:t>много разнообразных знаний и которых редко чем можно удивить.</a:t>
            </a:r>
            <a:endParaRPr lang="ru-RU" sz="3200" dirty="0" smtClean="0">
              <a:effectLst/>
              <a:latin typeface="Arial" panose="020B0604020202020204" pitchFamily="34" charset="0"/>
              <a:ea typeface="Calibri" panose="020F0502020204030204" pitchFamily="34" charset="0"/>
              <a:cs typeface="Arial" panose="020B0604020202020204" pitchFamily="34" charset="0"/>
            </a:endParaRPr>
          </a:p>
          <a:p>
            <a:pPr indent="449580">
              <a:spcAft>
                <a:spcPts val="800"/>
              </a:spcAft>
            </a:pPr>
            <a:r>
              <a:rPr lang="ru-RU" sz="3200" dirty="0" smtClean="0">
                <a:latin typeface="Arial" panose="020B0604020202020204" pitchFamily="34" charset="0"/>
                <a:ea typeface="Calibri" panose="020F0502020204030204" pitchFamily="34" charset="0"/>
                <a:cs typeface="Arial" panose="020B0604020202020204" pitchFamily="34" charset="0"/>
              </a:rPr>
              <a:t>3. которые </a:t>
            </a:r>
            <a:r>
              <a:rPr lang="ru-RU" sz="3200" dirty="0">
                <a:latin typeface="Arial" panose="020B0604020202020204" pitchFamily="34" charset="0"/>
                <a:ea typeface="Calibri" panose="020F0502020204030204" pitchFamily="34" charset="0"/>
                <a:cs typeface="Arial" panose="020B0604020202020204" pitchFamily="34" charset="0"/>
              </a:rPr>
              <a:t>знают все поверхностно, но которые, как им кажется, могут все объяснить (т. е. дилетанты). </a:t>
            </a:r>
            <a:endParaRPr lang="ru-RU" sz="3200" dirty="0" smtClean="0">
              <a:effectLst/>
              <a:latin typeface="Arial" panose="020B0604020202020204" pitchFamily="34" charset="0"/>
              <a:ea typeface="Calibri" panose="020F0502020204030204" pitchFamily="34" charset="0"/>
              <a:cs typeface="Arial" panose="020B0604020202020204" pitchFamily="34" charset="0"/>
            </a:endParaRPr>
          </a:p>
          <a:p>
            <a:pPr indent="449580">
              <a:spcAft>
                <a:spcPts val="800"/>
              </a:spcAft>
            </a:pPr>
            <a:r>
              <a:rPr lang="ru-RU" sz="3200" dirty="0">
                <a:latin typeface="Arial" panose="020B0604020202020204" pitchFamily="34" charset="0"/>
                <a:ea typeface="Calibri" panose="020F0502020204030204" pitchFamily="34" charset="0"/>
                <a:cs typeface="Arial" panose="020B0604020202020204" pitchFamily="34" charset="0"/>
              </a:rPr>
              <a:t>Ушинский поднимает важный вопрос о том, что </a:t>
            </a:r>
            <a:r>
              <a:rPr lang="ru-RU" sz="3200" dirty="0">
                <a:solidFill>
                  <a:srgbClr val="FF0000"/>
                </a:solidFill>
                <a:latin typeface="Arial" panose="020B0604020202020204" pitchFamily="34" charset="0"/>
                <a:ea typeface="Calibri" panose="020F0502020204030204" pitchFamily="34" charset="0"/>
                <a:cs typeface="Arial" panose="020B0604020202020204" pitchFamily="34" charset="0"/>
              </a:rPr>
              <a:t>традиционные воспитание и обучение детей, когда ребенку на все даются готовые ответы, убивает способность удивляться, смотреть на природу зрелым умом и с младенческим чувством.</a:t>
            </a:r>
            <a:endParaRPr lang="ru-RU" sz="32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3" name="Прямоугольник 2"/>
          <p:cNvSpPr/>
          <p:nvPr/>
        </p:nvSpPr>
        <p:spPr>
          <a:xfrm>
            <a:off x="4308438" y="52682"/>
            <a:ext cx="4522914" cy="646331"/>
          </a:xfrm>
          <a:prstGeom prst="rect">
            <a:avLst/>
          </a:prstGeom>
        </p:spPr>
        <p:txBody>
          <a:bodyPr wrap="square">
            <a:spAutoFit/>
          </a:bodyPr>
          <a:lstStyle/>
          <a:p>
            <a:r>
              <a:rPr lang="ru-RU" sz="3600" dirty="0">
                <a:solidFill>
                  <a:srgbClr val="002060"/>
                </a:solidFill>
                <a:latin typeface="Arial Black" panose="020B0A04020102020204" pitchFamily="34" charset="0"/>
                <a:ea typeface="Calibri" panose="020F0502020204030204" pitchFamily="34" charset="0"/>
                <a:cs typeface="Times New Roman" panose="02020603050405020304" pitchFamily="18" charset="0"/>
              </a:rPr>
              <a:t>Удивление </a:t>
            </a:r>
            <a:endParaRPr lang="ru-RU" sz="3600"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408426400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287</TotalTime>
  <Words>1437</Words>
  <Application>Microsoft Office PowerPoint</Application>
  <PresentationFormat>Широкоэкранный</PresentationFormat>
  <Paragraphs>83</Paragraphs>
  <Slides>24</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24</vt:i4>
      </vt:variant>
    </vt:vector>
  </HeadingPairs>
  <TitlesOfParts>
    <vt:vector size="30" baseType="lpstr">
      <vt:lpstr>Arial</vt:lpstr>
      <vt:lpstr>Arial Black</vt:lpstr>
      <vt:lpstr>Calibri</vt:lpstr>
      <vt:lpstr>Calibri Light</vt:lpstr>
      <vt:lpstr>Times New Roman</vt:lpstr>
      <vt:lpstr>Тема Office</vt:lpstr>
      <vt:lpstr>Презентация PowerPoint</vt:lpstr>
      <vt:lpstr>Презентация PowerPoint</vt:lpstr>
      <vt:lpstr>Удивление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Интерес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ПСИХОФИЗИОЛОГИЯ СОСТОЯНИЙ ЧЕЛОВЕКА</dc:title>
  <dc:creator>Yaroslav</dc:creator>
  <cp:lastModifiedBy>Yaroslav</cp:lastModifiedBy>
  <cp:revision>30</cp:revision>
  <dcterms:created xsi:type="dcterms:W3CDTF">2021-05-14T09:12:56Z</dcterms:created>
  <dcterms:modified xsi:type="dcterms:W3CDTF">2021-05-14T14:00:50Z</dcterms:modified>
</cp:coreProperties>
</file>