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6" r:id="rId5"/>
    <p:sldId id="265" r:id="rId6"/>
    <p:sldId id="264" r:id="rId7"/>
    <p:sldId id="262" r:id="rId8"/>
    <p:sldId id="271" r:id="rId9"/>
    <p:sldId id="270" r:id="rId10"/>
    <p:sldId id="268" r:id="rId11"/>
    <p:sldId id="273" r:id="rId12"/>
  </p:sldIdLst>
  <p:sldSz cx="9144000" cy="6858000" type="screen4x3"/>
  <p:notesSz cx="6797675" cy="992505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97" autoAdjust="0"/>
    <p:restoredTop sz="90929"/>
  </p:normalViewPr>
  <p:slideViewPr>
    <p:cSldViewPr>
      <p:cViewPr varScale="1">
        <p:scale>
          <a:sx n="59" d="100"/>
          <a:sy n="59" d="100"/>
        </p:scale>
        <p:origin x="-878"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1026"/>
          <p:cNvSpPr>
            <a:spLocks noGrp="1" noChangeArrowheads="1"/>
          </p:cNvSpPr>
          <p:nvPr>
            <p:ph type="ctrTitle"/>
          </p:nvPr>
        </p:nvSpPr>
        <p:spPr>
          <a:xfrm>
            <a:off x="2743200" y="1066800"/>
            <a:ext cx="6019800" cy="3352800"/>
          </a:xfrm>
          <a:effectLst>
            <a:outerShdw dist="17961" dir="2700000" algn="ctr" rotWithShape="0">
              <a:schemeClr val="tx1"/>
            </a:outerShdw>
          </a:effectLst>
        </p:spPr>
        <p:txBody>
          <a:bodyPr/>
          <a:lstStyle>
            <a:lvl1pPr>
              <a:defRPr sz="4000" b="1"/>
            </a:lvl1pPr>
          </a:lstStyle>
          <a:p>
            <a:pPr lvl="0"/>
            <a:r>
              <a:rPr lang="ru-RU" noProof="0" smtClean="0"/>
              <a:t>Образец заголовка</a:t>
            </a:r>
            <a:endParaRPr lang="en-US" noProof="0" smtClean="0"/>
          </a:p>
        </p:txBody>
      </p:sp>
      <p:sp>
        <p:nvSpPr>
          <p:cNvPr id="3075" name="Rectangle 1027"/>
          <p:cNvSpPr>
            <a:spLocks noGrp="1" noChangeArrowheads="1"/>
          </p:cNvSpPr>
          <p:nvPr>
            <p:ph type="subTitle" idx="1"/>
          </p:nvPr>
        </p:nvSpPr>
        <p:spPr>
          <a:xfrm>
            <a:off x="3124200" y="4724400"/>
            <a:ext cx="5943600" cy="457200"/>
          </a:xfrm>
        </p:spPr>
        <p:txBody>
          <a:bodyPr/>
          <a:lstStyle>
            <a:lvl1pPr marL="0" indent="0" algn="r">
              <a:buFontTx/>
              <a:buNone/>
              <a:defRPr sz="2000">
                <a:solidFill>
                  <a:schemeClr val="bg1"/>
                </a:solidFill>
              </a:defRPr>
            </a:lvl1pPr>
          </a:lstStyle>
          <a:p>
            <a:pPr lvl="0"/>
            <a:r>
              <a:rPr lang="ru-RU" noProof="0" smtClean="0"/>
              <a:t>Образец подзаголовка</a:t>
            </a:r>
            <a:endParaRPr lang="en-US" noProof="0" smtClean="0"/>
          </a:p>
        </p:txBody>
      </p:sp>
      <p:sp>
        <p:nvSpPr>
          <p:cNvPr id="3076" name="Rectangle 1028"/>
          <p:cNvSpPr>
            <a:spLocks noGrp="1" noChangeArrowheads="1"/>
          </p:cNvSpPr>
          <p:nvPr>
            <p:ph type="dt" sz="half" idx="2"/>
          </p:nvPr>
        </p:nvSpPr>
        <p:spPr/>
        <p:txBody>
          <a:bodyPr/>
          <a:lstStyle>
            <a:lvl1pPr>
              <a:defRPr/>
            </a:lvl1pPr>
          </a:lstStyle>
          <a:p>
            <a:endParaRPr lang="en-US"/>
          </a:p>
        </p:txBody>
      </p:sp>
      <p:sp>
        <p:nvSpPr>
          <p:cNvPr id="3077" name="Rectangle 1029"/>
          <p:cNvSpPr>
            <a:spLocks noGrp="1" noChangeArrowheads="1"/>
          </p:cNvSpPr>
          <p:nvPr>
            <p:ph type="ftr" sz="quarter" idx="3"/>
          </p:nvPr>
        </p:nvSpPr>
        <p:spPr/>
        <p:txBody>
          <a:bodyPr/>
          <a:lstStyle>
            <a:lvl1pPr>
              <a:defRPr/>
            </a:lvl1pPr>
          </a:lstStyle>
          <a:p>
            <a:endParaRPr lang="en-US"/>
          </a:p>
        </p:txBody>
      </p:sp>
      <p:sp>
        <p:nvSpPr>
          <p:cNvPr id="3078" name="Rectangle 1030"/>
          <p:cNvSpPr>
            <a:spLocks noGrp="1" noChangeArrowheads="1"/>
          </p:cNvSpPr>
          <p:nvPr>
            <p:ph type="sldNum" sz="quarter" idx="4"/>
          </p:nvPr>
        </p:nvSpPr>
        <p:spPr/>
        <p:txBody>
          <a:bodyPr/>
          <a:lstStyle>
            <a:lvl1pPr>
              <a:defRPr/>
            </a:lvl1pPr>
          </a:lstStyle>
          <a:p>
            <a:fld id="{E7E1F946-6DF0-417A-844F-D89D1B842A64}" type="slidenum">
              <a:rPr lang="en-US"/>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9226032E-CDC9-4EC3-B53C-EC83F942B781}" type="slidenum">
              <a:rPr lang="en-US"/>
              <a:pPr/>
              <a:t>‹#›</a:t>
            </a:fld>
            <a:endParaRPr lang="en-US"/>
          </a:p>
        </p:txBody>
      </p:sp>
    </p:spTree>
    <p:extLst>
      <p:ext uri="{BB962C8B-B14F-4D97-AF65-F5344CB8AC3E}">
        <p14:creationId xmlns:p14="http://schemas.microsoft.com/office/powerpoint/2010/main" xmlns="" val="3305828919"/>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972300" y="0"/>
            <a:ext cx="2171700" cy="6248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0"/>
            <a:ext cx="6362700" cy="6248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AAEB63AF-087A-4A58-A3D0-65AB39C72ABA}" type="slidenum">
              <a:rPr lang="en-US"/>
              <a:pPr/>
              <a:t>‹#›</a:t>
            </a:fld>
            <a:endParaRPr lang="en-US"/>
          </a:p>
        </p:txBody>
      </p:sp>
    </p:spTree>
    <p:extLst>
      <p:ext uri="{BB962C8B-B14F-4D97-AF65-F5344CB8AC3E}">
        <p14:creationId xmlns:p14="http://schemas.microsoft.com/office/powerpoint/2010/main" xmlns="" val="2516984822"/>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DE9869C0-E19A-44CD-9DCA-EF438B8BECDD}" type="slidenum">
              <a:rPr lang="en-US"/>
              <a:pPr/>
              <a:t>‹#›</a:t>
            </a:fld>
            <a:endParaRPr lang="en-US"/>
          </a:p>
        </p:txBody>
      </p:sp>
    </p:spTree>
    <p:extLst>
      <p:ext uri="{BB962C8B-B14F-4D97-AF65-F5344CB8AC3E}">
        <p14:creationId xmlns:p14="http://schemas.microsoft.com/office/powerpoint/2010/main" xmlns="" val="3350149828"/>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73142541-CA9B-436A-A914-7A0516080992}" type="slidenum">
              <a:rPr lang="en-US"/>
              <a:pPr/>
              <a:t>‹#›</a:t>
            </a:fld>
            <a:endParaRPr lang="en-US"/>
          </a:p>
        </p:txBody>
      </p:sp>
    </p:spTree>
    <p:extLst>
      <p:ext uri="{BB962C8B-B14F-4D97-AF65-F5344CB8AC3E}">
        <p14:creationId xmlns:p14="http://schemas.microsoft.com/office/powerpoint/2010/main" xmlns="" val="701911074"/>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838200"/>
            <a:ext cx="40386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838200"/>
            <a:ext cx="40386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CF3EBB38-8339-45D7-A07D-92771BDD0AF5}" type="slidenum">
              <a:rPr lang="en-US"/>
              <a:pPr/>
              <a:t>‹#›</a:t>
            </a:fld>
            <a:endParaRPr lang="en-US"/>
          </a:p>
        </p:txBody>
      </p:sp>
    </p:spTree>
    <p:extLst>
      <p:ext uri="{BB962C8B-B14F-4D97-AF65-F5344CB8AC3E}">
        <p14:creationId xmlns:p14="http://schemas.microsoft.com/office/powerpoint/2010/main" xmlns="" val="830126693"/>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17146651-99C2-4314-A270-466F8A1AA347}" type="slidenum">
              <a:rPr lang="en-US"/>
              <a:pPr/>
              <a:t>‹#›</a:t>
            </a:fld>
            <a:endParaRPr lang="en-US"/>
          </a:p>
        </p:txBody>
      </p:sp>
    </p:spTree>
    <p:extLst>
      <p:ext uri="{BB962C8B-B14F-4D97-AF65-F5344CB8AC3E}">
        <p14:creationId xmlns:p14="http://schemas.microsoft.com/office/powerpoint/2010/main" xmlns="" val="940972193"/>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EB59F3D5-9451-480A-925A-71E71C31B050}" type="slidenum">
              <a:rPr lang="en-US"/>
              <a:pPr/>
              <a:t>‹#›</a:t>
            </a:fld>
            <a:endParaRPr lang="en-US"/>
          </a:p>
        </p:txBody>
      </p:sp>
    </p:spTree>
    <p:extLst>
      <p:ext uri="{BB962C8B-B14F-4D97-AF65-F5344CB8AC3E}">
        <p14:creationId xmlns:p14="http://schemas.microsoft.com/office/powerpoint/2010/main" xmlns="" val="3899169531"/>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D4A5B945-13C9-407A-9929-46858B3CA60E}" type="slidenum">
              <a:rPr lang="en-US"/>
              <a:pPr/>
              <a:t>‹#›</a:t>
            </a:fld>
            <a:endParaRPr lang="en-US"/>
          </a:p>
        </p:txBody>
      </p:sp>
    </p:spTree>
    <p:extLst>
      <p:ext uri="{BB962C8B-B14F-4D97-AF65-F5344CB8AC3E}">
        <p14:creationId xmlns:p14="http://schemas.microsoft.com/office/powerpoint/2010/main" xmlns="" val="3931111272"/>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7B4DE866-3EEF-45F4-8933-468286EED618}" type="slidenum">
              <a:rPr lang="en-US"/>
              <a:pPr/>
              <a:t>‹#›</a:t>
            </a:fld>
            <a:endParaRPr lang="en-US"/>
          </a:p>
        </p:txBody>
      </p:sp>
    </p:spTree>
    <p:extLst>
      <p:ext uri="{BB962C8B-B14F-4D97-AF65-F5344CB8AC3E}">
        <p14:creationId xmlns:p14="http://schemas.microsoft.com/office/powerpoint/2010/main" xmlns="" val="236789391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F60CDFB2-5461-4420-9B2C-E404F82CA48D}" type="slidenum">
              <a:rPr lang="en-US"/>
              <a:pPr/>
              <a:t>‹#›</a:t>
            </a:fld>
            <a:endParaRPr lang="en-US"/>
          </a:p>
        </p:txBody>
      </p:sp>
    </p:spTree>
    <p:extLst>
      <p:ext uri="{BB962C8B-B14F-4D97-AF65-F5344CB8AC3E}">
        <p14:creationId xmlns:p14="http://schemas.microsoft.com/office/powerpoint/2010/main" xmlns="" val="502742815"/>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838200"/>
            <a:ext cx="8229600" cy="5410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31" name="Line 7"/>
          <p:cNvSpPr>
            <a:spLocks noChangeShapeType="1"/>
          </p:cNvSpPr>
          <p:nvPr/>
        </p:nvSpPr>
        <p:spPr bwMode="auto">
          <a:xfrm>
            <a:off x="0" y="0"/>
            <a:ext cx="9144000" cy="0"/>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ru-RU"/>
          </a:p>
        </p:txBody>
      </p:sp>
      <p:sp>
        <p:nvSpPr>
          <p:cNvPr id="1032" name="Freeform 8"/>
          <p:cNvSpPr>
            <a:spLocks/>
          </p:cNvSpPr>
          <p:nvPr/>
        </p:nvSpPr>
        <p:spPr bwMode="auto">
          <a:xfrm>
            <a:off x="1295400" y="0"/>
            <a:ext cx="7842250" cy="609600"/>
          </a:xfrm>
          <a:custGeom>
            <a:avLst/>
            <a:gdLst>
              <a:gd name="T0" fmla="*/ 969 w 4556"/>
              <a:gd name="T1" fmla="*/ 480 h 480"/>
              <a:gd name="T2" fmla="*/ 0 w 4556"/>
              <a:gd name="T3" fmla="*/ 0 h 480"/>
              <a:gd name="T4" fmla="*/ 4556 w 4556"/>
              <a:gd name="T5" fmla="*/ 0 h 480"/>
              <a:gd name="T6" fmla="*/ 4556 w 4556"/>
              <a:gd name="T7" fmla="*/ 480 h 480"/>
              <a:gd name="T8" fmla="*/ 969 w 4556"/>
              <a:gd name="T9" fmla="*/ 480 h 480"/>
            </a:gdLst>
            <a:ahLst/>
            <a:cxnLst>
              <a:cxn ang="0">
                <a:pos x="T0" y="T1"/>
              </a:cxn>
              <a:cxn ang="0">
                <a:pos x="T2" y="T3"/>
              </a:cxn>
              <a:cxn ang="0">
                <a:pos x="T4" y="T5"/>
              </a:cxn>
              <a:cxn ang="0">
                <a:pos x="T6" y="T7"/>
              </a:cxn>
              <a:cxn ang="0">
                <a:pos x="T8" y="T9"/>
              </a:cxn>
            </a:cxnLst>
            <a:rect l="0" t="0" r="r" b="b"/>
            <a:pathLst>
              <a:path w="4556" h="480">
                <a:moveTo>
                  <a:pt x="969" y="480"/>
                </a:moveTo>
                <a:lnTo>
                  <a:pt x="0" y="0"/>
                </a:lnTo>
                <a:lnTo>
                  <a:pt x="4556" y="0"/>
                </a:lnTo>
                <a:lnTo>
                  <a:pt x="4556" y="480"/>
                </a:lnTo>
                <a:lnTo>
                  <a:pt x="969" y="480"/>
                </a:lnTo>
                <a:close/>
              </a:path>
            </a:pathLst>
          </a:cu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ru-RU"/>
          </a:p>
        </p:txBody>
      </p:sp>
      <p:sp>
        <p:nvSpPr>
          <p:cNvPr id="1026" name="Rectangle 2"/>
          <p:cNvSpPr>
            <a:spLocks noGrp="1" noChangeArrowheads="1"/>
          </p:cNvSpPr>
          <p:nvPr>
            <p:ph type="title"/>
          </p:nvPr>
        </p:nvSpPr>
        <p:spPr bwMode="auto">
          <a:xfrm>
            <a:off x="1371600" y="0"/>
            <a:ext cx="7772400" cy="609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3" name="Rectangle 9"/>
          <p:cNvSpPr>
            <a:spLocks noGrp="1" noChangeArrowheads="1"/>
          </p:cNvSpPr>
          <p:nvPr>
            <p:ph type="dt" sz="half" idx="2"/>
          </p:nvPr>
        </p:nvSpPr>
        <p:spPr bwMode="auto">
          <a:xfrm>
            <a:off x="0" y="64008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34" name="Rectangle 10"/>
          <p:cNvSpPr>
            <a:spLocks noGrp="1" noChangeArrowheads="1"/>
          </p:cNvSpPr>
          <p:nvPr>
            <p:ph type="ftr" sz="quarter" idx="3"/>
          </p:nvPr>
        </p:nvSpPr>
        <p:spPr bwMode="auto">
          <a:xfrm>
            <a:off x="2895600" y="64008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5" name="Rectangle 11"/>
          <p:cNvSpPr>
            <a:spLocks noGrp="1" noChangeArrowheads="1"/>
          </p:cNvSpPr>
          <p:nvPr>
            <p:ph type="sldNum" sz="quarter" idx="4"/>
          </p:nvPr>
        </p:nvSpPr>
        <p:spPr bwMode="auto">
          <a:xfrm>
            <a:off x="7239000" y="64008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29E3223C-4CC6-45DE-B448-9FB628BE05C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r" rtl="0" eaLnBrk="1" fontAlgn="base" hangingPunct="1">
        <a:spcBef>
          <a:spcPct val="0"/>
        </a:spcBef>
        <a:spcAft>
          <a:spcPct val="0"/>
        </a:spcAft>
        <a:defRPr sz="3200">
          <a:solidFill>
            <a:schemeClr val="bg1"/>
          </a:solidFill>
          <a:latin typeface="+mj-lt"/>
          <a:ea typeface="+mj-ea"/>
          <a:cs typeface="+mj-cs"/>
        </a:defRPr>
      </a:lvl1pPr>
      <a:lvl2pPr algn="r" rtl="0" eaLnBrk="1" fontAlgn="base" hangingPunct="1">
        <a:spcBef>
          <a:spcPct val="0"/>
        </a:spcBef>
        <a:spcAft>
          <a:spcPct val="0"/>
        </a:spcAft>
        <a:defRPr sz="3200">
          <a:solidFill>
            <a:schemeClr val="bg1"/>
          </a:solidFill>
          <a:latin typeface="CurrencyOutline" pitchFamily="2" charset="0"/>
        </a:defRPr>
      </a:lvl2pPr>
      <a:lvl3pPr algn="r" rtl="0" eaLnBrk="1" fontAlgn="base" hangingPunct="1">
        <a:spcBef>
          <a:spcPct val="0"/>
        </a:spcBef>
        <a:spcAft>
          <a:spcPct val="0"/>
        </a:spcAft>
        <a:defRPr sz="3200">
          <a:solidFill>
            <a:schemeClr val="bg1"/>
          </a:solidFill>
          <a:latin typeface="CurrencyOutline" pitchFamily="2" charset="0"/>
        </a:defRPr>
      </a:lvl3pPr>
      <a:lvl4pPr algn="r" rtl="0" eaLnBrk="1" fontAlgn="base" hangingPunct="1">
        <a:spcBef>
          <a:spcPct val="0"/>
        </a:spcBef>
        <a:spcAft>
          <a:spcPct val="0"/>
        </a:spcAft>
        <a:defRPr sz="3200">
          <a:solidFill>
            <a:schemeClr val="bg1"/>
          </a:solidFill>
          <a:latin typeface="CurrencyOutline" pitchFamily="2" charset="0"/>
        </a:defRPr>
      </a:lvl4pPr>
      <a:lvl5pPr algn="r" rtl="0" eaLnBrk="1" fontAlgn="base" hangingPunct="1">
        <a:spcBef>
          <a:spcPct val="0"/>
        </a:spcBef>
        <a:spcAft>
          <a:spcPct val="0"/>
        </a:spcAft>
        <a:defRPr sz="3200">
          <a:solidFill>
            <a:schemeClr val="bg1"/>
          </a:solidFill>
          <a:latin typeface="CurrencyOutline" pitchFamily="2" charset="0"/>
        </a:defRPr>
      </a:lvl5pPr>
      <a:lvl6pPr marL="457200" algn="r" rtl="0" eaLnBrk="1" fontAlgn="base" hangingPunct="1">
        <a:spcBef>
          <a:spcPct val="0"/>
        </a:spcBef>
        <a:spcAft>
          <a:spcPct val="0"/>
        </a:spcAft>
        <a:defRPr sz="3200">
          <a:solidFill>
            <a:schemeClr val="bg1"/>
          </a:solidFill>
          <a:latin typeface="CurrencyOutline" pitchFamily="2" charset="0"/>
        </a:defRPr>
      </a:lvl6pPr>
      <a:lvl7pPr marL="914400" algn="r" rtl="0" eaLnBrk="1" fontAlgn="base" hangingPunct="1">
        <a:spcBef>
          <a:spcPct val="0"/>
        </a:spcBef>
        <a:spcAft>
          <a:spcPct val="0"/>
        </a:spcAft>
        <a:defRPr sz="3200">
          <a:solidFill>
            <a:schemeClr val="bg1"/>
          </a:solidFill>
          <a:latin typeface="CurrencyOutline" pitchFamily="2" charset="0"/>
        </a:defRPr>
      </a:lvl7pPr>
      <a:lvl8pPr marL="1371600" algn="r" rtl="0" eaLnBrk="1" fontAlgn="base" hangingPunct="1">
        <a:spcBef>
          <a:spcPct val="0"/>
        </a:spcBef>
        <a:spcAft>
          <a:spcPct val="0"/>
        </a:spcAft>
        <a:defRPr sz="3200">
          <a:solidFill>
            <a:schemeClr val="bg1"/>
          </a:solidFill>
          <a:latin typeface="CurrencyOutline" pitchFamily="2" charset="0"/>
        </a:defRPr>
      </a:lvl8pPr>
      <a:lvl9pPr marL="1828800" algn="r" rtl="0" eaLnBrk="1" fontAlgn="base" hangingPunct="1">
        <a:spcBef>
          <a:spcPct val="0"/>
        </a:spcBef>
        <a:spcAft>
          <a:spcPct val="0"/>
        </a:spcAft>
        <a:defRPr sz="3200">
          <a:solidFill>
            <a:schemeClr val="bg1"/>
          </a:solidFill>
          <a:latin typeface="CurrencyOutline" pitchFamily="2" charset="0"/>
        </a:defRPr>
      </a:lvl9pPr>
    </p:titleStyle>
    <p:bodyStyle>
      <a:lvl1pPr marL="342900" indent="-342900" algn="l" rtl="0" eaLnBrk="1" fontAlgn="base" hangingPunct="1">
        <a:spcBef>
          <a:spcPct val="20000"/>
        </a:spcBef>
        <a:spcAft>
          <a:spcPct val="0"/>
        </a:spcAft>
        <a:buBlip>
          <a:blip r:embed="rId14"/>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400">
          <a:solidFill>
            <a:schemeClr val="tx1"/>
          </a:solidFill>
          <a:latin typeface="+mn-lt"/>
        </a:defRPr>
      </a:lvl2pPr>
      <a:lvl3pPr marL="1143000" indent="-228600" algn="l" rtl="0" eaLnBrk="1" fontAlgn="base" hangingPunct="1">
        <a:spcBef>
          <a:spcPct val="20000"/>
        </a:spcBef>
        <a:spcAft>
          <a:spcPct val="0"/>
        </a:spcAft>
        <a:buBlip>
          <a:blip r:embed="rId14"/>
        </a:buBlip>
        <a:defRPr sz="2000">
          <a:solidFill>
            <a:schemeClr val="tx1"/>
          </a:solidFill>
          <a:latin typeface="+mn-lt"/>
        </a:defRPr>
      </a:lvl3pPr>
      <a:lvl4pPr marL="1600200" indent="-228600" algn="l" rtl="0" eaLnBrk="1" fontAlgn="base" hangingPunct="1">
        <a:spcBef>
          <a:spcPct val="20000"/>
        </a:spcBef>
        <a:spcAft>
          <a:spcPct val="0"/>
        </a:spcAft>
        <a:buBlip>
          <a:blip r:embed="rId14"/>
        </a:buBlip>
        <a:defRPr>
          <a:solidFill>
            <a:schemeClr val="tx1"/>
          </a:solidFill>
          <a:latin typeface="+mn-lt"/>
        </a:defRPr>
      </a:lvl4pPr>
      <a:lvl5pPr marL="2057400" indent="-228600" algn="l" rtl="0" eaLnBrk="1" fontAlgn="base" hangingPunct="1">
        <a:spcBef>
          <a:spcPct val="20000"/>
        </a:spcBef>
        <a:spcAft>
          <a:spcPct val="0"/>
        </a:spcAft>
        <a:buBlip>
          <a:blip r:embed="rId14"/>
        </a:buBlip>
        <a:defRPr>
          <a:solidFill>
            <a:schemeClr val="tx1"/>
          </a:solidFill>
          <a:latin typeface="+mn-lt"/>
        </a:defRPr>
      </a:lvl5pPr>
      <a:lvl6pPr marL="2514600" indent="-228600" algn="l" rtl="0" eaLnBrk="1" fontAlgn="base" hangingPunct="1">
        <a:spcBef>
          <a:spcPct val="20000"/>
        </a:spcBef>
        <a:spcAft>
          <a:spcPct val="0"/>
        </a:spcAft>
        <a:buBlip>
          <a:blip r:embed="rId14"/>
        </a:buBlip>
        <a:defRPr>
          <a:solidFill>
            <a:schemeClr val="tx1"/>
          </a:solidFill>
          <a:latin typeface="+mn-lt"/>
        </a:defRPr>
      </a:lvl6pPr>
      <a:lvl7pPr marL="2971800" indent="-228600" algn="l" rtl="0" eaLnBrk="1" fontAlgn="base" hangingPunct="1">
        <a:spcBef>
          <a:spcPct val="20000"/>
        </a:spcBef>
        <a:spcAft>
          <a:spcPct val="0"/>
        </a:spcAft>
        <a:buBlip>
          <a:blip r:embed="rId14"/>
        </a:buBlip>
        <a:defRPr>
          <a:solidFill>
            <a:schemeClr val="tx1"/>
          </a:solidFill>
          <a:latin typeface="+mn-lt"/>
        </a:defRPr>
      </a:lvl7pPr>
      <a:lvl8pPr marL="3429000" indent="-228600" algn="l" rtl="0" eaLnBrk="1" fontAlgn="base" hangingPunct="1">
        <a:spcBef>
          <a:spcPct val="20000"/>
        </a:spcBef>
        <a:spcAft>
          <a:spcPct val="0"/>
        </a:spcAft>
        <a:buBlip>
          <a:blip r:embed="rId14"/>
        </a:buBlip>
        <a:defRPr>
          <a:solidFill>
            <a:schemeClr val="tx1"/>
          </a:solidFill>
          <a:latin typeface="+mn-lt"/>
        </a:defRPr>
      </a:lvl8pPr>
      <a:lvl9pPr marL="3886200" indent="-228600" algn="l" rtl="0" eaLnBrk="1" fontAlgn="base" hangingPunct="1">
        <a:spcBef>
          <a:spcPct val="20000"/>
        </a:spcBef>
        <a:spcAft>
          <a:spcPct val="0"/>
        </a:spcAft>
        <a:buBlip>
          <a:blip r:embed="rId14"/>
        </a:buBlip>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Freeform 5"/>
          <p:cNvSpPr>
            <a:spLocks/>
          </p:cNvSpPr>
          <p:nvPr/>
        </p:nvSpPr>
        <p:spPr bwMode="auto">
          <a:xfrm>
            <a:off x="1981200" y="4724400"/>
            <a:ext cx="7156450" cy="457200"/>
          </a:xfrm>
          <a:custGeom>
            <a:avLst/>
            <a:gdLst>
              <a:gd name="T0" fmla="*/ 969 w 4556"/>
              <a:gd name="T1" fmla="*/ 480 h 480"/>
              <a:gd name="T2" fmla="*/ 0 w 4556"/>
              <a:gd name="T3" fmla="*/ 0 h 480"/>
              <a:gd name="T4" fmla="*/ 4556 w 4556"/>
              <a:gd name="T5" fmla="*/ 0 h 480"/>
              <a:gd name="T6" fmla="*/ 4556 w 4556"/>
              <a:gd name="T7" fmla="*/ 480 h 480"/>
              <a:gd name="T8" fmla="*/ 969 w 4556"/>
              <a:gd name="T9" fmla="*/ 480 h 480"/>
            </a:gdLst>
            <a:ahLst/>
            <a:cxnLst>
              <a:cxn ang="0">
                <a:pos x="T0" y="T1"/>
              </a:cxn>
              <a:cxn ang="0">
                <a:pos x="T2" y="T3"/>
              </a:cxn>
              <a:cxn ang="0">
                <a:pos x="T4" y="T5"/>
              </a:cxn>
              <a:cxn ang="0">
                <a:pos x="T6" y="T7"/>
              </a:cxn>
              <a:cxn ang="0">
                <a:pos x="T8" y="T9"/>
              </a:cxn>
            </a:cxnLst>
            <a:rect l="0" t="0" r="r" b="b"/>
            <a:pathLst>
              <a:path w="4556" h="480">
                <a:moveTo>
                  <a:pt x="969" y="480"/>
                </a:moveTo>
                <a:lnTo>
                  <a:pt x="0" y="0"/>
                </a:lnTo>
                <a:lnTo>
                  <a:pt x="4556" y="0"/>
                </a:lnTo>
                <a:lnTo>
                  <a:pt x="4556" y="480"/>
                </a:lnTo>
                <a:lnTo>
                  <a:pt x="969" y="480"/>
                </a:lnTo>
                <a:close/>
              </a:path>
            </a:pathLst>
          </a:custGeom>
          <a:solidFill>
            <a:schemeClr val="tx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ru-RU"/>
          </a:p>
        </p:txBody>
      </p:sp>
      <p:sp>
        <p:nvSpPr>
          <p:cNvPr id="2050" name="Rectangle 2"/>
          <p:cNvSpPr>
            <a:spLocks noGrp="1" noChangeArrowheads="1"/>
          </p:cNvSpPr>
          <p:nvPr>
            <p:ph type="ctrTitle"/>
          </p:nvPr>
        </p:nvSpPr>
        <p:spPr>
          <a:xfrm>
            <a:off x="748308" y="260648"/>
            <a:ext cx="7647384" cy="4608512"/>
          </a:xfrm>
        </p:spPr>
        <p:txBody>
          <a:bodyPr/>
          <a:lstStyle/>
          <a:p>
            <a:pPr algn="ctr"/>
            <a:r>
              <a:rPr lang="ru-RU" dirty="0">
                <a:solidFill>
                  <a:schemeClr val="tx1"/>
                </a:solidFill>
                <a:effectLst>
                  <a:outerShdw blurRad="38100" dist="38100" dir="2700000" algn="tl">
                    <a:srgbClr val="000000"/>
                  </a:outerShdw>
                </a:effectLst>
                <a:latin typeface="Segoe Print" pitchFamily="2" charset="0"/>
              </a:rPr>
              <a:t>Фредерик Уинслоу Тейлор (1856—1915 гг.) </a:t>
            </a:r>
            <a:r>
              <a:rPr lang="ru-RU" dirty="0" smtClean="0">
                <a:solidFill>
                  <a:schemeClr val="tx1"/>
                </a:solidFill>
                <a:effectLst>
                  <a:outerShdw blurRad="38100" dist="38100" dir="2700000" algn="tl">
                    <a:srgbClr val="000000"/>
                  </a:outerShdw>
                </a:effectLst>
                <a:latin typeface="Segoe Print" pitchFamily="2" charset="0"/>
              </a:rPr>
              <a:t/>
            </a:r>
            <a:br>
              <a:rPr lang="ru-RU" dirty="0" smtClean="0">
                <a:solidFill>
                  <a:schemeClr val="tx1"/>
                </a:solidFill>
                <a:effectLst>
                  <a:outerShdw blurRad="38100" dist="38100" dir="2700000" algn="tl">
                    <a:srgbClr val="000000"/>
                  </a:outerShdw>
                </a:effectLst>
                <a:latin typeface="Segoe Print" pitchFamily="2" charset="0"/>
              </a:rPr>
            </a:br>
            <a:r>
              <a:rPr lang="ru-RU" dirty="0">
                <a:solidFill>
                  <a:schemeClr val="tx1"/>
                </a:solidFill>
                <a:effectLst>
                  <a:outerShdw blurRad="38100" dist="38100" dir="2700000" algn="tl">
                    <a:srgbClr val="000000"/>
                  </a:outerShdw>
                </a:effectLst>
                <a:latin typeface="Segoe Print" pitchFamily="2" charset="0"/>
              </a:rPr>
              <a:t/>
            </a:r>
            <a:br>
              <a:rPr lang="ru-RU" dirty="0">
                <a:solidFill>
                  <a:schemeClr val="tx1"/>
                </a:solidFill>
                <a:effectLst>
                  <a:outerShdw blurRad="38100" dist="38100" dir="2700000" algn="tl">
                    <a:srgbClr val="000000"/>
                  </a:outerShdw>
                </a:effectLst>
                <a:latin typeface="Segoe Print" pitchFamily="2" charset="0"/>
              </a:rPr>
            </a:br>
            <a:r>
              <a:rPr lang="ru-RU" dirty="0" smtClean="0">
                <a:solidFill>
                  <a:schemeClr val="accent6"/>
                </a:solidFill>
                <a:effectLst>
                  <a:outerShdw blurRad="38100" dist="38100" dir="2700000" algn="tl">
                    <a:srgbClr val="000000"/>
                  </a:outerShdw>
                </a:effectLst>
                <a:latin typeface="Segoe Print" pitchFamily="2" charset="0"/>
              </a:rPr>
              <a:t/>
            </a:r>
            <a:br>
              <a:rPr lang="ru-RU" dirty="0" smtClean="0">
                <a:solidFill>
                  <a:schemeClr val="accent6"/>
                </a:solidFill>
                <a:effectLst>
                  <a:outerShdw blurRad="38100" dist="38100" dir="2700000" algn="tl">
                    <a:srgbClr val="000000"/>
                  </a:outerShdw>
                </a:effectLst>
                <a:latin typeface="Segoe Print" pitchFamily="2" charset="0"/>
              </a:rPr>
            </a:br>
            <a:r>
              <a:rPr lang="ru-RU" dirty="0" smtClean="0">
                <a:solidFill>
                  <a:schemeClr val="tx1"/>
                </a:solidFill>
                <a:effectLst>
                  <a:outerShdw blurRad="38100" dist="38100" dir="2700000" algn="tl">
                    <a:srgbClr val="000000"/>
                  </a:outerShdw>
                </a:effectLst>
                <a:latin typeface="Segoe Print" pitchFamily="2" charset="0"/>
              </a:rPr>
              <a:t>Основатель школы научного менеджмента</a:t>
            </a:r>
            <a:endParaRPr lang="en-US" sz="4400" dirty="0">
              <a:solidFill>
                <a:schemeClr val="tx1"/>
              </a:solidFill>
              <a:latin typeface="Britannic Bold" pitchFamily="34" charset="0"/>
            </a:endParaRPr>
          </a:p>
        </p:txBody>
      </p:sp>
      <p:sp>
        <p:nvSpPr>
          <p:cNvPr id="4" name="TextBox 3"/>
          <p:cNvSpPr txBox="1"/>
          <p:nvPr/>
        </p:nvSpPr>
        <p:spPr>
          <a:xfrm>
            <a:off x="5220072" y="5805264"/>
            <a:ext cx="3923928" cy="707886"/>
          </a:xfrm>
          <a:prstGeom prst="rect">
            <a:avLst/>
          </a:prstGeom>
          <a:noFill/>
        </p:spPr>
        <p:txBody>
          <a:bodyPr wrap="square" rtlCol="0">
            <a:spAutoFit/>
          </a:bodyPr>
          <a:lstStyle/>
          <a:p>
            <a:r>
              <a:rPr lang="ru-RU" sz="2000" b="1" i="1" dirty="0" smtClean="0"/>
              <a:t>Ульянов Александр Владимирович  гр.173(</a:t>
            </a:r>
            <a:r>
              <a:rPr lang="ru-RU" sz="2000" b="1" i="1" dirty="0" err="1" smtClean="0"/>
              <a:t>з</a:t>
            </a:r>
            <a:r>
              <a:rPr lang="ru-RU" sz="2000" b="1" i="1" dirty="0" smtClean="0"/>
              <a:t>)</a:t>
            </a:r>
            <a:endParaRPr lang="ru-RU" sz="2000" b="1" i="1"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836712"/>
            <a:ext cx="8245424" cy="5400600"/>
          </a:xfrm>
        </p:spPr>
        <p:txBody>
          <a:bodyPr/>
          <a:lstStyle/>
          <a:p>
            <a:pPr marL="0" indent="0">
              <a:buNone/>
            </a:pPr>
            <a:r>
              <a:rPr lang="ru-RU" sz="3200" b="1" dirty="0">
                <a:latin typeface="Segoe Print" pitchFamily="2" charset="0"/>
              </a:rPr>
              <a:t>В последующих теориях менеджмента центральным фактором производительного управления стал фактор человеческий. «Не будет стран богатых и бедных – будут страны образованные и невежественные», – писал Тейлор, подразумевая под источником знаний, прежде всего менеджмент.</a:t>
            </a:r>
          </a:p>
        </p:txBody>
      </p:sp>
    </p:spTree>
    <p:extLst>
      <p:ext uri="{BB962C8B-B14F-4D97-AF65-F5344CB8AC3E}">
        <p14:creationId xmlns:p14="http://schemas.microsoft.com/office/powerpoint/2010/main" xmlns="" val="570013883"/>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0"/>
            <a:ext cx="7880920" cy="609600"/>
          </a:xfrm>
        </p:spPr>
        <p:txBody>
          <a:bodyPr/>
          <a:lstStyle/>
          <a:p>
            <a:pPr algn="ctr"/>
            <a:r>
              <a:rPr lang="ru-RU" b="1" dirty="0" smtClean="0">
                <a:latin typeface="Segoe Print" pitchFamily="2" charset="0"/>
              </a:rPr>
              <a:t>Заключение:</a:t>
            </a:r>
            <a:r>
              <a:rPr lang="ru-RU" dirty="0" smtClean="0">
                <a:latin typeface="Segoe Print" pitchFamily="2" charset="0"/>
              </a:rPr>
              <a:t> </a:t>
            </a:r>
            <a:endParaRPr lang="ru-RU" dirty="0">
              <a:latin typeface="Segoe Print" pitchFamily="2" charset="0"/>
            </a:endParaRPr>
          </a:p>
        </p:txBody>
      </p:sp>
      <p:sp>
        <p:nvSpPr>
          <p:cNvPr id="3" name="Объект 2"/>
          <p:cNvSpPr>
            <a:spLocks noGrp="1"/>
          </p:cNvSpPr>
          <p:nvPr>
            <p:ph idx="1"/>
          </p:nvPr>
        </p:nvSpPr>
        <p:spPr>
          <a:xfrm>
            <a:off x="467544" y="715307"/>
            <a:ext cx="8136904" cy="3865821"/>
          </a:xfrm>
        </p:spPr>
        <p:txBody>
          <a:bodyPr/>
          <a:lstStyle/>
          <a:p>
            <a:pPr marL="0" indent="0">
              <a:buNone/>
            </a:pPr>
            <a:r>
              <a:rPr lang="ru-RU" sz="2400" b="1" dirty="0" smtClean="0">
                <a:latin typeface="Segoe Print" pitchFamily="2" charset="0"/>
              </a:rPr>
              <a:t>Тейлор считал</a:t>
            </a:r>
            <a:r>
              <a:rPr lang="ru-RU" sz="2400" b="1" dirty="0">
                <a:latin typeface="Segoe Print" pitchFamily="2" charset="0"/>
              </a:rPr>
              <a:t>, что проблему неэффективности труда можно решать двумя способами. Во-первых, для того чтобы быть эффективными, нужно использовать такие методы, которые позволили бы людям добиваться максимальных результатов, на которые они способны при решении задач или достижении поставленных целей. Для этого необходимы тщательный анализ всех элементов труда и обучение рабочих оптимальным способам выполнения любой работы. Во-вторых, необходимо выработать способы постановки целей, требующих максимальной производительности, на которую способны </a:t>
            </a:r>
            <a:r>
              <a:rPr lang="ru-RU" sz="2400" b="1" dirty="0" smtClean="0">
                <a:latin typeface="Segoe Print" pitchFamily="2" charset="0"/>
              </a:rPr>
              <a:t>люди.</a:t>
            </a:r>
            <a:endParaRPr lang="ru-RU" sz="2400" b="1" dirty="0">
              <a:latin typeface="Segoe Print" pitchFamily="2" charset="0"/>
            </a:endParaRPr>
          </a:p>
        </p:txBody>
      </p:sp>
    </p:spTree>
    <p:extLst>
      <p:ext uri="{BB962C8B-B14F-4D97-AF65-F5344CB8AC3E}">
        <p14:creationId xmlns:p14="http://schemas.microsoft.com/office/powerpoint/2010/main" xmlns="" val="3402554205"/>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FF00"/>
                </a:solidFill>
                <a:latin typeface="Segoe Print" pitchFamily="2" charset="0"/>
              </a:rPr>
              <a:t>Биография</a:t>
            </a:r>
            <a:r>
              <a:rPr lang="ru-RU" dirty="0" smtClean="0"/>
              <a:t> </a:t>
            </a:r>
            <a:endParaRPr lang="ru-RU" dirty="0"/>
          </a:p>
        </p:txBody>
      </p:sp>
      <p:sp>
        <p:nvSpPr>
          <p:cNvPr id="4099" name="Rectangle 3"/>
          <p:cNvSpPr>
            <a:spLocks noGrp="1" noChangeArrowheads="1"/>
          </p:cNvSpPr>
          <p:nvPr>
            <p:ph idx="1"/>
          </p:nvPr>
        </p:nvSpPr>
        <p:spPr>
          <a:xfrm>
            <a:off x="3995936" y="836712"/>
            <a:ext cx="4690864" cy="5411688"/>
          </a:xfrm>
        </p:spPr>
        <p:txBody>
          <a:bodyPr/>
          <a:lstStyle/>
          <a:p>
            <a:pPr indent="0">
              <a:lnSpc>
                <a:spcPct val="150000"/>
              </a:lnSpc>
              <a:spcAft>
                <a:spcPts val="0"/>
              </a:spcAft>
              <a:buNone/>
            </a:pPr>
            <a:r>
              <a:rPr lang="ru-RU" sz="1800" b="1" dirty="0" smtClean="0">
                <a:effectLst/>
                <a:latin typeface="Segoe Print" pitchFamily="2" charset="0"/>
              </a:rPr>
              <a:t>Родился в семье адвоката. Получил образование во Франции и Германии, затем — в академии Ф. Экстера в Нью-Хэмпшире. В 1874 году окончил Гарвардский юридический колледж, но из-за проблем со зрением не смог продолжить образование и устроился рабочим пресса в промышленные мастерские завода гидрооборудования в Филадельфии</a:t>
            </a:r>
            <a:r>
              <a:rPr lang="ru-RU" sz="1800" b="1" dirty="0" smtClean="0">
                <a:solidFill>
                  <a:schemeClr val="accent6"/>
                </a:solidFill>
                <a:effectLst/>
                <a:latin typeface="Segoe Print" pitchFamily="2" charset="0"/>
              </a:rPr>
              <a:t>. </a:t>
            </a:r>
          </a:p>
        </p:txBody>
      </p:sp>
      <p:pic>
        <p:nvPicPr>
          <p:cNvPr id="4103" name="Picture 7" descr="C:\Users\Юльчик\Desktop\298px-Frederick_Winslow_Taylo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620688"/>
            <a:ext cx="3240360" cy="612068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908720"/>
            <a:ext cx="8600223" cy="5410200"/>
          </a:xfrm>
        </p:spPr>
        <p:txBody>
          <a:bodyPr/>
          <a:lstStyle/>
          <a:p>
            <a:pPr marL="0" lvl="1" indent="0">
              <a:buNone/>
            </a:pPr>
            <a:r>
              <a:rPr lang="ru-RU" sz="2800" b="1" dirty="0">
                <a:latin typeface="Segoe Print" pitchFamily="2" charset="0"/>
              </a:rPr>
              <a:t>С 1890 по 1893 гг. Тейлор — главный управляющий Мануфактурной инвестиционной компании в Филадельфии, организовал собственное дело по </a:t>
            </a:r>
            <a:r>
              <a:rPr lang="ru-RU" sz="2800" b="1" dirty="0" smtClean="0">
                <a:latin typeface="Segoe Print" pitchFamily="2" charset="0"/>
              </a:rPr>
              <a:t>управленческому </a:t>
            </a:r>
            <a:r>
              <a:rPr lang="ru-RU" sz="2800" b="1" dirty="0">
                <a:latin typeface="Segoe Print" pitchFamily="2" charset="0"/>
              </a:rPr>
              <a:t>консультированию</a:t>
            </a:r>
            <a:r>
              <a:rPr lang="ru-RU" sz="2800" b="1" dirty="0">
                <a:solidFill>
                  <a:schemeClr val="accent6"/>
                </a:solidFill>
                <a:latin typeface="Segoe Print" pitchFamily="2" charset="0"/>
              </a:rPr>
              <a:t>.</a:t>
            </a:r>
          </a:p>
          <a:p>
            <a:pPr marL="0" indent="0">
              <a:buNone/>
            </a:pPr>
            <a:r>
              <a:rPr lang="ru-RU" b="1" dirty="0" smtClean="0">
                <a:latin typeface="Segoe Print" pitchFamily="2" charset="0"/>
              </a:rPr>
              <a:t>С </a:t>
            </a:r>
            <a:r>
              <a:rPr lang="ru-RU" b="1" dirty="0">
                <a:latin typeface="Segoe Print" pitchFamily="2" charset="0"/>
              </a:rPr>
              <a:t>1895 г. Тейлор начал свои всемирно известные исследования по научной организации труда.</a:t>
            </a:r>
          </a:p>
          <a:p>
            <a:pPr marL="0" indent="0">
              <a:buNone/>
            </a:pPr>
            <a:r>
              <a:rPr lang="ru-RU" b="1" dirty="0">
                <a:latin typeface="Segoe Print" pitchFamily="2" charset="0"/>
              </a:rPr>
              <a:t>Свои взгляды Тейлор изложил в книгах: «Управление предприятием» (1903 г.) и «Принципы научного управления» (1911 г.).</a:t>
            </a:r>
          </a:p>
          <a:p>
            <a:pPr marL="0" indent="0">
              <a:buNone/>
            </a:pPr>
            <a:endParaRPr lang="ru-RU" dirty="0"/>
          </a:p>
        </p:txBody>
      </p:sp>
    </p:spTree>
    <p:extLst>
      <p:ext uri="{BB962C8B-B14F-4D97-AF65-F5344CB8AC3E}">
        <p14:creationId xmlns:p14="http://schemas.microsoft.com/office/powerpoint/2010/main" xmlns="" val="3001297731"/>
      </p:ext>
    </p:extLst>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C:\Users\Юльчик\Desktop\64009220_stati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3068960"/>
            <a:ext cx="4226717" cy="3384377"/>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Объект 2"/>
          <p:cNvSpPr>
            <a:spLocks noGrp="1"/>
          </p:cNvSpPr>
          <p:nvPr>
            <p:ph sz="half" idx="1"/>
          </p:nvPr>
        </p:nvSpPr>
        <p:spPr>
          <a:xfrm>
            <a:off x="323527" y="869458"/>
            <a:ext cx="8534327" cy="2448272"/>
          </a:xfrm>
        </p:spPr>
        <p:txBody>
          <a:bodyPr/>
          <a:lstStyle/>
          <a:p>
            <a:pPr marL="0" indent="0">
              <a:buNone/>
            </a:pPr>
            <a:r>
              <a:rPr lang="ru-RU" b="1" dirty="0">
                <a:latin typeface="Segoe Print" pitchFamily="2" charset="0"/>
              </a:rPr>
              <a:t>Широкая известность пришла к Тейлору после его выступления на слушаниях в Конгрессе США по изучению цехового управления. </a:t>
            </a:r>
          </a:p>
        </p:txBody>
      </p:sp>
      <p:sp>
        <p:nvSpPr>
          <p:cNvPr id="5" name="Объект 4"/>
          <p:cNvSpPr>
            <a:spLocks noGrp="1"/>
          </p:cNvSpPr>
          <p:nvPr>
            <p:ph sz="half" idx="2"/>
          </p:nvPr>
        </p:nvSpPr>
        <p:spPr>
          <a:xfrm>
            <a:off x="4788024" y="2636912"/>
            <a:ext cx="4038600" cy="3816424"/>
          </a:xfrm>
        </p:spPr>
        <p:txBody>
          <a:bodyPr/>
          <a:lstStyle/>
          <a:p>
            <a:pPr marL="0" lvl="0" indent="0">
              <a:buNone/>
            </a:pPr>
            <a:r>
              <a:rPr lang="ru-RU" b="1" dirty="0">
                <a:latin typeface="Segoe Print" pitchFamily="2" charset="0"/>
              </a:rPr>
              <a:t>Впервые менеджменту была придана смысловая определенность - он определен Тейлором как "организация производства".</a:t>
            </a:r>
          </a:p>
        </p:txBody>
      </p:sp>
    </p:spTree>
    <p:extLst>
      <p:ext uri="{BB962C8B-B14F-4D97-AF65-F5344CB8AC3E}">
        <p14:creationId xmlns:p14="http://schemas.microsoft.com/office/powerpoint/2010/main" xmlns="" val="35291973"/>
      </p:ext>
    </p:extLst>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838200"/>
            <a:ext cx="8363272" cy="4751040"/>
          </a:xfrm>
        </p:spPr>
        <p:txBody>
          <a:bodyPr/>
          <a:lstStyle/>
          <a:p>
            <a:pPr marL="0" lvl="0" indent="0">
              <a:buNone/>
            </a:pPr>
            <a:r>
              <a:rPr lang="ru-RU" sz="3600" b="1" dirty="0">
                <a:latin typeface="Segoe Print" pitchFamily="2" charset="0"/>
              </a:rPr>
              <a:t>В основе системы Тейлора лежит положение о том, что для эффективной организации работы предприятия необходимо создать такую систему </a:t>
            </a:r>
            <a:r>
              <a:rPr lang="ru-RU" sz="3600" b="1" dirty="0" smtClean="0">
                <a:latin typeface="Segoe Print" pitchFamily="2" charset="0"/>
              </a:rPr>
              <a:t>управления</a:t>
            </a:r>
            <a:r>
              <a:rPr lang="ru-RU" sz="3600" b="1" dirty="0">
                <a:latin typeface="Segoe Print" pitchFamily="2" charset="0"/>
              </a:rPr>
              <a:t>, при которой бы обеспечивался максимальный рост производительности труда при наименьших затратах.</a:t>
            </a:r>
          </a:p>
          <a:p>
            <a:endParaRPr lang="ru-RU" sz="3600" b="1" dirty="0"/>
          </a:p>
          <a:p>
            <a:pPr marL="0" indent="0">
              <a:buNone/>
            </a:pPr>
            <a:endParaRPr lang="ru-RU" b="1" dirty="0">
              <a:latin typeface="Segoe Print" pitchFamily="2" charset="0"/>
            </a:endParaRPr>
          </a:p>
        </p:txBody>
      </p:sp>
    </p:spTree>
    <p:extLst>
      <p:ext uri="{BB962C8B-B14F-4D97-AF65-F5344CB8AC3E}">
        <p14:creationId xmlns:p14="http://schemas.microsoft.com/office/powerpoint/2010/main" xmlns="" val="2124948392"/>
      </p:ext>
    </p:extLst>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ru-RU" b="1" dirty="0" smtClean="0">
                <a:latin typeface="Segoe Print" pitchFamily="2" charset="0"/>
              </a:rPr>
              <a:t>Тейлор, </a:t>
            </a:r>
            <a:r>
              <a:rPr lang="ru-RU" b="1" dirty="0">
                <a:latin typeface="Segoe Print" pitchFamily="2" charset="0"/>
              </a:rPr>
              <a:t>одним из первых, применил в системе оплаты труда точный расчет (взамен интуиции) и ввел систему дифференцированной заработной платы. </a:t>
            </a:r>
          </a:p>
        </p:txBody>
      </p:sp>
      <p:pic>
        <p:nvPicPr>
          <p:cNvPr id="5122" name="Picture 2" descr="C:\Users\Юльчик\Desktop\1254335418_51.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13208"/>
          <a:stretch/>
        </p:blipFill>
        <p:spPr bwMode="auto">
          <a:xfrm>
            <a:off x="647564" y="2917726"/>
            <a:ext cx="7848872" cy="33123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04913405"/>
      </p:ext>
    </p:extLst>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18889" y="980728"/>
            <a:ext cx="8229600" cy="2448272"/>
          </a:xfrm>
        </p:spPr>
        <p:txBody>
          <a:bodyPr/>
          <a:lstStyle/>
          <a:p>
            <a:pPr marL="0" indent="0" algn="ctr">
              <a:buNone/>
            </a:pPr>
            <a:r>
              <a:rPr lang="ru-RU" sz="3200" b="1" dirty="0">
                <a:latin typeface="Segoe Print" pitchFamily="2" charset="0"/>
              </a:rPr>
              <a:t>Тейлор определял менеджмент как "точное знание того, что хочешь от человека и наблюдение за тем, как он делает это наилучшим и наиболее дешевым способом". </a:t>
            </a:r>
          </a:p>
        </p:txBody>
      </p:sp>
      <p:pic>
        <p:nvPicPr>
          <p:cNvPr id="11266" name="Picture 2" descr="C:\Users\Юльчик\Desktop\i (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15816" y="3645024"/>
            <a:ext cx="3672408" cy="23775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6523294"/>
      </p:ext>
    </p:extLst>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79912" y="881336"/>
            <a:ext cx="5112568" cy="5976664"/>
          </a:xfrm>
        </p:spPr>
        <p:txBody>
          <a:bodyPr/>
          <a:lstStyle/>
          <a:p>
            <a:pPr marL="0" indent="0">
              <a:buNone/>
            </a:pPr>
            <a:r>
              <a:rPr lang="ru-RU" b="1" dirty="0">
                <a:latin typeface="Segoe Print" pitchFamily="2" charset="0"/>
              </a:rPr>
              <a:t>Одним из важнейших принципов управления, разработанных Тейлором, стал принцип соответствия работника занимаемой должности. Тейлор предложил систему подбора кадров, полагая, что каждого служащего необходимо обучать азам своей профессии. </a:t>
            </a:r>
          </a:p>
        </p:txBody>
      </p:sp>
      <p:pic>
        <p:nvPicPr>
          <p:cNvPr id="12290" name="Picture 2" descr="C:\Users\Юльчик\Desktop\jmdahxsx qc hcppwtht.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692696"/>
            <a:ext cx="3384376" cy="56166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59803580"/>
      </p:ext>
    </p:extLst>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620688"/>
            <a:ext cx="8085584" cy="6237312"/>
          </a:xfrm>
        </p:spPr>
        <p:txBody>
          <a:bodyPr/>
          <a:lstStyle/>
          <a:p>
            <a:pPr marL="0" indent="0" algn="ctr">
              <a:buNone/>
            </a:pPr>
            <a:r>
              <a:rPr lang="ru-RU" sz="3200" b="1" dirty="0">
                <a:latin typeface="Segoe Print" pitchFamily="2" charset="0"/>
              </a:rPr>
              <a:t>Таким образом, </a:t>
            </a:r>
            <a:r>
              <a:rPr lang="ru-RU" sz="3200" b="1" dirty="0" smtClean="0">
                <a:latin typeface="Segoe Print" pitchFamily="2" charset="0"/>
              </a:rPr>
              <a:t>Тейлор сформулировал </a:t>
            </a:r>
            <a:r>
              <a:rPr lang="ru-RU" sz="3200" b="1" dirty="0">
                <a:latin typeface="Segoe Print" pitchFamily="2" charset="0"/>
              </a:rPr>
              <a:t>четыре основополагающих принципа управления производством</a:t>
            </a:r>
            <a:r>
              <a:rPr lang="ru-RU" sz="3200" b="1" dirty="0" smtClean="0">
                <a:latin typeface="Segoe Print" pitchFamily="2" charset="0"/>
              </a:rPr>
              <a:t>:</a:t>
            </a:r>
          </a:p>
          <a:p>
            <a:pPr marL="0" indent="0" algn="ctr">
              <a:buNone/>
            </a:pPr>
            <a:endParaRPr lang="ru-RU" sz="3200" dirty="0">
              <a:solidFill>
                <a:schemeClr val="accent2"/>
              </a:solidFill>
              <a:latin typeface="Segoe Print" pitchFamily="2" charset="0"/>
            </a:endParaRPr>
          </a:p>
          <a:p>
            <a:r>
              <a:rPr lang="ru-RU" dirty="0">
                <a:solidFill>
                  <a:schemeClr val="accent2"/>
                </a:solidFill>
                <a:latin typeface="Segoe Print" pitchFamily="2" charset="0"/>
              </a:rPr>
              <a:t>	</a:t>
            </a:r>
            <a:r>
              <a:rPr lang="ru-RU" b="1" dirty="0">
                <a:latin typeface="Segoe Print" pitchFamily="2" charset="0"/>
              </a:rPr>
              <a:t>научный подход к выполнению каждого элемента работы</a:t>
            </a:r>
            <a:r>
              <a:rPr lang="ru-RU" b="1" dirty="0" smtClean="0">
                <a:latin typeface="Segoe Print" pitchFamily="2" charset="0"/>
              </a:rPr>
              <a:t>;</a:t>
            </a:r>
          </a:p>
          <a:p>
            <a:pPr marL="0" indent="0">
              <a:buNone/>
            </a:pPr>
            <a:endParaRPr lang="ru-RU" sz="800" b="1" dirty="0">
              <a:latin typeface="Segoe Print" pitchFamily="2" charset="0"/>
            </a:endParaRPr>
          </a:p>
          <a:p>
            <a:r>
              <a:rPr lang="ru-RU" b="1" dirty="0" smtClean="0">
                <a:latin typeface="Segoe Print" pitchFamily="2" charset="0"/>
              </a:rPr>
              <a:t>  кооперация </a:t>
            </a:r>
            <a:r>
              <a:rPr lang="ru-RU" b="1" dirty="0">
                <a:latin typeface="Segoe Print" pitchFamily="2" charset="0"/>
              </a:rPr>
              <a:t>менеджеров с рабочими</a:t>
            </a:r>
            <a:r>
              <a:rPr lang="ru-RU" b="1" dirty="0" smtClean="0">
                <a:latin typeface="Segoe Print" pitchFamily="2" charset="0"/>
              </a:rPr>
              <a:t>;</a:t>
            </a:r>
          </a:p>
          <a:p>
            <a:pPr marL="0" indent="0">
              <a:buNone/>
            </a:pPr>
            <a:endParaRPr lang="ru-RU" sz="800" b="1" dirty="0">
              <a:latin typeface="Segoe Print" pitchFamily="2" charset="0"/>
            </a:endParaRPr>
          </a:p>
          <a:p>
            <a:r>
              <a:rPr lang="ru-RU" b="1" dirty="0">
                <a:latin typeface="Segoe Print" pitchFamily="2" charset="0"/>
              </a:rPr>
              <a:t>	системный подход к обучению</a:t>
            </a:r>
            <a:r>
              <a:rPr lang="ru-RU" b="1" dirty="0" smtClean="0">
                <a:latin typeface="Segoe Print" pitchFamily="2" charset="0"/>
              </a:rPr>
              <a:t>;</a:t>
            </a:r>
          </a:p>
          <a:p>
            <a:pPr marL="0" indent="0">
              <a:buNone/>
            </a:pPr>
            <a:endParaRPr lang="ru-RU" sz="800" b="1" dirty="0">
              <a:latin typeface="Segoe Print" pitchFamily="2" charset="0"/>
            </a:endParaRPr>
          </a:p>
          <a:p>
            <a:r>
              <a:rPr lang="ru-RU" b="1" dirty="0">
                <a:latin typeface="Segoe Print" pitchFamily="2" charset="0"/>
              </a:rPr>
              <a:t>	</a:t>
            </a:r>
            <a:r>
              <a:rPr lang="ru-RU" b="1" dirty="0" smtClean="0">
                <a:latin typeface="Segoe Print" pitchFamily="2" charset="0"/>
              </a:rPr>
              <a:t>разделение </a:t>
            </a:r>
            <a:r>
              <a:rPr lang="ru-RU" b="1" dirty="0">
                <a:latin typeface="Segoe Print" pitchFamily="2" charset="0"/>
              </a:rPr>
              <a:t>ответственности</a:t>
            </a:r>
            <a:r>
              <a:rPr lang="ru-RU" dirty="0">
                <a:solidFill>
                  <a:schemeClr val="accent2"/>
                </a:solidFill>
                <a:latin typeface="Segoe Print" pitchFamily="2" charset="0"/>
              </a:rPr>
              <a:t>.</a:t>
            </a:r>
          </a:p>
          <a:p>
            <a:pPr marL="0" indent="0">
              <a:buNone/>
            </a:pPr>
            <a:endParaRPr lang="ru-RU" dirty="0"/>
          </a:p>
        </p:txBody>
      </p:sp>
    </p:spTree>
    <p:extLst>
      <p:ext uri="{BB962C8B-B14F-4D97-AF65-F5344CB8AC3E}">
        <p14:creationId xmlns:p14="http://schemas.microsoft.com/office/powerpoint/2010/main" xmlns="" val="1075062272"/>
      </p:ext>
    </p:extLst>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us_economy">
  <a:themeElements>
    <a:clrScheme name="Тема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urrencyOutline"/>
        <a:ea typeface=""/>
        <a:cs typeface=""/>
      </a:majorFont>
      <a:minorFont>
        <a:latin typeface="Arial Black"/>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us_economy</Template>
  <TotalTime>556</TotalTime>
  <Words>409</Words>
  <Application>Microsoft Office PowerPoint</Application>
  <PresentationFormat>Экран (4:3)</PresentationFormat>
  <Paragraphs>25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us_economy</vt:lpstr>
      <vt:lpstr>Фредерик Уинслоу Тейлор (1856—1915 гг.)    Основатель школы научного менеджмента</vt:lpstr>
      <vt:lpstr>Биография </vt:lpstr>
      <vt:lpstr>Слайд 3</vt:lpstr>
      <vt:lpstr>Слайд 4</vt:lpstr>
      <vt:lpstr>Слайд 5</vt:lpstr>
      <vt:lpstr>Слайд 6</vt:lpstr>
      <vt:lpstr>Слайд 7</vt:lpstr>
      <vt:lpstr>Слайд 8</vt:lpstr>
      <vt:lpstr>Слайд 9</vt:lpstr>
      <vt:lpstr>Слайд 10</vt:lpstr>
      <vt:lpstr>Заключение: </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Фредерик Уинслоу Тейлор (1856—1915 гг.)</dc:title>
  <dc:creator>Юльчик</dc:creator>
  <cp:lastModifiedBy>302</cp:lastModifiedBy>
  <cp:revision>26</cp:revision>
  <dcterms:created xsi:type="dcterms:W3CDTF">2013-03-05T22:36:12Z</dcterms:created>
  <dcterms:modified xsi:type="dcterms:W3CDTF">2020-03-06T15:46:38Z</dcterms:modified>
</cp:coreProperties>
</file>