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74" r:id="rId2"/>
    <p:sldId id="275" r:id="rId3"/>
    <p:sldId id="285" r:id="rId4"/>
    <p:sldId id="286" r:id="rId5"/>
    <p:sldId id="287" r:id="rId6"/>
    <p:sldId id="276" r:id="rId7"/>
    <p:sldId id="277" r:id="rId8"/>
    <p:sldId id="289" r:id="rId9"/>
    <p:sldId id="278" r:id="rId10"/>
    <p:sldId id="288" r:id="rId11"/>
    <p:sldId id="279" r:id="rId12"/>
    <p:sldId id="290" r:id="rId13"/>
    <p:sldId id="291" r:id="rId14"/>
    <p:sldId id="292" r:id="rId15"/>
    <p:sldId id="294" r:id="rId16"/>
    <p:sldId id="295" r:id="rId17"/>
    <p:sldId id="282" r:id="rId18"/>
    <p:sldId id="29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1050"/>
    <a:srgbClr val="84B751"/>
    <a:srgbClr val="97B953"/>
    <a:srgbClr val="00823B"/>
    <a:srgbClr val="3E22E6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1" d="100"/>
          <a:sy n="81" d="100"/>
        </p:scale>
        <p:origin x="-1056" y="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E58109-486B-4448-B2EE-5223CCA4D27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8E119B-A1F3-4FE3-8708-B42A8A17E7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18255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8E119B-A1F3-4FE3-8708-B42A8A17E725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57439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89BCC-FC2D-467E-B214-88F77B52151C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2F00B-D419-4352-A098-FFA6E970C5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89BCC-FC2D-467E-B214-88F77B52151C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2F00B-D419-4352-A098-FFA6E970C5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89BCC-FC2D-467E-B214-88F77B52151C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2F00B-D419-4352-A098-FFA6E970C5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89BCC-FC2D-467E-B214-88F77B52151C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2F00B-D419-4352-A098-FFA6E970C5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89BCC-FC2D-467E-B214-88F77B52151C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2F00B-D419-4352-A098-FFA6E970C5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89BCC-FC2D-467E-B214-88F77B52151C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2F00B-D419-4352-A098-FFA6E970C5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89BCC-FC2D-467E-B214-88F77B52151C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2F00B-D419-4352-A098-FFA6E970C5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89BCC-FC2D-467E-B214-88F77B52151C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2F00B-D419-4352-A098-FFA6E970C5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89BCC-FC2D-467E-B214-88F77B52151C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2F00B-D419-4352-A098-FFA6E970C5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89BCC-FC2D-467E-B214-88F77B52151C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2F00B-D419-4352-A098-FFA6E970C5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89BCC-FC2D-467E-B214-88F77B52151C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2F00B-D419-4352-A098-FFA6E970C5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2F89BCC-FC2D-467E-B214-88F77B52151C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D52F00B-D419-4352-A098-FFA6E970C55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396752"/>
            <a:ext cx="5400600" cy="351039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279177"/>
            <a:ext cx="88569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131050"/>
                </a:solidFill>
                <a:latin typeface="Calibri" panose="020F0502020204030204" pitchFamily="34" charset="0"/>
              </a:rPr>
              <a:t>«</a:t>
            </a:r>
            <a:r>
              <a:rPr lang="en-US" sz="5400" b="1" dirty="0" err="1" smtClean="0">
                <a:solidFill>
                  <a:srgbClr val="131050"/>
                </a:solidFill>
                <a:latin typeface="Calibri" panose="020F0502020204030204" pitchFamily="34" charset="0"/>
              </a:rPr>
              <a:t>Meine</a:t>
            </a:r>
            <a:r>
              <a:rPr lang="en-US" sz="5400" b="1" dirty="0" smtClean="0">
                <a:solidFill>
                  <a:srgbClr val="131050"/>
                </a:solidFill>
                <a:latin typeface="Calibri" panose="020F0502020204030204" pitchFamily="34" charset="0"/>
              </a:rPr>
              <a:t> </a:t>
            </a:r>
            <a:r>
              <a:rPr lang="en-US" sz="5400" b="1" dirty="0" err="1" smtClean="0">
                <a:solidFill>
                  <a:srgbClr val="131050"/>
                </a:solidFill>
                <a:latin typeface="Calibri" panose="020F0502020204030204" pitchFamily="34" charset="0"/>
              </a:rPr>
              <a:t>Familie</a:t>
            </a:r>
            <a:r>
              <a:rPr lang="ru-RU" sz="5400" b="1" dirty="0" smtClean="0">
                <a:solidFill>
                  <a:srgbClr val="131050"/>
                </a:solidFill>
                <a:latin typeface="Calibri" panose="020F0502020204030204" pitchFamily="34" charset="0"/>
              </a:rPr>
              <a:t>»</a:t>
            </a:r>
            <a:endParaRPr lang="ru-RU" sz="5400" b="1" dirty="0">
              <a:solidFill>
                <a:srgbClr val="131050"/>
              </a:solidFill>
              <a:latin typeface="Calibri" panose="020F0502020204030204" pitchFamily="34" charset="0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995936" y="5373216"/>
            <a:ext cx="4680520" cy="864096"/>
          </a:xfrm>
        </p:spPr>
        <p:txBody>
          <a:bodyPr/>
          <a:lstStyle/>
          <a:p>
            <a:r>
              <a:rPr lang="ru-RU" sz="1800" dirty="0" smtClean="0"/>
              <a:t>Составитель: учитель иностранного языка  МАОУ АГО «АСОШ№1»</a:t>
            </a:r>
            <a:br>
              <a:rPr lang="ru-RU" sz="1800" dirty="0" smtClean="0"/>
            </a:br>
            <a:r>
              <a:rPr lang="ru-RU" sz="1800" dirty="0" smtClean="0"/>
              <a:t>Колотова Елена Львовна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739772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9" y="260648"/>
            <a:ext cx="51685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400" b="1" dirty="0">
                <a:solidFill>
                  <a:srgbClr val="131050"/>
                </a:solidFill>
                <a:latin typeface="Calibri" panose="020F0502020204030204" pitchFamily="34" charset="0"/>
              </a:rPr>
              <a:t>Der </a:t>
            </a:r>
            <a:r>
              <a:rPr lang="en-US" sz="5400" b="1" dirty="0" err="1">
                <a:solidFill>
                  <a:srgbClr val="131050"/>
                </a:solidFill>
                <a:latin typeface="Calibri" panose="020F0502020204030204" pitchFamily="34" charset="0"/>
              </a:rPr>
              <a:t>Artikel</a:t>
            </a:r>
            <a:endParaRPr lang="ru-RU" sz="5400" b="1" dirty="0">
              <a:solidFill>
                <a:srgbClr val="131050"/>
              </a:solidFill>
              <a:latin typeface="Calibri" panose="020F0502020204030204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826"/>
          <a:stretch/>
        </p:blipFill>
        <p:spPr bwMode="auto">
          <a:xfrm>
            <a:off x="1043609" y="4210871"/>
            <a:ext cx="7350819" cy="2098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36" t="69253" b="5459"/>
          <a:stretch/>
        </p:blipFill>
        <p:spPr bwMode="auto">
          <a:xfrm>
            <a:off x="1096317" y="1131903"/>
            <a:ext cx="7298111" cy="273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45587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16632"/>
            <a:ext cx="56166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 err="1">
                <a:solidFill>
                  <a:srgbClr val="131050"/>
                </a:solidFill>
                <a:latin typeface="Calibri" panose="020F0502020204030204" pitchFamily="34" charset="0"/>
              </a:rPr>
              <a:t>Gymnastik</a:t>
            </a:r>
            <a:endParaRPr lang="ru-RU" sz="4000" b="1" dirty="0">
              <a:solidFill>
                <a:srgbClr val="131050"/>
              </a:solidFill>
              <a:latin typeface="Calibri" panose="020F0502020204030204" pitchFamily="34" charset="0"/>
            </a:endParaRPr>
          </a:p>
        </p:txBody>
      </p:sp>
      <p:pic>
        <p:nvPicPr>
          <p:cNvPr id="3" name="Picture 3" descr="C:\Users\Администратор\Desktop\Зарядка 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9945" y="90700"/>
            <a:ext cx="4144055" cy="3155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9552" y="1340768"/>
            <a:ext cx="518457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750"/>
              </a:spcAft>
            </a:pPr>
            <a:endParaRPr lang="ru-RU" sz="2400" b="1" i="1" dirty="0" smtClean="0">
              <a:solidFill>
                <a:srgbClr val="333333"/>
              </a:solidFill>
              <a:latin typeface="Helvetica"/>
              <a:ea typeface="Times New Roman"/>
              <a:cs typeface="Times New Roman"/>
            </a:endParaRPr>
          </a:p>
          <a:p>
            <a:pPr lvl="0">
              <a:spcAft>
                <a:spcPts val="750"/>
              </a:spcAft>
            </a:pPr>
            <a:r>
              <a:rPr lang="en-US" sz="2400" b="1" i="1" dirty="0" err="1" smtClean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Meine</a:t>
            </a:r>
            <a:r>
              <a:rPr lang="en-US" sz="2400" b="1" i="1" dirty="0" smtClean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 </a:t>
            </a:r>
            <a:r>
              <a:rPr lang="en-US" sz="2400" b="1" i="1" dirty="0" err="1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Freunde</a:t>
            </a:r>
            <a:r>
              <a:rPr lang="en-US" sz="2400" b="1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, </a:t>
            </a:r>
            <a:r>
              <a:rPr lang="en-US" sz="2400" b="1" i="1" dirty="0" err="1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macht</a:t>
            </a:r>
            <a:r>
              <a:rPr lang="en-US" sz="2400" b="1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 </a:t>
            </a:r>
            <a:r>
              <a:rPr lang="en-US" sz="2400" b="1" i="1" dirty="0" err="1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mit</a:t>
            </a:r>
            <a:r>
              <a:rPr lang="en-US" sz="2400" b="1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 </a:t>
            </a:r>
            <a:r>
              <a:rPr lang="en-US" sz="2400" b="1" i="1" dirty="0" err="1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mir</a:t>
            </a:r>
            <a:r>
              <a:rPr lang="en-US" sz="2400" b="1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,</a:t>
            </a:r>
            <a:endParaRPr lang="ru-RU" sz="24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>
              <a:spcAft>
                <a:spcPts val="750"/>
              </a:spcAft>
            </a:pPr>
            <a:r>
              <a:rPr lang="en-US" sz="2400" b="1" i="1" dirty="0" err="1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Meine</a:t>
            </a:r>
            <a:r>
              <a:rPr lang="en-US" sz="2400" b="1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 </a:t>
            </a:r>
            <a:r>
              <a:rPr lang="en-US" sz="2400" b="1" i="1" dirty="0" err="1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Hände</a:t>
            </a:r>
            <a:r>
              <a:rPr lang="en-US" sz="2400" b="1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 </a:t>
            </a:r>
            <a:r>
              <a:rPr lang="en-US" sz="2400" b="1" i="1" dirty="0" err="1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reich</a:t>
            </a:r>
            <a:r>
              <a:rPr lang="en-US" sz="2400" b="1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 </a:t>
            </a:r>
            <a:r>
              <a:rPr lang="en-US" sz="2400" b="1" i="1" dirty="0" err="1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ich</a:t>
            </a:r>
            <a:r>
              <a:rPr lang="en-US" sz="2400" b="1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 dir.</a:t>
            </a:r>
            <a:endParaRPr lang="ru-RU" sz="24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>
              <a:spcAft>
                <a:spcPts val="750"/>
              </a:spcAft>
            </a:pPr>
            <a:r>
              <a:rPr lang="en-US" sz="2400" b="1" i="1" dirty="0" err="1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Einmal</a:t>
            </a:r>
            <a:r>
              <a:rPr lang="en-US" sz="2400" b="1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 </a:t>
            </a:r>
            <a:r>
              <a:rPr lang="en-US" sz="2400" b="1" i="1" dirty="0" err="1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hin</a:t>
            </a:r>
            <a:r>
              <a:rPr lang="en-US" sz="2400" b="1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, </a:t>
            </a:r>
            <a:r>
              <a:rPr lang="en-US" sz="2400" b="1" i="1" dirty="0" err="1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einmal</a:t>
            </a:r>
            <a:r>
              <a:rPr lang="en-US" sz="2400" b="1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 her,</a:t>
            </a:r>
            <a:endParaRPr lang="ru-RU" sz="24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>
              <a:spcAft>
                <a:spcPts val="750"/>
              </a:spcAft>
            </a:pPr>
            <a:r>
              <a:rPr lang="en-US" sz="2400" b="1" i="1" dirty="0" err="1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Rund</a:t>
            </a:r>
            <a:r>
              <a:rPr lang="en-US" sz="2400" b="1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 </a:t>
            </a:r>
            <a:r>
              <a:rPr lang="en-US" sz="2400" b="1" i="1" dirty="0" err="1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herum</a:t>
            </a:r>
            <a:r>
              <a:rPr lang="en-US" sz="2400" b="1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, das </a:t>
            </a:r>
            <a:r>
              <a:rPr lang="en-US" sz="2400" b="1" i="1" dirty="0" err="1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ist</a:t>
            </a:r>
            <a:r>
              <a:rPr lang="en-US" sz="2400" b="1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 </a:t>
            </a:r>
            <a:r>
              <a:rPr lang="en-US" sz="2400" b="1" i="1" dirty="0" err="1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nicht</a:t>
            </a:r>
            <a:r>
              <a:rPr lang="en-US" sz="2400" b="1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 </a:t>
            </a:r>
            <a:r>
              <a:rPr lang="en-US" sz="2400" b="1" i="1" dirty="0" err="1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schwer</a:t>
            </a:r>
            <a:r>
              <a:rPr lang="en-US" sz="2400" b="1" i="1" dirty="0" smtClean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.</a:t>
            </a:r>
            <a:endParaRPr lang="ru-RU" sz="24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>
              <a:spcAft>
                <a:spcPts val="750"/>
              </a:spcAft>
            </a:pPr>
            <a:endParaRPr lang="ru-RU" sz="2400" b="1" i="1" dirty="0" smtClean="0">
              <a:solidFill>
                <a:srgbClr val="333333"/>
              </a:solidFill>
              <a:latin typeface="Helvetica"/>
              <a:ea typeface="Times New Roman"/>
              <a:cs typeface="Times New Roman"/>
            </a:endParaRPr>
          </a:p>
          <a:p>
            <a:pPr lvl="0">
              <a:spcAft>
                <a:spcPts val="750"/>
              </a:spcAft>
            </a:pPr>
            <a:r>
              <a:rPr lang="en-US" sz="2400" b="1" i="1" dirty="0" err="1" smtClean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Mit</a:t>
            </a:r>
            <a:r>
              <a:rPr lang="en-US" sz="2400" b="1" i="1" dirty="0" smtClean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 </a:t>
            </a:r>
            <a:r>
              <a:rPr lang="en-US" sz="2400" b="1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den </a:t>
            </a:r>
            <a:r>
              <a:rPr lang="en-US" sz="2400" b="1" i="1" dirty="0" err="1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Händen</a:t>
            </a:r>
            <a:r>
              <a:rPr lang="en-US" sz="2400" b="1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 </a:t>
            </a:r>
            <a:r>
              <a:rPr lang="en-US" sz="2400" b="1" i="1" dirty="0" err="1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klap-klap-klap</a:t>
            </a:r>
            <a:r>
              <a:rPr lang="en-US" sz="2400" b="1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,</a:t>
            </a:r>
            <a:endParaRPr lang="ru-RU" sz="24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>
              <a:spcAft>
                <a:spcPts val="750"/>
              </a:spcAft>
            </a:pPr>
            <a:r>
              <a:rPr lang="en-US" sz="2400" b="1" i="1" dirty="0" err="1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Mit</a:t>
            </a:r>
            <a:r>
              <a:rPr lang="en-US" sz="2400" b="1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 den </a:t>
            </a:r>
            <a:r>
              <a:rPr lang="en-US" sz="2400" b="1" i="1" dirty="0" err="1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Fü</a:t>
            </a:r>
            <a:r>
              <a:rPr lang="ru-RU" sz="2400" b="1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β</a:t>
            </a:r>
            <a:r>
              <a:rPr lang="en-US" sz="2400" b="1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en tap-tap-tap.</a:t>
            </a:r>
            <a:endParaRPr lang="ru-RU" sz="24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>
              <a:spcAft>
                <a:spcPts val="750"/>
              </a:spcAft>
            </a:pPr>
            <a:r>
              <a:rPr lang="en-US" sz="2400" b="1" i="1" dirty="0" err="1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Einmal</a:t>
            </a:r>
            <a:r>
              <a:rPr lang="en-US" sz="2400" b="1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 </a:t>
            </a:r>
            <a:r>
              <a:rPr lang="en-US" sz="2400" b="1" i="1" dirty="0" err="1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hin</a:t>
            </a:r>
            <a:r>
              <a:rPr lang="en-US" sz="2400" b="1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, </a:t>
            </a:r>
            <a:r>
              <a:rPr lang="en-US" sz="2400" b="1" i="1" dirty="0" err="1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einmal</a:t>
            </a:r>
            <a:r>
              <a:rPr lang="en-US" sz="2400" b="1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 her,</a:t>
            </a:r>
            <a:endParaRPr lang="ru-RU" sz="24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>
              <a:spcAft>
                <a:spcPts val="750"/>
              </a:spcAft>
            </a:pPr>
            <a:r>
              <a:rPr lang="en-US" sz="2400" b="1" i="1" dirty="0" err="1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Rund</a:t>
            </a:r>
            <a:r>
              <a:rPr lang="en-US" sz="2400" b="1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 </a:t>
            </a:r>
            <a:r>
              <a:rPr lang="en-US" sz="2400" b="1" i="1" dirty="0" err="1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herum</a:t>
            </a:r>
            <a:r>
              <a:rPr lang="en-US" sz="2400" b="1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, das </a:t>
            </a:r>
            <a:r>
              <a:rPr lang="en-US" sz="2400" b="1" i="1" dirty="0" err="1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ist</a:t>
            </a:r>
            <a:r>
              <a:rPr lang="en-US" sz="2400" b="1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 </a:t>
            </a:r>
            <a:r>
              <a:rPr lang="en-US" sz="2400" b="1" i="1" dirty="0" err="1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nicht</a:t>
            </a:r>
            <a:r>
              <a:rPr lang="en-US" sz="2400" b="1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 </a:t>
            </a:r>
            <a:r>
              <a:rPr lang="en-US" sz="2400" b="1" i="1" dirty="0" err="1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schwer</a:t>
            </a:r>
            <a:r>
              <a:rPr lang="en-US" sz="2400" b="1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.</a:t>
            </a:r>
            <a:endParaRPr lang="ru-RU" sz="2400" dirty="0">
              <a:solidFill>
                <a:prstClr val="black"/>
              </a:solidFill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83663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08" t="31813" r="10226" b="5978"/>
          <a:stretch>
            <a:fillRect/>
          </a:stretch>
        </p:blipFill>
        <p:spPr bwMode="auto">
          <a:xfrm>
            <a:off x="467544" y="114549"/>
            <a:ext cx="8568952" cy="6614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24768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03" t="4680" r="6631" b="50182"/>
          <a:stretch>
            <a:fillRect/>
          </a:stretch>
        </p:blipFill>
        <p:spPr bwMode="auto">
          <a:xfrm>
            <a:off x="755576" y="1"/>
            <a:ext cx="7848872" cy="6617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71848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03" t="49818" r="6631" b="32350"/>
          <a:stretch>
            <a:fillRect/>
          </a:stretch>
        </p:blipFill>
        <p:spPr bwMode="auto">
          <a:xfrm>
            <a:off x="251520" y="312002"/>
            <a:ext cx="8410535" cy="338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720532"/>
            <a:ext cx="3768899" cy="3312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9634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8" t="20614" r="8846" b="5105"/>
          <a:stretch/>
        </p:blipFill>
        <p:spPr bwMode="auto">
          <a:xfrm>
            <a:off x="818178" y="170210"/>
            <a:ext cx="7930285" cy="64271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1088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985" y="1700808"/>
            <a:ext cx="7562021" cy="4889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9552" y="548680"/>
            <a:ext cx="79928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4800" b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Рефлексия</a:t>
            </a:r>
            <a:r>
              <a:rPr lang="ru-RU" sz="4800" dirty="0" smtClean="0">
                <a:solidFill>
                  <a:prstClr val="black"/>
                </a:solidFill>
              </a:rPr>
              <a:t>  -  </a:t>
            </a:r>
            <a:r>
              <a:rPr lang="es-PY" sz="4800" dirty="0" smtClean="0">
                <a:latin typeface="Montserrat"/>
              </a:rPr>
              <a:t>der </a:t>
            </a:r>
            <a:r>
              <a:rPr lang="es-PY" sz="4800" dirty="0">
                <a:latin typeface="Montserrat"/>
              </a:rPr>
              <a:t>Reflexion</a:t>
            </a:r>
            <a:r>
              <a:rPr lang="es-PY" sz="5400" dirty="0">
                <a:solidFill>
                  <a:srgbClr val="0970AC"/>
                </a:solidFill>
                <a:latin typeface="Montserrat"/>
              </a:rPr>
              <a:t> 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20506035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772816"/>
            <a:ext cx="89644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600" b="1" dirty="0">
                <a:solidFill>
                  <a:srgbClr val="131050"/>
                </a:solidFill>
                <a:latin typeface="Berlin Sans FB Demi" panose="020E0802020502020306" pitchFamily="34" charset="0"/>
              </a:rPr>
              <a:t>ALLES GUTE!</a:t>
            </a:r>
            <a:endParaRPr lang="ru-RU" sz="9600" b="1" dirty="0">
              <a:solidFill>
                <a:srgbClr val="13105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70111" y="3573016"/>
            <a:ext cx="5694188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9600" dirty="0">
                <a:solidFill>
                  <a:srgbClr val="131050"/>
                </a:solidFill>
                <a:latin typeface="Berlin Sans FB Demi" panose="020E0802020502020306" pitchFamily="34" charset="0"/>
              </a:rPr>
              <a:t>BIS BALD!</a:t>
            </a:r>
            <a:endParaRPr lang="ru-RU" sz="9600" dirty="0">
              <a:solidFill>
                <a:srgbClr val="131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9758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484784"/>
            <a:ext cx="7200800" cy="4601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77800" algn="just">
              <a:lnSpc>
                <a:spcPct val="150000"/>
              </a:lnSpc>
              <a:spcBef>
                <a:spcPts val="300"/>
              </a:spcBef>
            </a:pPr>
            <a:r>
              <a:rPr lang="ru-RU" sz="2400" b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Домашнее </a:t>
            </a:r>
            <a:r>
              <a:rPr lang="ru-RU" sz="2400" b="1" dirty="0">
                <a:solidFill>
                  <a:prstClr val="black"/>
                </a:solidFill>
                <a:latin typeface="Times New Roman"/>
                <a:ea typeface="Times New Roman"/>
              </a:rPr>
              <a:t>задание.</a:t>
            </a:r>
            <a:r>
              <a:rPr lang="ru-RU" sz="2400" dirty="0">
                <a:solidFill>
                  <a:prstClr val="black"/>
                </a:solidFill>
                <a:latin typeface="Times New Roman"/>
                <a:ea typeface="Times New Roman"/>
              </a:rPr>
              <a:t> </a:t>
            </a:r>
          </a:p>
          <a:p>
            <a:pPr indent="177800" algn="just">
              <a:lnSpc>
                <a:spcPct val="150000"/>
              </a:lnSpc>
              <a:spcBef>
                <a:spcPts val="300"/>
              </a:spcBef>
            </a:pPr>
            <a:r>
              <a:rPr lang="ru-RU" sz="2400" dirty="0">
                <a:solidFill>
                  <a:prstClr val="black"/>
                </a:solidFill>
                <a:latin typeface="Times New Roman"/>
                <a:ea typeface="Times New Roman"/>
              </a:rPr>
              <a:t>1. Выучить слова по теме «Моя семья, родственники</a:t>
            </a:r>
          </a:p>
          <a:p>
            <a:pPr indent="177800" algn="just">
              <a:lnSpc>
                <a:spcPct val="150000"/>
              </a:lnSpc>
              <a:spcBef>
                <a:spcPts val="300"/>
              </a:spcBef>
            </a:pPr>
            <a:r>
              <a:rPr lang="ru-RU" sz="2400" dirty="0">
                <a:solidFill>
                  <a:prstClr val="black"/>
                </a:solidFill>
                <a:latin typeface="Times New Roman"/>
                <a:ea typeface="Times New Roman"/>
              </a:rPr>
              <a:t>2. Подобрать из своего семейного фотоальбома фотографию своей семьи и описать, кто изображён на ней, по образцу, как описывала свою семью </a:t>
            </a:r>
            <a:r>
              <a:rPr lang="ru-RU" sz="2400" dirty="0" err="1">
                <a:solidFill>
                  <a:prstClr val="black"/>
                </a:solidFill>
                <a:latin typeface="Times New Roman"/>
                <a:ea typeface="Times New Roman"/>
              </a:rPr>
              <a:t>Штеффи</a:t>
            </a:r>
            <a:r>
              <a:rPr lang="ru-RU" sz="2400" dirty="0">
                <a:solidFill>
                  <a:prstClr val="black"/>
                </a:solidFill>
                <a:latin typeface="Times New Roman"/>
                <a:ea typeface="Times New Roman"/>
              </a:rPr>
              <a:t> </a:t>
            </a:r>
            <a:r>
              <a:rPr lang="ru-RU" sz="2400" dirty="0" smtClean="0">
                <a:solidFill>
                  <a:prstClr val="black"/>
                </a:solidFill>
                <a:latin typeface="Times New Roman"/>
                <a:ea typeface="Times New Roman"/>
              </a:rPr>
              <a:t>Мюллер и ответить на вопросы с. 47 (учебник)</a:t>
            </a:r>
            <a:endParaRPr lang="ru-RU" sz="2400" dirty="0">
              <a:solidFill>
                <a:prstClr val="black"/>
              </a:solidFill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41964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16632"/>
            <a:ext cx="81369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err="1">
                <a:solidFill>
                  <a:srgbClr val="131050"/>
                </a:solidFill>
                <a:latin typeface="Calibri" panose="020F0502020204030204" pitchFamily="34" charset="0"/>
              </a:rPr>
              <a:t>Mundgymnastik</a:t>
            </a:r>
            <a:endParaRPr lang="ru-RU" sz="5400" b="1" dirty="0">
              <a:solidFill>
                <a:srgbClr val="131050"/>
              </a:solidFill>
              <a:latin typeface="Calibri" panose="020F050202020403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0182" y="4725144"/>
            <a:ext cx="1604776" cy="166581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747269"/>
            <a:ext cx="1800200" cy="17653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9512" y="1340768"/>
            <a:ext cx="8568952" cy="35599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750"/>
              </a:spcAft>
            </a:pPr>
            <a:r>
              <a:rPr lang="ru-RU" sz="2400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[</a:t>
            </a:r>
            <a:r>
              <a:rPr lang="ru-RU" sz="2400" i="1" dirty="0" smtClean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a]     </a:t>
            </a:r>
            <a:r>
              <a:rPr lang="en-US" sz="2400" b="1" i="1" dirty="0" smtClean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a-a-a- </a:t>
            </a:r>
            <a:endParaRPr lang="ru-RU" sz="2400" b="1" i="1" dirty="0" smtClean="0">
              <a:solidFill>
                <a:srgbClr val="333333"/>
              </a:solidFill>
              <a:latin typeface="Helvetica"/>
              <a:ea typeface="Times New Roman"/>
              <a:cs typeface="Times New Roman"/>
            </a:endParaRPr>
          </a:p>
          <a:p>
            <a:pPr>
              <a:spcAft>
                <a:spcPts val="750"/>
              </a:spcAft>
            </a:pPr>
            <a:r>
              <a:rPr lang="en-US" sz="2400" b="1" i="1" dirty="0" err="1" smtClean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Als</a:t>
            </a:r>
            <a:r>
              <a:rPr lang="en-US" sz="2400" b="1" i="1" dirty="0" smtClean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 </a:t>
            </a:r>
            <a:r>
              <a:rPr lang="en-US" sz="2400" b="1" i="1" dirty="0" err="1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Schwester</a:t>
            </a:r>
            <a:r>
              <a:rPr lang="en-US" sz="2400" b="1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 Anna </a:t>
            </a:r>
            <a:r>
              <a:rPr lang="en-US" sz="2400" b="1" i="1" dirty="0" err="1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abends</a:t>
            </a:r>
            <a:r>
              <a:rPr lang="en-US" sz="2400" b="1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 </a:t>
            </a:r>
            <a:r>
              <a:rPr lang="en-US" sz="2400" b="1" i="1" dirty="0" err="1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alles</a:t>
            </a:r>
            <a:r>
              <a:rPr lang="en-US" sz="2400" b="1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 a</a:t>
            </a:r>
            <a:r>
              <a:rPr lang="ru-RU" sz="2400" b="1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β</a:t>
            </a:r>
            <a:r>
              <a:rPr lang="en-US" sz="2400" b="1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, a</a:t>
            </a:r>
            <a:r>
              <a:rPr lang="ru-RU" sz="2400" b="1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β</a:t>
            </a:r>
            <a:r>
              <a:rPr lang="en-US" sz="2400" b="1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 Anna </a:t>
            </a:r>
            <a:r>
              <a:rPr lang="en-US" sz="2400" b="1" i="1" dirty="0" err="1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abends</a:t>
            </a:r>
            <a:r>
              <a:rPr lang="en-US" sz="2400" b="1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 </a:t>
            </a:r>
            <a:r>
              <a:rPr lang="en-US" sz="2400" b="1" i="1" dirty="0" err="1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Ananas</a:t>
            </a:r>
            <a:r>
              <a:rPr lang="en-US" sz="2400" b="1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.</a:t>
            </a:r>
            <a:r>
              <a:rPr lang="en-US" sz="2400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 </a:t>
            </a:r>
            <a:endParaRPr lang="ru-RU" sz="2400" i="1" dirty="0" smtClean="0">
              <a:solidFill>
                <a:srgbClr val="333333"/>
              </a:solidFill>
              <a:latin typeface="Helvetica"/>
              <a:ea typeface="Times New Roman"/>
              <a:cs typeface="Times New Roman"/>
            </a:endParaRPr>
          </a:p>
          <a:p>
            <a:pPr algn="ctr">
              <a:spcAft>
                <a:spcPts val="750"/>
              </a:spcAft>
            </a:pPr>
            <a:r>
              <a:rPr lang="ru-RU" sz="2400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[</a:t>
            </a:r>
            <a:r>
              <a:rPr lang="ru-RU" sz="2400" i="1" dirty="0" smtClean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o]     </a:t>
            </a:r>
            <a:r>
              <a:rPr lang="ru-RU" sz="2400" b="1" i="1" dirty="0" smtClean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o-o-o</a:t>
            </a:r>
            <a:r>
              <a:rPr lang="ru-RU" sz="2400" b="1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 - </a:t>
            </a:r>
            <a:endParaRPr lang="ru-RU" sz="2400" b="1" i="1" dirty="0" smtClean="0">
              <a:solidFill>
                <a:srgbClr val="333333"/>
              </a:solidFill>
              <a:latin typeface="Helvetica"/>
              <a:ea typeface="Times New Roman"/>
              <a:cs typeface="Times New Roman"/>
            </a:endParaRPr>
          </a:p>
          <a:p>
            <a:pPr>
              <a:spcAft>
                <a:spcPts val="750"/>
              </a:spcAft>
            </a:pPr>
            <a:r>
              <a:rPr lang="ru-RU" sz="2400" b="1" i="1" dirty="0" err="1" smtClean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Oma</a:t>
            </a:r>
            <a:r>
              <a:rPr lang="ru-RU" sz="2400" b="1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 </a:t>
            </a:r>
            <a:r>
              <a:rPr lang="ru-RU" sz="2400" b="1" i="1" dirty="0" err="1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kocht</a:t>
            </a:r>
            <a:r>
              <a:rPr lang="ru-RU" sz="2400" b="1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 </a:t>
            </a:r>
            <a:r>
              <a:rPr lang="ru-RU" sz="2400" b="1" i="1" dirty="0" err="1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Opa</a:t>
            </a:r>
            <a:r>
              <a:rPr lang="ru-RU" sz="2400" b="1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 </a:t>
            </a:r>
            <a:r>
              <a:rPr lang="ru-RU" sz="2400" b="1" i="1" dirty="0" err="1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Kohl</a:t>
            </a:r>
            <a:r>
              <a:rPr lang="ru-RU" sz="2400" b="1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. </a:t>
            </a:r>
            <a:r>
              <a:rPr lang="ru-RU" sz="2400" b="1" i="1" dirty="0" err="1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Opa</a:t>
            </a:r>
            <a:r>
              <a:rPr lang="ru-RU" sz="2400" b="1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 </a:t>
            </a:r>
            <a:r>
              <a:rPr lang="ru-RU" sz="2400" b="1" i="1" dirty="0" err="1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kocht</a:t>
            </a:r>
            <a:r>
              <a:rPr lang="ru-RU" sz="2400" b="1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 </a:t>
            </a:r>
            <a:r>
              <a:rPr lang="ru-RU" sz="2400" b="1" i="1" dirty="0" err="1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Oma</a:t>
            </a:r>
            <a:r>
              <a:rPr lang="ru-RU" sz="2400" b="1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 </a:t>
            </a:r>
            <a:r>
              <a:rPr lang="ru-RU" sz="2400" b="1" i="1" dirty="0" err="1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Kohl</a:t>
            </a:r>
            <a:r>
              <a:rPr lang="ru-RU" sz="2400" b="1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.</a:t>
            </a:r>
            <a:r>
              <a:rPr lang="ru-RU" sz="2400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 </a:t>
            </a:r>
            <a:endParaRPr lang="ru-RU" sz="2400" b="1" i="1" dirty="0" smtClean="0">
              <a:solidFill>
                <a:srgbClr val="333333"/>
              </a:solidFill>
              <a:latin typeface="Helvetica"/>
              <a:ea typeface="Times New Roman"/>
              <a:cs typeface="Times New Roman"/>
            </a:endParaRPr>
          </a:p>
          <a:p>
            <a:pPr algn="ctr">
              <a:spcAft>
                <a:spcPts val="750"/>
              </a:spcAft>
            </a:pPr>
            <a:r>
              <a:rPr lang="ru-RU" sz="2400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[t</a:t>
            </a:r>
            <a:r>
              <a:rPr lang="ru-RU" sz="2400" i="1" dirty="0" smtClean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]     </a:t>
            </a:r>
            <a:r>
              <a:rPr lang="ru-RU" sz="2400" b="1" i="1" dirty="0" smtClean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t-t-t- </a:t>
            </a:r>
            <a:r>
              <a:rPr lang="ru-RU" sz="2400" b="1" i="1" dirty="0" err="1" smtClean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Tante</a:t>
            </a:r>
            <a:r>
              <a:rPr lang="ru-RU" sz="2400" b="1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 </a:t>
            </a:r>
            <a:r>
              <a:rPr lang="ru-RU" sz="2400" b="1" i="1" dirty="0" err="1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Trude</a:t>
            </a:r>
            <a:r>
              <a:rPr lang="ru-RU" sz="2400" b="1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 </a:t>
            </a:r>
            <a:r>
              <a:rPr lang="ru-RU" sz="2400" b="1" i="1" dirty="0" err="1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tanzt</a:t>
            </a:r>
            <a:r>
              <a:rPr lang="ru-RU" sz="2400" b="1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 </a:t>
            </a:r>
            <a:r>
              <a:rPr lang="ru-RU" sz="2400" b="1" i="1" dirty="0" err="1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mit</a:t>
            </a:r>
            <a:r>
              <a:rPr lang="ru-RU" sz="2400" b="1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 </a:t>
            </a:r>
            <a:r>
              <a:rPr lang="ru-RU" sz="2400" b="1" i="1" dirty="0" err="1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Theo</a:t>
            </a:r>
            <a:r>
              <a:rPr lang="ru-RU" sz="2400" b="1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 </a:t>
            </a:r>
            <a:r>
              <a:rPr lang="ru-RU" sz="2400" b="1" i="1" dirty="0" err="1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Tango</a:t>
            </a:r>
            <a:r>
              <a:rPr lang="ru-RU" sz="2400" b="1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, </a:t>
            </a:r>
            <a:r>
              <a:rPr lang="ru-RU" sz="2400" b="1" i="1" dirty="0" err="1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Twist</a:t>
            </a:r>
            <a:r>
              <a:rPr lang="ru-RU" sz="2400" b="1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 </a:t>
            </a:r>
            <a:r>
              <a:rPr lang="ru-RU" sz="2400" b="1" i="1" dirty="0" err="1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und</a:t>
            </a:r>
            <a:r>
              <a:rPr lang="ru-RU" sz="2400" b="1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 </a:t>
            </a:r>
            <a:r>
              <a:rPr lang="ru-RU" sz="2400" b="1" i="1" dirty="0" err="1" smtClean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Tarantella</a:t>
            </a:r>
            <a:endParaRPr lang="ru-RU" sz="2400" b="1" i="1" dirty="0" smtClean="0">
              <a:solidFill>
                <a:srgbClr val="333333"/>
              </a:solidFill>
              <a:latin typeface="Helvetica"/>
              <a:ea typeface="Times New Roman"/>
              <a:cs typeface="Times New Roman"/>
            </a:endParaRPr>
          </a:p>
          <a:p>
            <a:pPr algn="ctr">
              <a:spcAft>
                <a:spcPts val="750"/>
              </a:spcAft>
            </a:pPr>
            <a:r>
              <a:rPr lang="en-US" sz="2400" b="1" i="1" dirty="0" smtClean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k-k-k- </a:t>
            </a:r>
            <a:r>
              <a:rPr lang="en-US" sz="2400" b="1" i="1" dirty="0" err="1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Kleine</a:t>
            </a:r>
            <a:r>
              <a:rPr lang="en-US" sz="2400" b="1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 Kinder k</a:t>
            </a:r>
            <a:r>
              <a:rPr lang="ru-RU" sz="2400" b="1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ӧ</a:t>
            </a:r>
            <a:r>
              <a:rPr lang="en-US" sz="2400" b="1" i="1" dirty="0" err="1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nnen</a:t>
            </a:r>
            <a:r>
              <a:rPr lang="en-US" sz="2400" b="1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 </a:t>
            </a:r>
            <a:r>
              <a:rPr lang="en-US" sz="2400" b="1" i="1" dirty="0" err="1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keine</a:t>
            </a:r>
            <a:r>
              <a:rPr lang="en-US" sz="2400" b="1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 </a:t>
            </a:r>
            <a:r>
              <a:rPr lang="en-US" sz="2400" b="1" i="1" dirty="0" err="1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Kirschkerne</a:t>
            </a:r>
            <a:r>
              <a:rPr lang="en-US" sz="2400" b="1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 </a:t>
            </a:r>
            <a:r>
              <a:rPr lang="en-US" sz="2400" b="1" i="1" dirty="0" err="1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kauen</a:t>
            </a:r>
            <a:r>
              <a:rPr lang="en-US" sz="2400" b="1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.</a:t>
            </a:r>
            <a:r>
              <a:rPr lang="en-US" sz="2400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 </a:t>
            </a:r>
            <a:endParaRPr lang="ru-RU" sz="2400" b="1" dirty="0">
              <a:solidFill>
                <a:srgbClr val="131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9339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116632"/>
            <a:ext cx="81369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131050"/>
                </a:solidFill>
                <a:latin typeface="Calibri" panose="020F0502020204030204" pitchFamily="34" charset="0"/>
              </a:rPr>
              <a:t>Происхождение слов «семья», «фамилия»</a:t>
            </a:r>
            <a:endParaRPr lang="ru-RU" sz="4000" b="1" dirty="0">
              <a:solidFill>
                <a:srgbClr val="131050"/>
              </a:solidFill>
              <a:latin typeface="Calibri" panose="020F0502020204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1628800"/>
            <a:ext cx="7992888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Y" sz="4000" dirty="0" smtClean="0">
                <a:solidFill>
                  <a:srgbClr val="111111"/>
                </a:solidFill>
                <a:latin typeface="+mj-lt"/>
              </a:rPr>
              <a:t>Famille</a:t>
            </a:r>
            <a:r>
              <a:rPr lang="ru-RU" sz="4000" dirty="0" smtClean="0">
                <a:solidFill>
                  <a:srgbClr val="111111"/>
                </a:solidFill>
                <a:latin typeface="+mj-lt"/>
              </a:rPr>
              <a:t>  - французский язык</a:t>
            </a:r>
          </a:p>
          <a:p>
            <a:endParaRPr lang="ru-RU" sz="4000" dirty="0">
              <a:solidFill>
                <a:srgbClr val="111111"/>
              </a:solidFill>
              <a:latin typeface="+mj-lt"/>
            </a:endParaRPr>
          </a:p>
          <a:p>
            <a:r>
              <a:rPr lang="es-PY" sz="4000" dirty="0" smtClean="0">
                <a:solidFill>
                  <a:srgbClr val="111111"/>
                </a:solidFill>
                <a:latin typeface="+mj-lt"/>
              </a:rPr>
              <a:t>Familie</a:t>
            </a:r>
            <a:r>
              <a:rPr lang="ru-RU" sz="4000" dirty="0" smtClean="0">
                <a:solidFill>
                  <a:srgbClr val="111111"/>
                </a:solidFill>
                <a:latin typeface="+mj-lt"/>
              </a:rPr>
              <a:t> – немецкий язык</a:t>
            </a:r>
          </a:p>
          <a:p>
            <a:endParaRPr lang="ru-RU" sz="4000" dirty="0" smtClean="0">
              <a:solidFill>
                <a:srgbClr val="111111"/>
              </a:solidFill>
              <a:latin typeface="+mj-lt"/>
            </a:endParaRPr>
          </a:p>
          <a:p>
            <a:r>
              <a:rPr lang="en-US" sz="4000" dirty="0" smtClean="0">
                <a:solidFill>
                  <a:srgbClr val="111111"/>
                </a:solidFill>
                <a:latin typeface="+mj-lt"/>
              </a:rPr>
              <a:t>Family</a:t>
            </a:r>
            <a:r>
              <a:rPr lang="ru-RU" sz="4000" dirty="0" smtClean="0">
                <a:solidFill>
                  <a:srgbClr val="111111"/>
                </a:solidFill>
                <a:latin typeface="+mj-lt"/>
              </a:rPr>
              <a:t> -  английский язык</a:t>
            </a:r>
            <a:endParaRPr lang="en-US" sz="4000" dirty="0" smtClean="0">
              <a:solidFill>
                <a:srgbClr val="111111"/>
              </a:solidFill>
              <a:latin typeface="+mj-lt"/>
            </a:endParaRPr>
          </a:p>
          <a:p>
            <a:endParaRPr lang="en-US" sz="4000" dirty="0">
              <a:solidFill>
                <a:srgbClr val="111111"/>
              </a:solidFill>
              <a:latin typeface="+mj-lt"/>
            </a:endParaRPr>
          </a:p>
          <a:p>
            <a:r>
              <a:rPr lang="ru-RU" sz="4000" dirty="0" smtClean="0">
                <a:solidFill>
                  <a:srgbClr val="111111"/>
                </a:solidFill>
                <a:latin typeface="+mj-lt"/>
              </a:rPr>
              <a:t>Фамилия -  русский язык</a:t>
            </a:r>
            <a:endParaRPr lang="en-US" sz="4000" dirty="0" smtClean="0">
              <a:solidFill>
                <a:srgbClr val="111111"/>
              </a:solidFill>
              <a:latin typeface="+mj-lt"/>
            </a:endParaRPr>
          </a:p>
          <a:p>
            <a:endParaRPr lang="ru-RU" sz="2400" dirty="0" smtClean="0">
              <a:solidFill>
                <a:srgbClr val="111111"/>
              </a:solidFill>
              <a:latin typeface="Source Serif Pro"/>
            </a:endParaRPr>
          </a:p>
          <a:p>
            <a:r>
              <a:rPr lang="ru-RU" sz="2400" dirty="0" smtClean="0">
                <a:solidFill>
                  <a:srgbClr val="111111"/>
                </a:solidFill>
                <a:latin typeface="Source Serif Pro"/>
              </a:rPr>
              <a:t>    </a:t>
            </a:r>
            <a:endParaRPr lang="es-PY" sz="2400" b="0" i="0" dirty="0">
              <a:solidFill>
                <a:srgbClr val="111111"/>
              </a:solidFill>
              <a:effectLst/>
              <a:latin typeface="Source Serif Pro"/>
            </a:endParaRPr>
          </a:p>
        </p:txBody>
      </p:sp>
    </p:spTree>
    <p:extLst>
      <p:ext uri="{BB962C8B-B14F-4D97-AF65-F5344CB8AC3E}">
        <p14:creationId xmlns:p14="http://schemas.microsoft.com/office/powerpoint/2010/main" val="3013251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16632"/>
            <a:ext cx="81369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spcAft>
                <a:spcPts val="750"/>
              </a:spcAft>
            </a:pPr>
            <a:r>
              <a:rPr lang="ru-RU" sz="2400" b="1" dirty="0">
                <a:solidFill>
                  <a:srgbClr val="3B3B3B"/>
                </a:solidFill>
              </a:rPr>
              <a:t>ИМЯ + </a:t>
            </a:r>
            <a:r>
              <a:rPr lang="ru-RU" sz="2400" b="1" dirty="0" err="1">
                <a:solidFill>
                  <a:srgbClr val="3B3B3B"/>
                </a:solidFill>
              </a:rPr>
              <a:t>ГЕОГРАФИЯ</a:t>
            </a:r>
            <a:r>
              <a:rPr lang="ru-RU" sz="2400" i="1" dirty="0" err="1" smtClean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Подавляющая</a:t>
            </a:r>
            <a:r>
              <a:rPr lang="ru-RU" sz="2400" i="1" dirty="0" smtClean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 </a:t>
            </a:r>
            <a:r>
              <a:rPr lang="ru-RU" sz="2400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часть современных немецких фамилий сформировалась из личных имён </a:t>
            </a:r>
            <a:r>
              <a:rPr lang="ru-RU" sz="2400" i="1" dirty="0" smtClean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 -   </a:t>
            </a:r>
            <a:r>
              <a:rPr lang="ru-RU" sz="2400" i="1" dirty="0" err="1" smtClean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Walter</a:t>
            </a:r>
            <a:r>
              <a:rPr lang="ru-RU" sz="2400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, </a:t>
            </a:r>
            <a:r>
              <a:rPr lang="ru-RU" sz="2400" i="1" dirty="0" err="1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Hermann</a:t>
            </a:r>
            <a:endParaRPr lang="ru-RU" sz="2400" i="1" dirty="0">
              <a:solidFill>
                <a:srgbClr val="333333"/>
              </a:solidFill>
              <a:latin typeface="Helvetica"/>
              <a:ea typeface="Times New Roman"/>
              <a:cs typeface="Times New Roma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1772817"/>
            <a:ext cx="5904656" cy="4791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750"/>
              </a:spcAft>
            </a:pPr>
            <a:r>
              <a:rPr lang="ru-RU" sz="2800" b="1" dirty="0">
                <a:solidFill>
                  <a:srgbClr val="3B3B3B"/>
                </a:solidFill>
              </a:rPr>
              <a:t>РЕМЕСЛО</a:t>
            </a:r>
            <a:r>
              <a:rPr lang="ru-RU" sz="2800" dirty="0">
                <a:solidFill>
                  <a:srgbClr val="3B3B3B"/>
                </a:solidFill>
              </a:rPr>
              <a:t> + </a:t>
            </a:r>
            <a:r>
              <a:rPr lang="ru-RU" sz="2800" b="1" dirty="0" smtClean="0">
                <a:solidFill>
                  <a:srgbClr val="3B3B3B"/>
                </a:solidFill>
              </a:rPr>
              <a:t>ДОЛЖНОСТЬ</a:t>
            </a:r>
          </a:p>
          <a:p>
            <a:pPr>
              <a:spcAft>
                <a:spcPts val="750"/>
              </a:spcAft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Мюллер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s-PY" sz="2800" b="1" dirty="0">
                <a:latin typeface="Times New Roman" pitchFamily="18" charset="0"/>
                <a:cs typeface="Times New Roman" pitchFamily="18" charset="0"/>
              </a:rPr>
              <a:t>Müller) —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мельник</a:t>
            </a:r>
          </a:p>
          <a:p>
            <a:pPr>
              <a:spcAft>
                <a:spcPts val="750"/>
              </a:spcAft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Шмидт (</a:t>
            </a:r>
            <a:r>
              <a:rPr lang="es-PY" sz="2800" b="1" dirty="0">
                <a:latin typeface="Times New Roman" pitchFamily="18" charset="0"/>
                <a:cs typeface="Times New Roman" pitchFamily="18" charset="0"/>
              </a:rPr>
              <a:t>Schmidt) —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кузнец</a:t>
            </a:r>
          </a:p>
          <a:p>
            <a:pPr lvl="0">
              <a:spcAft>
                <a:spcPts val="750"/>
              </a:spcAft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Кох (</a:t>
            </a:r>
            <a:r>
              <a:rPr lang="es-PY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Koch) — </a:t>
            </a:r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повар</a:t>
            </a:r>
          </a:p>
          <a:p>
            <a:pPr>
              <a:spcAft>
                <a:spcPts val="750"/>
              </a:spcAft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Фишер (</a:t>
            </a:r>
            <a:r>
              <a:rPr lang="es-PY" sz="2800" b="1" dirty="0">
                <a:latin typeface="Times New Roman" pitchFamily="18" charset="0"/>
                <a:cs typeface="Times New Roman" pitchFamily="18" charset="0"/>
              </a:rPr>
              <a:t>Fischer) —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рыбак</a:t>
            </a:r>
          </a:p>
          <a:p>
            <a:pPr>
              <a:spcAft>
                <a:spcPts val="750"/>
              </a:spcAft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Беккер (</a:t>
            </a:r>
            <a:r>
              <a:rPr lang="es-PY" sz="2800" b="1" dirty="0">
                <a:latin typeface="Times New Roman" pitchFamily="18" charset="0"/>
                <a:cs typeface="Times New Roman" pitchFamily="18" charset="0"/>
              </a:rPr>
              <a:t>Becker) —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пекарь</a:t>
            </a:r>
          </a:p>
          <a:p>
            <a:pPr lvl="0">
              <a:spcAft>
                <a:spcPts val="750"/>
              </a:spcAft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Шульц (</a:t>
            </a:r>
            <a:r>
              <a:rPr lang="es-PY" sz="2800" b="1" dirty="0">
                <a:latin typeface="Times New Roman" pitchFamily="18" charset="0"/>
                <a:cs typeface="Times New Roman" pitchFamily="18" charset="0"/>
              </a:rPr>
              <a:t>Schulz) —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староста</a:t>
            </a:r>
          </a:p>
          <a:p>
            <a:pPr lvl="0">
              <a:spcAft>
                <a:spcPts val="750"/>
              </a:spcAft>
            </a:pPr>
            <a:r>
              <a:rPr lang="ru-RU" sz="2800" b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Кёниг</a:t>
            </a:r>
            <a:r>
              <a:rPr lang="ru-RU" sz="2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s-PY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König) — </a:t>
            </a:r>
            <a:r>
              <a:rPr lang="ru-RU" sz="2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король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spcAft>
                <a:spcPts val="750"/>
              </a:spcAft>
            </a:pPr>
            <a:r>
              <a:rPr lang="ru-RU" sz="2800" b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Крюгер</a:t>
            </a:r>
            <a:r>
              <a:rPr lang="ru-RU" sz="2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s-PY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Krüger) — </a:t>
            </a:r>
            <a:r>
              <a:rPr lang="ru-RU" sz="2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гончар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7776" y="1316961"/>
            <a:ext cx="3416224" cy="2647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122953"/>
            <a:ext cx="2376264" cy="2281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97531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16632"/>
            <a:ext cx="81369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ВНЕШНИЕ ОТЛИЧИЯ + ПСИХОЛОГИЧЕСКИЙ </a:t>
            </a:r>
            <a:r>
              <a:rPr lang="ru-RU" sz="2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ПОРТРЕТ</a:t>
            </a:r>
            <a:endParaRPr lang="ru-RU" sz="2800" b="1" dirty="0">
              <a:solidFill>
                <a:srgbClr val="131050"/>
              </a:solidFill>
              <a:latin typeface="Calibri" panose="020F0502020204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1340768"/>
            <a:ext cx="7128792" cy="3457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Aft>
                <a:spcPts val="750"/>
              </a:spcAft>
            </a:pPr>
            <a:r>
              <a:rPr lang="ru-RU" sz="3200" b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Кляйн</a:t>
            </a:r>
            <a:r>
              <a:rPr lang="ru-RU" sz="3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s-PY" sz="3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Klein) — </a:t>
            </a:r>
            <a:r>
              <a:rPr lang="ru-RU" sz="3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маленький</a:t>
            </a:r>
          </a:p>
          <a:p>
            <a:pPr lvl="0">
              <a:spcAft>
                <a:spcPts val="750"/>
              </a:spcAft>
            </a:pPr>
            <a:r>
              <a:rPr lang="ru-RU" sz="3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Вольф (</a:t>
            </a:r>
            <a:r>
              <a:rPr lang="es-PY" sz="3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Wolf) — </a:t>
            </a:r>
            <a:r>
              <a:rPr lang="ru-RU" sz="3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волк</a:t>
            </a:r>
          </a:p>
          <a:p>
            <a:pPr lvl="0">
              <a:spcAft>
                <a:spcPts val="750"/>
              </a:spcAft>
            </a:pPr>
            <a:r>
              <a:rPr lang="ru-RU" sz="3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Шварц (</a:t>
            </a:r>
            <a:r>
              <a:rPr lang="es-PY" sz="3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Schwarz) — </a:t>
            </a:r>
            <a:r>
              <a:rPr lang="ru-RU" sz="3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чёрный (черноволосый)</a:t>
            </a:r>
          </a:p>
          <a:p>
            <a:pPr lvl="0">
              <a:spcAft>
                <a:spcPts val="750"/>
              </a:spcAft>
            </a:pPr>
            <a:r>
              <a:rPr lang="ru-RU" sz="3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Браун (</a:t>
            </a:r>
            <a:r>
              <a:rPr lang="es-PY" sz="3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Braun) — </a:t>
            </a:r>
            <a:r>
              <a:rPr lang="ru-RU" sz="3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коричневый</a:t>
            </a:r>
          </a:p>
          <a:p>
            <a:pPr lvl="0">
              <a:spcAft>
                <a:spcPts val="750"/>
              </a:spcAft>
            </a:pPr>
            <a:r>
              <a:rPr lang="ru-RU" sz="32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Ланге</a:t>
            </a:r>
            <a:r>
              <a:rPr lang="ru-RU" sz="3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s-PY" sz="3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Lange) — </a:t>
            </a:r>
            <a:r>
              <a:rPr lang="ru-RU" sz="3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длинный (большой</a:t>
            </a:r>
            <a:r>
              <a:rPr lang="ru-RU" sz="3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4767776"/>
            <a:ext cx="2304256" cy="1831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97531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90236"/>
            <a:ext cx="87849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131050"/>
                </a:solidFill>
                <a:latin typeface="Calibri" panose="020F0502020204030204" pitchFamily="34" charset="0"/>
              </a:rPr>
              <a:t>Der </a:t>
            </a:r>
            <a:r>
              <a:rPr lang="en-US" sz="4800" b="1" dirty="0" err="1" smtClean="0">
                <a:solidFill>
                  <a:srgbClr val="131050"/>
                </a:solidFill>
                <a:latin typeface="Calibri" panose="020F0502020204030204" pitchFamily="34" charset="0"/>
              </a:rPr>
              <a:t>Wortigel</a:t>
            </a:r>
            <a:r>
              <a:rPr lang="en-US" sz="4800" b="1" dirty="0" smtClean="0">
                <a:solidFill>
                  <a:srgbClr val="131050"/>
                </a:solidFill>
                <a:latin typeface="Calibri" panose="020F0502020204030204" pitchFamily="34" charset="0"/>
              </a:rPr>
              <a:t>  </a:t>
            </a:r>
            <a:endParaRPr lang="ru-RU" sz="4800" b="1" dirty="0">
              <a:solidFill>
                <a:srgbClr val="131050"/>
              </a:solidFill>
              <a:latin typeface="Calibri" panose="020F05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921233"/>
            <a:ext cx="8352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Schreib  </a:t>
            </a:r>
            <a:r>
              <a:rPr lang="en-US" b="1" dirty="0"/>
              <a:t>die Wörter, die </a:t>
            </a:r>
            <a:r>
              <a:rPr lang="en-US" b="1" dirty="0" err="1"/>
              <a:t>zum</a:t>
            </a:r>
            <a:r>
              <a:rPr lang="en-US" b="1" dirty="0"/>
              <a:t> </a:t>
            </a:r>
            <a:r>
              <a:rPr lang="en-US" b="1" dirty="0" err="1"/>
              <a:t>Thema</a:t>
            </a:r>
            <a:r>
              <a:rPr lang="en-US" b="1" dirty="0"/>
              <a:t> «</a:t>
            </a:r>
            <a:r>
              <a:rPr lang="en-US" b="1" dirty="0" err="1"/>
              <a:t>Familie</a:t>
            </a:r>
            <a:r>
              <a:rPr lang="en-US" b="1" dirty="0"/>
              <a:t>» </a:t>
            </a:r>
            <a:r>
              <a:rPr lang="en-US" b="1" dirty="0" err="1"/>
              <a:t>gehören</a:t>
            </a:r>
            <a:r>
              <a:rPr lang="en-US" b="1" dirty="0"/>
              <a:t>. </a:t>
            </a:r>
            <a:endParaRPr lang="ru-RU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1412776"/>
            <a:ext cx="6048672" cy="504056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205034" y="1454940"/>
            <a:ext cx="29126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131050"/>
                </a:solidFill>
                <a:latin typeface="Calibri" panose="020F0502020204030204" pitchFamily="34" charset="0"/>
              </a:rPr>
              <a:t>d</a:t>
            </a:r>
            <a:r>
              <a:rPr lang="en-US" sz="2000" b="1" dirty="0" smtClean="0">
                <a:solidFill>
                  <a:srgbClr val="131050"/>
                </a:solidFill>
                <a:latin typeface="Calibri" panose="020F0502020204030204" pitchFamily="34" charset="0"/>
              </a:rPr>
              <a:t>ie </a:t>
            </a:r>
            <a:r>
              <a:rPr lang="en-US" sz="2000" b="1" dirty="0" err="1">
                <a:solidFill>
                  <a:srgbClr val="131050"/>
                </a:solidFill>
                <a:latin typeface="Calibri" panose="020F0502020204030204" pitchFamily="34" charset="0"/>
              </a:rPr>
              <a:t>Katze</a:t>
            </a:r>
            <a:endParaRPr lang="ru-RU" sz="2000" b="1" dirty="0">
              <a:solidFill>
                <a:srgbClr val="131050"/>
              </a:solidFill>
              <a:latin typeface="Calibri" panose="020F0502020204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98738" y="2014653"/>
            <a:ext cx="29452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131050"/>
                </a:solidFill>
                <a:latin typeface="Calibri" panose="020F0502020204030204" pitchFamily="34" charset="0"/>
              </a:rPr>
              <a:t>die Mutter</a:t>
            </a:r>
            <a:endParaRPr lang="ru-RU" sz="2000" b="1" dirty="0">
              <a:solidFill>
                <a:srgbClr val="131050"/>
              </a:solidFill>
              <a:latin typeface="Calibri" panose="020F0502020204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58873" y="2319206"/>
            <a:ext cx="28711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131050"/>
                </a:solidFill>
                <a:latin typeface="Calibri" panose="020F0502020204030204" pitchFamily="34" charset="0"/>
              </a:rPr>
              <a:t>der </a:t>
            </a:r>
            <a:r>
              <a:rPr lang="en-US" sz="2000" b="1" dirty="0" err="1">
                <a:solidFill>
                  <a:srgbClr val="131050"/>
                </a:solidFill>
                <a:latin typeface="Calibri" panose="020F0502020204030204" pitchFamily="34" charset="0"/>
              </a:rPr>
              <a:t>Sohn</a:t>
            </a:r>
            <a:endParaRPr lang="ru-RU" sz="2000" b="1" dirty="0">
              <a:solidFill>
                <a:srgbClr val="131050"/>
              </a:solidFill>
              <a:latin typeface="Calibri" panose="020F050202020403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00446" y="4035468"/>
            <a:ext cx="28101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131050"/>
                </a:solidFill>
                <a:latin typeface="Calibri" panose="020F0502020204030204" pitchFamily="34" charset="0"/>
              </a:rPr>
              <a:t>der </a:t>
            </a:r>
            <a:r>
              <a:rPr lang="en-US" sz="2000" b="1" dirty="0" err="1">
                <a:solidFill>
                  <a:srgbClr val="131050"/>
                </a:solidFill>
                <a:latin typeface="Calibri" panose="020F0502020204030204" pitchFamily="34" charset="0"/>
              </a:rPr>
              <a:t>Vater</a:t>
            </a:r>
            <a:endParaRPr lang="ru-RU" sz="2000" b="1" dirty="0">
              <a:solidFill>
                <a:srgbClr val="131050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246543" y="4573402"/>
            <a:ext cx="28288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131050"/>
                </a:solidFill>
                <a:latin typeface="Calibri" panose="020F0502020204030204" pitchFamily="34" charset="0"/>
              </a:rPr>
              <a:t>der </a:t>
            </a:r>
            <a:r>
              <a:rPr lang="en-US" sz="2000" b="1" dirty="0" err="1">
                <a:solidFill>
                  <a:srgbClr val="131050"/>
                </a:solidFill>
                <a:latin typeface="Calibri" panose="020F0502020204030204" pitchFamily="34" charset="0"/>
              </a:rPr>
              <a:t>Opa</a:t>
            </a:r>
            <a:endParaRPr lang="ru-RU" sz="2000" b="1" dirty="0">
              <a:solidFill>
                <a:srgbClr val="131050"/>
              </a:solidFill>
              <a:latin typeface="Calibri" panose="020F050202020403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228185" y="4856950"/>
            <a:ext cx="28128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131050"/>
                </a:solidFill>
                <a:latin typeface="Calibri" panose="020F0502020204030204" pitchFamily="34" charset="0"/>
              </a:rPr>
              <a:t>die Oma</a:t>
            </a:r>
            <a:endParaRPr lang="ru-RU" sz="2000" b="1" dirty="0">
              <a:solidFill>
                <a:srgbClr val="131050"/>
              </a:solidFill>
              <a:latin typeface="Calibri" panose="020F050202020403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205034" y="3748390"/>
            <a:ext cx="28833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131050"/>
                </a:solidFill>
                <a:latin typeface="Calibri" panose="020F0502020204030204" pitchFamily="34" charset="0"/>
              </a:rPr>
              <a:t>die </a:t>
            </a:r>
            <a:r>
              <a:rPr lang="en-US" sz="2000" b="1" dirty="0" err="1">
                <a:solidFill>
                  <a:srgbClr val="131050"/>
                </a:solidFill>
                <a:latin typeface="Calibri" panose="020F0502020204030204" pitchFamily="34" charset="0"/>
              </a:rPr>
              <a:t>Schwester</a:t>
            </a:r>
            <a:endParaRPr lang="ru-RU" sz="2000" b="1" dirty="0">
              <a:solidFill>
                <a:srgbClr val="131050"/>
              </a:solidFill>
              <a:latin typeface="Calibri" panose="020F050202020403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246542" y="2899644"/>
            <a:ext cx="28552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000" b="1" dirty="0">
              <a:solidFill>
                <a:srgbClr val="131050"/>
              </a:solidFill>
              <a:latin typeface="Calibri" panose="020F050202020403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237078" y="4328216"/>
            <a:ext cx="27179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131050"/>
                </a:solidFill>
                <a:latin typeface="Calibri" panose="020F0502020204030204" pitchFamily="34" charset="0"/>
              </a:rPr>
              <a:t>die </a:t>
            </a:r>
            <a:r>
              <a:rPr lang="en-US" sz="2000" b="1" dirty="0" err="1">
                <a:solidFill>
                  <a:srgbClr val="131050"/>
                </a:solidFill>
                <a:latin typeface="Calibri" panose="020F0502020204030204" pitchFamily="34" charset="0"/>
              </a:rPr>
              <a:t>Eltern</a:t>
            </a:r>
            <a:endParaRPr lang="ru-RU" sz="2000" b="1" dirty="0">
              <a:solidFill>
                <a:srgbClr val="131050"/>
              </a:solidFill>
              <a:latin typeface="Calibri" panose="020F050202020403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237076" y="1728720"/>
            <a:ext cx="28806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131050"/>
                </a:solidFill>
                <a:latin typeface="Calibri" panose="020F0502020204030204" pitchFamily="34" charset="0"/>
              </a:rPr>
              <a:t>der </a:t>
            </a:r>
            <a:r>
              <a:rPr lang="en-US" sz="2000" b="1" dirty="0" err="1">
                <a:solidFill>
                  <a:srgbClr val="131050"/>
                </a:solidFill>
                <a:latin typeface="Calibri" panose="020F0502020204030204" pitchFamily="34" charset="0"/>
              </a:rPr>
              <a:t>Bruder</a:t>
            </a:r>
            <a:endParaRPr lang="ru-RU" sz="2000" b="1" dirty="0">
              <a:solidFill>
                <a:srgbClr val="131050"/>
              </a:solidFill>
              <a:latin typeface="Calibri" panose="020F050202020403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228185" y="2627620"/>
            <a:ext cx="29158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131050"/>
                </a:solidFill>
                <a:latin typeface="Calibri" panose="020F0502020204030204" pitchFamily="34" charset="0"/>
              </a:rPr>
              <a:t>der </a:t>
            </a:r>
            <a:r>
              <a:rPr lang="en-US" sz="2000" b="1" dirty="0" err="1">
                <a:solidFill>
                  <a:srgbClr val="131050"/>
                </a:solidFill>
                <a:latin typeface="Calibri" panose="020F0502020204030204" pitchFamily="34" charset="0"/>
              </a:rPr>
              <a:t>Onkel</a:t>
            </a:r>
            <a:endParaRPr lang="ru-RU" sz="2000" b="1" dirty="0">
              <a:solidFill>
                <a:srgbClr val="131050"/>
              </a:solidFill>
              <a:latin typeface="Calibri" panose="020F050202020403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190929" y="5980894"/>
            <a:ext cx="28763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131050"/>
                </a:solidFill>
                <a:latin typeface="Calibri" panose="020F0502020204030204" pitchFamily="34" charset="0"/>
              </a:rPr>
              <a:t>die </a:t>
            </a:r>
            <a:r>
              <a:rPr lang="en-US" sz="2000" b="1" dirty="0" err="1">
                <a:solidFill>
                  <a:srgbClr val="131050"/>
                </a:solidFill>
                <a:latin typeface="Calibri" panose="020F0502020204030204" pitchFamily="34" charset="0"/>
              </a:rPr>
              <a:t>Tante</a:t>
            </a:r>
            <a:endParaRPr lang="ru-RU" sz="2000" b="1" dirty="0">
              <a:solidFill>
                <a:srgbClr val="131050"/>
              </a:solidFill>
              <a:latin typeface="Calibri" panose="020F050202020403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246502" y="3220218"/>
            <a:ext cx="28003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131050"/>
                </a:solidFill>
                <a:latin typeface="Calibri" panose="020F0502020204030204" pitchFamily="34" charset="0"/>
              </a:rPr>
              <a:t>die </a:t>
            </a:r>
            <a:r>
              <a:rPr lang="en-US" sz="2000" b="1" dirty="0" err="1">
                <a:solidFill>
                  <a:srgbClr val="131050"/>
                </a:solidFill>
                <a:latin typeface="Calibri" panose="020F0502020204030204" pitchFamily="34" charset="0"/>
              </a:rPr>
              <a:t>Geschwister</a:t>
            </a:r>
            <a:endParaRPr lang="ru-RU" sz="2000" b="1" dirty="0">
              <a:solidFill>
                <a:srgbClr val="131050"/>
              </a:solidFill>
              <a:latin typeface="Calibri" panose="020F050202020403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237077" y="5445224"/>
            <a:ext cx="28460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131050"/>
                </a:solidFill>
                <a:latin typeface="Calibri" panose="020F0502020204030204" pitchFamily="34" charset="0"/>
              </a:rPr>
              <a:t>das Heft</a:t>
            </a:r>
            <a:endParaRPr lang="ru-RU" sz="2000" b="1" dirty="0">
              <a:solidFill>
                <a:srgbClr val="131050"/>
              </a:solidFill>
              <a:latin typeface="Calibri" panose="020F050202020403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237077" y="5157192"/>
            <a:ext cx="28382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131050"/>
                </a:solidFill>
                <a:latin typeface="Calibri" panose="020F0502020204030204" pitchFamily="34" charset="0"/>
              </a:rPr>
              <a:t>der Hund</a:t>
            </a:r>
            <a:endParaRPr lang="ru-RU" sz="2000" b="1" dirty="0">
              <a:solidFill>
                <a:srgbClr val="131050"/>
              </a:solidFill>
              <a:latin typeface="Calibri" panose="020F050202020403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237078" y="3438292"/>
            <a:ext cx="28460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131050"/>
                </a:solidFill>
                <a:latin typeface="Calibri" panose="020F0502020204030204" pitchFamily="34" charset="0"/>
              </a:rPr>
              <a:t>das </a:t>
            </a:r>
            <a:r>
              <a:rPr lang="en-US" sz="2000" b="1" dirty="0" err="1">
                <a:solidFill>
                  <a:srgbClr val="131050"/>
                </a:solidFill>
                <a:latin typeface="Calibri" panose="020F0502020204030204" pitchFamily="34" charset="0"/>
              </a:rPr>
              <a:t>Mädchen</a:t>
            </a:r>
            <a:endParaRPr lang="ru-RU" sz="2000" b="1" dirty="0">
              <a:solidFill>
                <a:srgbClr val="131050"/>
              </a:solidFill>
              <a:latin typeface="Calibri" panose="020F050202020403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246502" y="5733256"/>
            <a:ext cx="29435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131050"/>
                </a:solidFill>
                <a:latin typeface="Calibri" panose="020F0502020204030204" pitchFamily="34" charset="0"/>
              </a:rPr>
              <a:t>das Kind</a:t>
            </a:r>
            <a:endParaRPr lang="ru-RU" sz="2000" b="1" dirty="0">
              <a:solidFill>
                <a:srgbClr val="13105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6458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607 -0.00185 L -0.55225 0.008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809" y="5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3.33333E-6 L -0.55156 0.00902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587" y="4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1.11111E-6 L -0.55105 0.00671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552" y="3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1.48148E-6 L -0.56094 0.01412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056" y="6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4.44444E-6 L -0.54895 -0.01412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448" y="-7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0"/>
                            </p:stCondLst>
                            <p:childTnLst>
                              <p:par>
                                <p:cTn id="20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4.44444E-6 L -0.55034 0.00092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517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000"/>
                            </p:stCondLst>
                            <p:childTnLst>
                              <p:par>
                                <p:cTn id="23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4.44444E-6 L -0.51736 -0.00208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868" y="-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4000"/>
                            </p:stCondLst>
                            <p:childTnLst>
                              <p:par>
                                <p:cTn id="26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2.59259E-6 L -0.52864 0.00834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441" y="4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6000"/>
                            </p:stCondLst>
                            <p:childTnLst>
                              <p:par>
                                <p:cTn id="29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4.81481E-6 L -0.34566 -0.37453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292" y="-187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8000"/>
                            </p:stCondLst>
                            <p:childTnLst>
                              <p:par>
                                <p:cTn id="32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4.81481E-6 L -0.51181 0.01828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590" y="9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0"/>
                            </p:stCondLst>
                            <p:childTnLst>
                              <p:par>
                                <p:cTn id="35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3.7037E-6 L -0.3599 -0.4176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003" y="-208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2000"/>
                            </p:stCondLst>
                            <p:childTnLst>
                              <p:par>
                                <p:cTn id="38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157 0.00833 L -0.35018 -0.40116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87" y="-204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4000"/>
                            </p:stCondLst>
                            <p:childTnLst>
                              <p:par>
                                <p:cTn id="41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1.48148E-6 L -0.34271 -0.34236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135" y="-171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5" grpId="0"/>
      <p:bldP spid="16" grpId="0"/>
      <p:bldP spid="17" grpId="0"/>
      <p:bldP spid="18" grpId="0"/>
      <p:bldP spid="19" grpId="0"/>
      <p:bldP spid="22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20576" y="116632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131050"/>
                </a:solidFill>
                <a:latin typeface="Calibri" panose="020F0502020204030204" pitchFamily="34" charset="0"/>
              </a:rPr>
              <a:t>Die </a:t>
            </a:r>
            <a:r>
              <a:rPr lang="en-US" sz="4800" b="1" dirty="0" err="1">
                <a:solidFill>
                  <a:srgbClr val="131050"/>
                </a:solidFill>
                <a:latin typeface="Calibri" panose="020F0502020204030204" pitchFamily="34" charset="0"/>
              </a:rPr>
              <a:t>Wortschlage</a:t>
            </a:r>
            <a:endParaRPr lang="ru-RU" sz="4800" b="1" dirty="0">
              <a:solidFill>
                <a:srgbClr val="131050"/>
              </a:solidFill>
              <a:latin typeface="Calibri" panose="020F05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10288" y="944229"/>
            <a:ext cx="9123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Lies  </a:t>
            </a:r>
            <a:r>
              <a:rPr lang="en-US" b="1" dirty="0"/>
              <a:t>und </a:t>
            </a:r>
            <a:r>
              <a:rPr lang="en-US" b="1" dirty="0" err="1"/>
              <a:t>dann</a:t>
            </a:r>
            <a:r>
              <a:rPr lang="en-US" b="1" dirty="0"/>
              <a:t> </a:t>
            </a:r>
            <a:r>
              <a:rPr lang="en-US" b="1" dirty="0" smtClean="0"/>
              <a:t>schreib </a:t>
            </a:r>
            <a:r>
              <a:rPr lang="en-US" b="1" dirty="0"/>
              <a:t>den </a:t>
            </a:r>
            <a:r>
              <a:rPr lang="en-US" b="1" dirty="0" smtClean="0"/>
              <a:t>Text.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22386" y="1464201"/>
            <a:ext cx="89336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000" b="1" dirty="0" smtClean="0">
                <a:solidFill>
                  <a:srgbClr val="131050"/>
                </a:solidFill>
                <a:latin typeface="Calibri" panose="020F0502020204030204" pitchFamily="34" charset="0"/>
              </a:rPr>
              <a:t>1. </a:t>
            </a:r>
            <a:r>
              <a:rPr lang="en-US" sz="2000" b="1" dirty="0" err="1" smtClean="0">
                <a:solidFill>
                  <a:srgbClr val="131050"/>
                </a:solidFill>
                <a:latin typeface="Calibri" panose="020F0502020204030204" pitchFamily="34" charset="0"/>
              </a:rPr>
              <a:t>DasistmeineMutterSiehei</a:t>
            </a:r>
            <a:r>
              <a:rPr lang="en-US" sz="2000" b="1" dirty="0" smtClean="0">
                <a:solidFill>
                  <a:srgbClr val="131050"/>
                </a:solidFill>
                <a:latin typeface="Calibri" panose="020F0502020204030204" pitchFamily="34" charset="0"/>
              </a:rPr>
              <a:t>βtOlgaSergeewnaSieist30SieistLehrerinvonBeruf</a:t>
            </a:r>
            <a:endParaRPr lang="ru-RU" sz="2000" b="1" dirty="0">
              <a:solidFill>
                <a:srgbClr val="131050"/>
              </a:solidFill>
              <a:latin typeface="Calibri" panose="020F0502020204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180528" y="4077072"/>
            <a:ext cx="9113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000" b="1" dirty="0" smtClean="0">
                <a:solidFill>
                  <a:srgbClr val="131050"/>
                </a:solidFill>
                <a:latin typeface="Calibri" panose="020F0502020204030204" pitchFamily="34" charset="0"/>
              </a:rPr>
              <a:t>2. </a:t>
            </a:r>
            <a:r>
              <a:rPr lang="en-US" sz="2000" b="1" dirty="0" err="1" smtClean="0">
                <a:solidFill>
                  <a:srgbClr val="131050"/>
                </a:solidFill>
                <a:latin typeface="Calibri" panose="020F0502020204030204" pitchFamily="34" charset="0"/>
              </a:rPr>
              <a:t>DasistmeinVaterErhei</a:t>
            </a:r>
            <a:r>
              <a:rPr lang="en-US" sz="2000" b="1" dirty="0" smtClean="0">
                <a:solidFill>
                  <a:srgbClr val="131050"/>
                </a:solidFill>
                <a:latin typeface="Calibri" panose="020F0502020204030204" pitchFamily="34" charset="0"/>
              </a:rPr>
              <a:t>βtOlegPetrowitschErist 40EristTierarztvonBeruf</a:t>
            </a:r>
            <a:endParaRPr lang="ru-RU" sz="2000" b="1" dirty="0">
              <a:solidFill>
                <a:srgbClr val="131050"/>
              </a:solidFill>
              <a:latin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6543" y="2108755"/>
            <a:ext cx="367440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131050"/>
                </a:solidFill>
              </a:rPr>
              <a:t>1. Das ist </a:t>
            </a:r>
            <a:r>
              <a:rPr lang="en-US" sz="2000" b="1" dirty="0" err="1" smtClean="0">
                <a:solidFill>
                  <a:srgbClr val="131050"/>
                </a:solidFill>
              </a:rPr>
              <a:t>meine</a:t>
            </a:r>
            <a:r>
              <a:rPr lang="en-US" sz="2000" b="1" dirty="0" smtClean="0">
                <a:solidFill>
                  <a:srgbClr val="131050"/>
                </a:solidFill>
              </a:rPr>
              <a:t> Mutter.</a:t>
            </a:r>
          </a:p>
          <a:p>
            <a:r>
              <a:rPr lang="en-US" sz="2000" b="1" dirty="0" smtClean="0">
                <a:solidFill>
                  <a:srgbClr val="131050"/>
                </a:solidFill>
              </a:rPr>
              <a:t>2. Sie heiβt Olga </a:t>
            </a:r>
            <a:r>
              <a:rPr lang="en-US" sz="2000" b="1" dirty="0" err="1" smtClean="0">
                <a:solidFill>
                  <a:srgbClr val="131050"/>
                </a:solidFill>
              </a:rPr>
              <a:t>Sergeewna</a:t>
            </a:r>
            <a:r>
              <a:rPr lang="en-US" sz="2000" b="1" dirty="0" smtClean="0">
                <a:solidFill>
                  <a:srgbClr val="131050"/>
                </a:solidFill>
              </a:rPr>
              <a:t>.</a:t>
            </a:r>
          </a:p>
          <a:p>
            <a:r>
              <a:rPr lang="en-US" sz="2000" b="1" dirty="0" smtClean="0">
                <a:solidFill>
                  <a:srgbClr val="131050"/>
                </a:solidFill>
              </a:rPr>
              <a:t>3. Sie ist 30.</a:t>
            </a:r>
          </a:p>
          <a:p>
            <a:pPr lvl="0"/>
            <a:r>
              <a:rPr lang="en-US" sz="2000" b="1" dirty="0" smtClean="0">
                <a:solidFill>
                  <a:srgbClr val="131050"/>
                </a:solidFill>
              </a:rPr>
              <a:t>4. Sie ist </a:t>
            </a:r>
            <a:r>
              <a:rPr lang="en-US" sz="2000" b="1" dirty="0" err="1" smtClean="0">
                <a:solidFill>
                  <a:srgbClr val="131050"/>
                </a:solidFill>
              </a:rPr>
              <a:t>Lehrerin</a:t>
            </a:r>
            <a:r>
              <a:rPr lang="en-US" sz="2000" b="1" dirty="0" smtClean="0">
                <a:solidFill>
                  <a:srgbClr val="131050"/>
                </a:solidFill>
              </a:rPr>
              <a:t> von </a:t>
            </a:r>
            <a:r>
              <a:rPr lang="en-US" sz="2000" b="1" dirty="0" err="1" smtClean="0">
                <a:solidFill>
                  <a:srgbClr val="131050"/>
                </a:solidFill>
              </a:rPr>
              <a:t>Beruf</a:t>
            </a:r>
            <a:r>
              <a:rPr lang="en-US" sz="2000" b="1" dirty="0" smtClean="0">
                <a:solidFill>
                  <a:srgbClr val="131050"/>
                </a:solidFill>
              </a:rPr>
              <a:t>.</a:t>
            </a:r>
            <a:endParaRPr lang="ru-RU" sz="2000" b="1" dirty="0">
              <a:solidFill>
                <a:srgbClr val="131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1537" y="5085184"/>
            <a:ext cx="37444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131050"/>
                </a:solidFill>
              </a:rPr>
              <a:t>1. Das ist </a:t>
            </a:r>
            <a:r>
              <a:rPr lang="en-US" sz="2000" b="1" dirty="0" err="1" smtClean="0">
                <a:solidFill>
                  <a:srgbClr val="131050"/>
                </a:solidFill>
              </a:rPr>
              <a:t>mein</a:t>
            </a:r>
            <a:r>
              <a:rPr lang="en-US" sz="2000" b="1" dirty="0" smtClean="0">
                <a:solidFill>
                  <a:srgbClr val="131050"/>
                </a:solidFill>
              </a:rPr>
              <a:t> </a:t>
            </a:r>
            <a:r>
              <a:rPr lang="en-US" sz="2000" b="1" dirty="0" err="1" smtClean="0">
                <a:solidFill>
                  <a:srgbClr val="131050"/>
                </a:solidFill>
              </a:rPr>
              <a:t>Vater</a:t>
            </a:r>
            <a:r>
              <a:rPr lang="en-US" sz="2000" b="1" dirty="0" smtClean="0">
                <a:solidFill>
                  <a:srgbClr val="131050"/>
                </a:solidFill>
              </a:rPr>
              <a:t>.</a:t>
            </a:r>
          </a:p>
          <a:p>
            <a:r>
              <a:rPr lang="en-US" sz="2000" b="1" dirty="0" smtClean="0">
                <a:solidFill>
                  <a:srgbClr val="131050"/>
                </a:solidFill>
              </a:rPr>
              <a:t>2. </a:t>
            </a:r>
            <a:r>
              <a:rPr lang="en-US" sz="2000" b="1" dirty="0" err="1" smtClean="0">
                <a:solidFill>
                  <a:srgbClr val="131050"/>
                </a:solidFill>
              </a:rPr>
              <a:t>Er</a:t>
            </a:r>
            <a:r>
              <a:rPr lang="en-US" sz="2000" b="1" dirty="0" smtClean="0">
                <a:solidFill>
                  <a:srgbClr val="131050"/>
                </a:solidFill>
              </a:rPr>
              <a:t> heiβt Oleg </a:t>
            </a:r>
            <a:r>
              <a:rPr lang="en-US" sz="2000" b="1" dirty="0" err="1" smtClean="0">
                <a:solidFill>
                  <a:srgbClr val="131050"/>
                </a:solidFill>
              </a:rPr>
              <a:t>Petrowitsch</a:t>
            </a:r>
            <a:r>
              <a:rPr lang="en-US" sz="2000" b="1" dirty="0" smtClean="0">
                <a:solidFill>
                  <a:srgbClr val="131050"/>
                </a:solidFill>
              </a:rPr>
              <a:t>.</a:t>
            </a:r>
          </a:p>
          <a:p>
            <a:r>
              <a:rPr lang="en-US" sz="2000" b="1" dirty="0" smtClean="0">
                <a:solidFill>
                  <a:srgbClr val="131050"/>
                </a:solidFill>
              </a:rPr>
              <a:t>3. </a:t>
            </a:r>
            <a:r>
              <a:rPr lang="en-US" sz="2000" b="1" dirty="0" err="1" smtClean="0">
                <a:solidFill>
                  <a:srgbClr val="131050"/>
                </a:solidFill>
              </a:rPr>
              <a:t>Er</a:t>
            </a:r>
            <a:r>
              <a:rPr lang="en-US" sz="2000" b="1" dirty="0" smtClean="0">
                <a:solidFill>
                  <a:srgbClr val="131050"/>
                </a:solidFill>
              </a:rPr>
              <a:t> ist 40.</a:t>
            </a:r>
          </a:p>
          <a:p>
            <a:r>
              <a:rPr lang="en-US" sz="2000" b="1" dirty="0" smtClean="0">
                <a:solidFill>
                  <a:srgbClr val="131050"/>
                </a:solidFill>
              </a:rPr>
              <a:t>4. </a:t>
            </a:r>
            <a:r>
              <a:rPr lang="en-US" sz="2000" b="1" dirty="0" err="1" smtClean="0">
                <a:solidFill>
                  <a:srgbClr val="131050"/>
                </a:solidFill>
              </a:rPr>
              <a:t>Er</a:t>
            </a:r>
            <a:r>
              <a:rPr lang="en-US" sz="2000" b="1" dirty="0" smtClean="0">
                <a:solidFill>
                  <a:srgbClr val="131050"/>
                </a:solidFill>
              </a:rPr>
              <a:t> ist </a:t>
            </a:r>
            <a:r>
              <a:rPr lang="en-US" sz="2000" b="1" dirty="0" err="1" smtClean="0">
                <a:solidFill>
                  <a:srgbClr val="131050"/>
                </a:solidFill>
              </a:rPr>
              <a:t>Tierarzt</a:t>
            </a:r>
            <a:r>
              <a:rPr lang="en-US" sz="2000" b="1" dirty="0" smtClean="0">
                <a:solidFill>
                  <a:srgbClr val="131050"/>
                </a:solidFill>
              </a:rPr>
              <a:t> von </a:t>
            </a:r>
            <a:r>
              <a:rPr lang="en-US" sz="2000" b="1" dirty="0" err="1" smtClean="0">
                <a:solidFill>
                  <a:srgbClr val="131050"/>
                </a:solidFill>
              </a:rPr>
              <a:t>Beruf</a:t>
            </a:r>
            <a:r>
              <a:rPr lang="en-US" sz="2000" b="1" dirty="0" smtClean="0">
                <a:solidFill>
                  <a:srgbClr val="131050"/>
                </a:solidFill>
              </a:rPr>
              <a:t>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9" y="4498899"/>
            <a:ext cx="4236265" cy="220138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9" y="1940603"/>
            <a:ext cx="4236266" cy="2019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741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1916832"/>
            <a:ext cx="5526360" cy="31854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75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b="1" i="1" dirty="0" smtClean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1)</a:t>
            </a:r>
            <a:r>
              <a:rPr lang="ru-RU" sz="2000" b="1" i="1" dirty="0" err="1" smtClean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Tom</a:t>
            </a:r>
            <a:r>
              <a:rPr lang="ru-RU" sz="2000" b="1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, </a:t>
            </a:r>
            <a:r>
              <a:rPr lang="ru-RU" sz="2000" b="1" i="1" dirty="0" err="1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heisse</a:t>
            </a:r>
            <a:r>
              <a:rPr lang="ru-RU" sz="2000" b="1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, </a:t>
            </a:r>
            <a:r>
              <a:rPr lang="ru-RU" sz="2000" b="1" i="1" dirty="0" err="1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Ich</a:t>
            </a:r>
            <a:r>
              <a:rPr lang="ru-RU" sz="2000" b="1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.</a:t>
            </a:r>
            <a:endParaRPr lang="ru-RU" sz="2000" dirty="0">
              <a:solidFill>
                <a:srgbClr val="333333"/>
              </a:solidFill>
              <a:latin typeface="Times New Roman"/>
              <a:ea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75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b="1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2) </a:t>
            </a:r>
            <a:r>
              <a:rPr lang="ru-RU" sz="2000" b="1" i="1" dirty="0" err="1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bin</a:t>
            </a:r>
            <a:r>
              <a:rPr lang="ru-RU" sz="2000" b="1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, </a:t>
            </a:r>
            <a:r>
              <a:rPr lang="ru-RU" sz="2000" b="1" i="1" dirty="0" err="1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der</a:t>
            </a:r>
            <a:r>
              <a:rPr lang="ru-RU" sz="2000" b="1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 </a:t>
            </a:r>
            <a:r>
              <a:rPr lang="ru-RU" sz="2000" b="1" i="1" dirty="0" err="1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Sohn</a:t>
            </a:r>
            <a:r>
              <a:rPr lang="ru-RU" sz="2000" b="1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, </a:t>
            </a:r>
            <a:r>
              <a:rPr lang="ru-RU" sz="2000" b="1" i="1" dirty="0" err="1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Ich</a:t>
            </a:r>
            <a:r>
              <a:rPr lang="ru-RU" sz="2000" b="1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.</a:t>
            </a:r>
            <a:endParaRPr lang="ru-RU" sz="2000" dirty="0">
              <a:solidFill>
                <a:srgbClr val="333333"/>
              </a:solidFill>
              <a:latin typeface="Times New Roman"/>
              <a:ea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75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b="1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3) </a:t>
            </a:r>
            <a:r>
              <a:rPr lang="ru-RU" sz="2000" b="1" i="1" dirty="0" err="1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heisst</a:t>
            </a:r>
            <a:r>
              <a:rPr lang="ru-RU" sz="2000" b="1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, </a:t>
            </a:r>
            <a:r>
              <a:rPr lang="ru-RU" sz="2000" b="1" i="1" dirty="0" err="1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Mutter</a:t>
            </a:r>
            <a:r>
              <a:rPr lang="ru-RU" sz="2000" b="1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, </a:t>
            </a:r>
            <a:r>
              <a:rPr lang="ru-RU" sz="2000" b="1" i="1" dirty="0" err="1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Beate,Meine</a:t>
            </a:r>
            <a:r>
              <a:rPr lang="ru-RU" sz="2000" b="1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.</a:t>
            </a:r>
            <a:endParaRPr lang="ru-RU" sz="2000" dirty="0">
              <a:solidFill>
                <a:srgbClr val="333333"/>
              </a:solidFill>
              <a:latin typeface="Times New Roman"/>
              <a:ea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75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b="1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4) </a:t>
            </a:r>
            <a:r>
              <a:rPr lang="ru-RU" sz="2000" b="1" i="1" dirty="0" err="1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Oma</a:t>
            </a:r>
            <a:r>
              <a:rPr lang="ru-RU" sz="2000" b="1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, </a:t>
            </a:r>
            <a:r>
              <a:rPr lang="ru-RU" sz="2000" b="1" i="1" dirty="0" err="1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Agathe</a:t>
            </a:r>
            <a:r>
              <a:rPr lang="ru-RU" sz="2000" b="1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, </a:t>
            </a:r>
            <a:r>
              <a:rPr lang="ru-RU" sz="2000" b="1" i="1" dirty="0" err="1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Meine</a:t>
            </a:r>
            <a:r>
              <a:rPr lang="ru-RU" sz="2000" b="1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, </a:t>
            </a:r>
            <a:r>
              <a:rPr lang="ru-RU" sz="2000" b="1" i="1" dirty="0" err="1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heisst</a:t>
            </a:r>
            <a:r>
              <a:rPr lang="ru-RU" sz="2000" b="1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.</a:t>
            </a:r>
            <a:endParaRPr lang="ru-RU" sz="2000" dirty="0">
              <a:solidFill>
                <a:srgbClr val="333333"/>
              </a:solidFill>
              <a:latin typeface="Times New Roman"/>
              <a:ea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75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b="1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5)</a:t>
            </a:r>
            <a:r>
              <a:rPr lang="ru-RU" sz="2000" b="1" i="1" dirty="0" err="1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Mein</a:t>
            </a:r>
            <a:r>
              <a:rPr lang="ru-RU" sz="2000" b="1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, </a:t>
            </a:r>
            <a:r>
              <a:rPr lang="ru-RU" sz="2000" b="1" i="1" dirty="0" err="1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heisst</a:t>
            </a:r>
            <a:r>
              <a:rPr lang="ru-RU" sz="2000" b="1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, </a:t>
            </a:r>
            <a:r>
              <a:rPr lang="ru-RU" sz="2000" b="1" i="1" dirty="0" err="1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Vater</a:t>
            </a:r>
            <a:r>
              <a:rPr lang="ru-RU" sz="2000" b="1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, </a:t>
            </a:r>
            <a:r>
              <a:rPr lang="ru-RU" sz="2000" b="1" i="1" dirty="0" err="1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Ted</a:t>
            </a:r>
            <a:r>
              <a:rPr lang="ru-RU" sz="2000" b="1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.</a:t>
            </a:r>
            <a:endParaRPr lang="ru-RU" sz="2000" dirty="0">
              <a:solidFill>
                <a:srgbClr val="333333"/>
              </a:solidFill>
              <a:latin typeface="Times New Roman"/>
              <a:ea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75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b="1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6)</a:t>
            </a:r>
            <a:r>
              <a:rPr lang="ru-RU" sz="2000" b="1" i="1" dirty="0" err="1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Fred</a:t>
            </a:r>
            <a:r>
              <a:rPr lang="ru-RU" sz="2000" b="1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, </a:t>
            </a:r>
            <a:r>
              <a:rPr lang="ru-RU" sz="2000" b="1" i="1" dirty="0" err="1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Mein</a:t>
            </a:r>
            <a:r>
              <a:rPr lang="ru-RU" sz="2000" b="1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, </a:t>
            </a:r>
            <a:r>
              <a:rPr lang="ru-RU" sz="2000" b="1" i="1" dirty="0" err="1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heisst</a:t>
            </a:r>
            <a:r>
              <a:rPr lang="ru-RU" sz="2000" b="1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, </a:t>
            </a:r>
            <a:r>
              <a:rPr lang="ru-RU" sz="2000" b="1" i="1" dirty="0" err="1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Opa</a:t>
            </a:r>
            <a:r>
              <a:rPr lang="ru-RU" sz="2000" b="1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.</a:t>
            </a:r>
            <a:endParaRPr lang="ru-RU" sz="2000" dirty="0">
              <a:solidFill>
                <a:srgbClr val="333333"/>
              </a:solidFill>
              <a:latin typeface="Times New Roman"/>
              <a:ea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75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en-US" sz="2000" b="1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7)</a:t>
            </a:r>
            <a:r>
              <a:rPr lang="en-US" sz="2000" b="1" i="1" dirty="0" err="1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Wir</a:t>
            </a:r>
            <a:r>
              <a:rPr lang="en-US" sz="2000" b="1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, </a:t>
            </a:r>
            <a:r>
              <a:rPr lang="en-US" sz="2000" b="1" i="1" dirty="0" err="1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alle</a:t>
            </a:r>
            <a:r>
              <a:rPr lang="en-US" sz="2000" b="1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, </a:t>
            </a:r>
            <a:r>
              <a:rPr lang="en-US" sz="2000" b="1" i="1" dirty="0" err="1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wohnen,in</a:t>
            </a:r>
            <a:r>
              <a:rPr lang="en-US" sz="2000" b="1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 </a:t>
            </a:r>
            <a:r>
              <a:rPr lang="en-US" sz="2000" b="1" i="1" dirty="0" err="1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einem</a:t>
            </a:r>
            <a:r>
              <a:rPr lang="en-US" sz="2000" b="1" i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 </a:t>
            </a:r>
            <a:r>
              <a:rPr lang="en-US" sz="2000" b="1" i="1" dirty="0" err="1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Haus</a:t>
            </a:r>
            <a:r>
              <a:rPr lang="en-US" sz="2000" b="1" i="1" dirty="0" smtClean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.</a:t>
            </a:r>
            <a:endParaRPr lang="ru-RU" sz="2000" dirty="0">
              <a:solidFill>
                <a:srgbClr val="333333"/>
              </a:solidFill>
              <a:latin typeface="Times New Roman"/>
              <a:ea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548680"/>
            <a:ext cx="76328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 smtClean="0"/>
              <a:t>M</a:t>
            </a:r>
            <a:r>
              <a:rPr lang="de-DE" sz="3600" dirty="0" err="1" smtClean="0"/>
              <a:t>achen</a:t>
            </a:r>
            <a:r>
              <a:rPr lang="de-DE" sz="3600" dirty="0" smtClean="0"/>
              <a:t> </a:t>
            </a:r>
            <a:r>
              <a:rPr lang="de-DE" sz="3600" dirty="0"/>
              <a:t>Sie Sätze aus </a:t>
            </a:r>
            <a:r>
              <a:rPr lang="de-DE" sz="3600" dirty="0" smtClean="0"/>
              <a:t>Wörtern.</a:t>
            </a:r>
          </a:p>
          <a:p>
            <a:pPr algn="ctr"/>
            <a:r>
              <a:rPr lang="de-DE" sz="3600" dirty="0"/>
              <a:t>B</a:t>
            </a:r>
            <a:r>
              <a:rPr lang="de-DE" sz="3600" dirty="0" smtClean="0"/>
              <a:t>ilden </a:t>
            </a:r>
            <a:r>
              <a:rPr lang="de-DE" sz="3600" dirty="0"/>
              <a:t>Sie </a:t>
            </a:r>
            <a:r>
              <a:rPr lang="de-DE" sz="3600" dirty="0" smtClean="0"/>
              <a:t>Reime.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372302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5544644"/>
              </p:ext>
            </p:extLst>
          </p:nvPr>
        </p:nvGraphicFramePr>
        <p:xfrm>
          <a:off x="179512" y="1493920"/>
          <a:ext cx="4032447" cy="48874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9930"/>
                <a:gridCol w="760839"/>
                <a:gridCol w="760839"/>
                <a:gridCol w="760839"/>
              </a:tblGrid>
              <a:tr h="48874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Der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Das</a:t>
                      </a:r>
                      <a:endParaRPr lang="ru-RU" dirty="0"/>
                    </a:p>
                  </a:txBody>
                  <a:tcPr/>
                </a:tc>
              </a:tr>
              <a:tr h="488741">
                <a:tc>
                  <a:txBody>
                    <a:bodyPr/>
                    <a:lstStyle/>
                    <a:p>
                      <a:r>
                        <a:rPr lang="en-US" sz="2000" b="1" kern="1200" dirty="0" err="1" smtClean="0">
                          <a:solidFill>
                            <a:srgbClr val="131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Gro</a:t>
                      </a:r>
                      <a:r>
                        <a:rPr lang="en-US" sz="2000" b="1" kern="1200" dirty="0" smtClean="0">
                          <a:solidFill>
                            <a:srgbClr val="131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βeltern</a:t>
                      </a:r>
                      <a:endParaRPr lang="ru-RU" sz="2000" b="1" dirty="0">
                        <a:solidFill>
                          <a:srgbClr val="131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8741">
                <a:tc>
                  <a:txBody>
                    <a:bodyPr/>
                    <a:lstStyle/>
                    <a:p>
                      <a:r>
                        <a:rPr lang="en-US" sz="2000" b="1" kern="1200" dirty="0" err="1" smtClean="0">
                          <a:solidFill>
                            <a:srgbClr val="131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Opa</a:t>
                      </a:r>
                      <a:endParaRPr lang="ru-RU" sz="2000" b="1" dirty="0">
                        <a:solidFill>
                          <a:srgbClr val="131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8741">
                <a:tc>
                  <a:txBody>
                    <a:bodyPr/>
                    <a:lstStyle/>
                    <a:p>
                      <a:r>
                        <a:rPr lang="en-US" sz="2000" b="1" kern="1200" dirty="0" err="1" smtClean="0">
                          <a:solidFill>
                            <a:srgbClr val="131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Gro</a:t>
                      </a:r>
                      <a:r>
                        <a:rPr lang="en-US" sz="2000" b="1" kern="1200" dirty="0" smtClean="0">
                          <a:solidFill>
                            <a:srgbClr val="131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βmutter</a:t>
                      </a:r>
                      <a:endParaRPr lang="ru-RU" sz="2000" b="1" dirty="0">
                        <a:solidFill>
                          <a:srgbClr val="131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887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smtClean="0">
                          <a:solidFill>
                            <a:srgbClr val="131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Kind</a:t>
                      </a:r>
                      <a:endParaRPr lang="ru-RU" sz="2000" b="1" dirty="0" smtClean="0">
                        <a:solidFill>
                          <a:srgbClr val="131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887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err="1" smtClean="0">
                          <a:solidFill>
                            <a:srgbClr val="131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Geschwister</a:t>
                      </a:r>
                      <a:endParaRPr lang="ru-RU" sz="2000" b="1" dirty="0" smtClean="0">
                        <a:solidFill>
                          <a:srgbClr val="131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8741">
                <a:tc>
                  <a:txBody>
                    <a:bodyPr/>
                    <a:lstStyle/>
                    <a:p>
                      <a:r>
                        <a:rPr lang="en-US" sz="2000" b="1" kern="1200" dirty="0" err="1" smtClean="0">
                          <a:solidFill>
                            <a:srgbClr val="131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Bruder</a:t>
                      </a:r>
                      <a:endParaRPr lang="ru-RU" sz="2000" b="1" dirty="0">
                        <a:solidFill>
                          <a:srgbClr val="131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8741">
                <a:tc>
                  <a:txBody>
                    <a:bodyPr/>
                    <a:lstStyle/>
                    <a:p>
                      <a:r>
                        <a:rPr lang="en-US" sz="2000" b="1" kern="1200" dirty="0" err="1" smtClean="0">
                          <a:solidFill>
                            <a:srgbClr val="131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Tante</a:t>
                      </a:r>
                      <a:endParaRPr lang="ru-RU" sz="2000" b="1" dirty="0">
                        <a:solidFill>
                          <a:srgbClr val="131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88741">
                <a:tc>
                  <a:txBody>
                    <a:bodyPr/>
                    <a:lstStyle/>
                    <a:p>
                      <a:r>
                        <a:rPr lang="en-US" sz="2000" b="1" kern="1200" dirty="0" err="1" smtClean="0">
                          <a:solidFill>
                            <a:srgbClr val="131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Vater</a:t>
                      </a:r>
                      <a:endParaRPr lang="ru-RU" sz="2000" b="1" dirty="0">
                        <a:solidFill>
                          <a:srgbClr val="131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8741">
                <a:tc>
                  <a:txBody>
                    <a:bodyPr/>
                    <a:lstStyle/>
                    <a:p>
                      <a:r>
                        <a:rPr lang="en-US" sz="2000" b="1" kern="1200" dirty="0" err="1" smtClean="0">
                          <a:solidFill>
                            <a:srgbClr val="131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Cousine</a:t>
                      </a:r>
                      <a:endParaRPr lang="ru-RU" sz="2000" b="1" dirty="0">
                        <a:solidFill>
                          <a:srgbClr val="131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9926215"/>
              </p:ext>
            </p:extLst>
          </p:nvPr>
        </p:nvGraphicFramePr>
        <p:xfrm>
          <a:off x="4593680" y="1484784"/>
          <a:ext cx="4226793" cy="486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0401"/>
                <a:gridCol w="850480"/>
                <a:gridCol w="850480"/>
                <a:gridCol w="765432"/>
              </a:tblGrid>
              <a:tr h="48691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Der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Das</a:t>
                      </a:r>
                      <a:endParaRPr lang="ru-RU" dirty="0"/>
                    </a:p>
                  </a:txBody>
                  <a:tcPr/>
                </a:tc>
              </a:tr>
              <a:tr h="486912">
                <a:tc>
                  <a:txBody>
                    <a:bodyPr/>
                    <a:lstStyle/>
                    <a:p>
                      <a:r>
                        <a:rPr lang="en-US" sz="2000" b="1" kern="1200" dirty="0" err="1" smtClean="0">
                          <a:solidFill>
                            <a:srgbClr val="131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Gro</a:t>
                      </a:r>
                      <a:r>
                        <a:rPr lang="en-US" sz="2000" b="1" kern="1200" dirty="0" smtClean="0">
                          <a:solidFill>
                            <a:srgbClr val="131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βvater</a:t>
                      </a:r>
                      <a:endParaRPr lang="ru-RU" sz="2000" b="1" dirty="0">
                        <a:solidFill>
                          <a:srgbClr val="131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6912">
                <a:tc>
                  <a:txBody>
                    <a:bodyPr/>
                    <a:lstStyle/>
                    <a:p>
                      <a:r>
                        <a:rPr lang="en-US" sz="2000" b="1" kern="1200" dirty="0" smtClean="0">
                          <a:solidFill>
                            <a:srgbClr val="131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Oma</a:t>
                      </a:r>
                      <a:endParaRPr lang="ru-RU" sz="2000" b="1" dirty="0">
                        <a:solidFill>
                          <a:srgbClr val="131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6912">
                <a:tc>
                  <a:txBody>
                    <a:bodyPr/>
                    <a:lstStyle/>
                    <a:p>
                      <a:r>
                        <a:rPr lang="en-US" sz="2000" b="1" kern="1200" dirty="0" err="1" smtClean="0">
                          <a:solidFill>
                            <a:srgbClr val="131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Eltern</a:t>
                      </a:r>
                      <a:endParaRPr lang="ru-RU" sz="2000" b="1" dirty="0">
                        <a:solidFill>
                          <a:srgbClr val="131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6912">
                <a:tc>
                  <a:txBody>
                    <a:bodyPr/>
                    <a:lstStyle/>
                    <a:p>
                      <a:r>
                        <a:rPr lang="en-US" sz="2000" b="1" kern="1200" dirty="0" smtClean="0">
                          <a:solidFill>
                            <a:srgbClr val="131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Cousin</a:t>
                      </a:r>
                      <a:endParaRPr lang="ru-RU" sz="2000" b="1" dirty="0">
                        <a:solidFill>
                          <a:srgbClr val="131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6912">
                <a:tc>
                  <a:txBody>
                    <a:bodyPr/>
                    <a:lstStyle/>
                    <a:p>
                      <a:r>
                        <a:rPr lang="en-US" sz="2000" b="1" kern="1200" dirty="0" err="1" smtClean="0">
                          <a:solidFill>
                            <a:srgbClr val="131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Mädchen</a:t>
                      </a:r>
                      <a:endParaRPr lang="ru-RU" sz="2000" b="1" dirty="0">
                        <a:solidFill>
                          <a:srgbClr val="131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6912">
                <a:tc>
                  <a:txBody>
                    <a:bodyPr/>
                    <a:lstStyle/>
                    <a:p>
                      <a:r>
                        <a:rPr lang="en-US" sz="2000" b="1" kern="1200" dirty="0" smtClean="0">
                          <a:solidFill>
                            <a:srgbClr val="131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Mutter</a:t>
                      </a:r>
                      <a:endParaRPr lang="ru-RU" sz="2000" b="1" dirty="0">
                        <a:solidFill>
                          <a:srgbClr val="131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6912">
                <a:tc>
                  <a:txBody>
                    <a:bodyPr/>
                    <a:lstStyle/>
                    <a:p>
                      <a:r>
                        <a:rPr lang="en-US" sz="2000" b="1" kern="1200" dirty="0" err="1" smtClean="0">
                          <a:solidFill>
                            <a:srgbClr val="131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Onkel</a:t>
                      </a:r>
                      <a:endParaRPr lang="ru-RU" sz="2000" b="1" dirty="0">
                        <a:solidFill>
                          <a:srgbClr val="131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6912">
                <a:tc>
                  <a:txBody>
                    <a:bodyPr/>
                    <a:lstStyle/>
                    <a:p>
                      <a:r>
                        <a:rPr lang="en-US" sz="2000" b="1" kern="1200" dirty="0" err="1" smtClean="0">
                          <a:solidFill>
                            <a:srgbClr val="131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Schwester</a:t>
                      </a:r>
                      <a:endParaRPr lang="ru-RU" sz="2000" b="1" dirty="0">
                        <a:solidFill>
                          <a:srgbClr val="131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6912">
                <a:tc>
                  <a:txBody>
                    <a:bodyPr/>
                    <a:lstStyle/>
                    <a:p>
                      <a:r>
                        <a:rPr lang="en-US" sz="2000" b="1" kern="1200" dirty="0" err="1" smtClean="0">
                          <a:solidFill>
                            <a:srgbClr val="131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Verwandte</a:t>
                      </a:r>
                      <a:endParaRPr lang="ru-RU" sz="2000" b="1" dirty="0">
                        <a:solidFill>
                          <a:srgbClr val="131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3752" y="738664"/>
            <a:ext cx="9036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/>
              <a:t>Kreuze</a:t>
            </a:r>
            <a:r>
              <a:rPr lang="en-US" b="1" dirty="0" smtClean="0"/>
              <a:t> </a:t>
            </a:r>
            <a:r>
              <a:rPr lang="en-US" b="1" dirty="0"/>
              <a:t>den </a:t>
            </a:r>
            <a:r>
              <a:rPr lang="en-US" b="1" dirty="0" err="1"/>
              <a:t>richtigen</a:t>
            </a:r>
            <a:r>
              <a:rPr lang="en-US" b="1" dirty="0"/>
              <a:t> </a:t>
            </a:r>
            <a:r>
              <a:rPr lang="ru-RU" b="1" dirty="0"/>
              <a:t>А</a:t>
            </a:r>
            <a:r>
              <a:rPr lang="en-US" b="1" dirty="0" err="1"/>
              <a:t>rtikel</a:t>
            </a:r>
            <a:r>
              <a:rPr lang="en-US" b="1" dirty="0"/>
              <a:t> a</a:t>
            </a:r>
            <a:r>
              <a:rPr lang="en-US" b="1" dirty="0" smtClean="0"/>
              <a:t>n</a:t>
            </a:r>
            <a:r>
              <a:rPr lang="en-US" b="1" dirty="0"/>
              <a:t>. 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82733" y="177353"/>
            <a:ext cx="89289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131050"/>
                </a:solidFill>
                <a:latin typeface="Calibri" panose="020F0502020204030204" pitchFamily="34" charset="0"/>
              </a:rPr>
              <a:t>Der Artikel</a:t>
            </a:r>
            <a:endParaRPr lang="ru-RU" sz="5400" b="1" dirty="0">
              <a:solidFill>
                <a:srgbClr val="131050"/>
              </a:solidFill>
              <a:latin typeface="Calibri" panose="020F050202020403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9032" y="2029317"/>
            <a:ext cx="396161" cy="40553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2508017"/>
            <a:ext cx="432048" cy="44226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6640" y="2966745"/>
            <a:ext cx="396161" cy="46225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9030" y="3933056"/>
            <a:ext cx="396161" cy="46860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3468240"/>
            <a:ext cx="396161" cy="46860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6717" y="4432888"/>
            <a:ext cx="396161" cy="46860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6640" y="4901496"/>
            <a:ext cx="396161" cy="46860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6717" y="5410472"/>
            <a:ext cx="396161" cy="46860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5750" y="5919448"/>
            <a:ext cx="396161" cy="468608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2005677"/>
            <a:ext cx="396161" cy="468608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2474285"/>
            <a:ext cx="396161" cy="468608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19" y="2991224"/>
            <a:ext cx="396161" cy="468608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4431" y="3451080"/>
            <a:ext cx="396161" cy="468608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408" y="3936848"/>
            <a:ext cx="396161" cy="468608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0678" y="4432888"/>
            <a:ext cx="396161" cy="468608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4901496"/>
            <a:ext cx="396161" cy="468608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8902" y="5370104"/>
            <a:ext cx="396161" cy="468608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2356" y="5879080"/>
            <a:ext cx="396161" cy="468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3925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1923</TotalTime>
  <Words>453</Words>
  <Application>Microsoft Office PowerPoint</Application>
  <PresentationFormat>Экран (4:3)</PresentationFormat>
  <Paragraphs>119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Воздушный поток</vt:lpstr>
      <vt:lpstr>Составитель: учитель иностранного языка  МАОУ АГО «АСОШ№1» Колотова Елена Львовна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 und wie wohnen die Menschen</dc:title>
  <dc:creator>Aspirin</dc:creator>
  <cp:lastModifiedBy>Dima</cp:lastModifiedBy>
  <cp:revision>117</cp:revision>
  <dcterms:created xsi:type="dcterms:W3CDTF">2009-02-15T13:19:48Z</dcterms:created>
  <dcterms:modified xsi:type="dcterms:W3CDTF">2024-01-06T14:40:26Z</dcterms:modified>
</cp:coreProperties>
</file>