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8" r:id="rId3"/>
    <p:sldId id="257" r:id="rId4"/>
    <p:sldId id="260" r:id="rId5"/>
    <p:sldId id="259" r:id="rId6"/>
    <p:sldId id="261" r:id="rId7"/>
    <p:sldId id="263" r:id="rId8"/>
    <p:sldId id="264" r:id="rId9"/>
    <p:sldId id="267" r:id="rId10"/>
    <p:sldId id="265" r:id="rId11"/>
    <p:sldId id="266" r:id="rId12"/>
    <p:sldId id="262" r:id="rId13"/>
    <p:sldId id="268" r:id="rId14"/>
    <p:sldId id="269"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931"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5B106E36-FD25-4E2D-B0AA-010F637433A0}" type="datetimeFigureOut">
              <a:rPr lang="ru-RU" smtClean="0"/>
              <a:pPr/>
              <a:t>10.11.2019</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transition>
    <p:wipe dir="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10.11.2019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dir="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10.11.2019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5B106E36-FD25-4E2D-B0AA-010F637433A0}" type="datetimeFigureOut">
              <a:rPr lang="ru-RU" smtClean="0"/>
              <a:pPr/>
              <a:t>10.11.2019</a:t>
            </a:fld>
            <a:endParaRPr lang="ru-RU"/>
          </a:p>
        </p:txBody>
      </p:sp>
      <p:sp>
        <p:nvSpPr>
          <p:cNvPr id="9" name="Номер слайда 8"/>
          <p:cNvSpPr>
            <a:spLocks noGrp="1"/>
          </p:cNvSpPr>
          <p:nvPr>
            <p:ph type="sldNum" sz="quarter" idx="15"/>
          </p:nvPr>
        </p:nvSpPr>
        <p:spPr/>
        <p:txBody>
          <a:bodyPr rtlCol="0"/>
          <a:lstStyle/>
          <a:p>
            <a:fld id="{725C68B6-61C2-468F-89AB-4B9F7531AA68}"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transition>
    <p:wipe dir="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5B106E36-FD25-4E2D-B0AA-010F637433A0}" type="datetimeFigureOut">
              <a:rPr lang="ru-RU" smtClean="0"/>
              <a:pPr/>
              <a:t>10.11.2019</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wipe dir="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10.11.2019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transition>
    <p:wipe dir="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10.11.2019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transition>
    <p:wipe dir="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5B106E36-FD25-4E2D-B0AA-010F637433A0}" type="datetimeFigureOut">
              <a:rPr lang="ru-RU" smtClean="0"/>
              <a:pPr/>
              <a:t>10.11.2019</a:t>
            </a:fld>
            <a:endParaRPr lang="ru-RU"/>
          </a:p>
        </p:txBody>
      </p:sp>
      <p:sp>
        <p:nvSpPr>
          <p:cNvPr id="7" name="Номер слайда 6"/>
          <p:cNvSpPr>
            <a:spLocks noGrp="1"/>
          </p:cNvSpPr>
          <p:nvPr>
            <p:ph type="sldNum" sz="quarter" idx="11"/>
          </p:nvPr>
        </p:nvSpPr>
        <p:spPr/>
        <p:txBody>
          <a:bodyPr rtlCol="0"/>
          <a:lstStyle/>
          <a:p>
            <a:fld id="{725C68B6-61C2-468F-89AB-4B9F7531AA68}"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transition>
    <p:wipe dir="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10.11.2019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dir="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5B106E36-FD25-4E2D-B0AA-010F637433A0}" type="datetimeFigureOut">
              <a:rPr lang="ru-RU" smtClean="0"/>
              <a:pPr/>
              <a:t>10.11.2019</a:t>
            </a:fld>
            <a:endParaRPr lang="ru-RU"/>
          </a:p>
        </p:txBody>
      </p:sp>
      <p:sp>
        <p:nvSpPr>
          <p:cNvPr id="22" name="Номер слайда 21"/>
          <p:cNvSpPr>
            <a:spLocks noGrp="1"/>
          </p:cNvSpPr>
          <p:nvPr>
            <p:ph type="sldNum" sz="quarter" idx="15"/>
          </p:nvPr>
        </p:nvSpPr>
        <p:spPr/>
        <p:txBody>
          <a:bodyPr rtlCol="0"/>
          <a:lstStyle/>
          <a:p>
            <a:fld id="{725C68B6-61C2-468F-89AB-4B9F7531AA68}"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transition>
    <p:wipe dir="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5B106E36-FD25-4E2D-B0AA-010F637433A0}" type="datetimeFigureOut">
              <a:rPr lang="ru-RU" smtClean="0"/>
              <a:pPr/>
              <a:t>10.11.2019</a:t>
            </a:fld>
            <a:endParaRPr lang="ru-RU"/>
          </a:p>
        </p:txBody>
      </p:sp>
      <p:sp>
        <p:nvSpPr>
          <p:cNvPr id="18" name="Номер слайда 17"/>
          <p:cNvSpPr>
            <a:spLocks noGrp="1"/>
          </p:cNvSpPr>
          <p:nvPr>
            <p:ph type="sldNum" sz="quarter" idx="11"/>
          </p:nvPr>
        </p:nvSpPr>
        <p:spPr/>
        <p:txBody>
          <a:bodyPr rtlCol="0"/>
          <a:lstStyle/>
          <a:p>
            <a:fld id="{725C68B6-61C2-468F-89AB-4B9F7531AA68}"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transition>
    <p:wipe dir="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B106E36-FD25-4E2D-B0AA-010F637433A0}" type="datetimeFigureOut">
              <a:rPr lang="ru-RU" smtClean="0"/>
              <a:pPr/>
              <a:t>10.11.2019</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p:wipe dir="r"/>
  </p:transition>
  <p:timing>
    <p:tnLst>
      <p:par>
        <p:cTn id="1" dur="indefinite" restart="never" nodeType="tmRoot"/>
      </p:par>
    </p:tnLst>
  </p:timing>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71600" y="332656"/>
            <a:ext cx="7772400" cy="2736304"/>
          </a:xfrm>
        </p:spPr>
        <p:txBody>
          <a:bodyPr>
            <a:normAutofit fontScale="90000"/>
          </a:bodyPr>
          <a:lstStyle/>
          <a:p>
            <a:r>
              <a:rPr lang="ru-RU" sz="4800" b="1" dirty="0" smtClean="0">
                <a:latin typeface="Arial" pitchFamily="34" charset="0"/>
                <a:cs typeface="Arial" pitchFamily="34" charset="0"/>
              </a:rPr>
              <a:t>Методы психодиагностики.</a:t>
            </a:r>
            <a:br>
              <a:rPr lang="ru-RU" sz="4800" b="1" dirty="0" smtClean="0">
                <a:latin typeface="Arial" pitchFamily="34" charset="0"/>
                <a:cs typeface="Arial" pitchFamily="34" charset="0"/>
              </a:rPr>
            </a:br>
            <a:r>
              <a:rPr lang="ru-RU" sz="4800" b="1" dirty="0" smtClean="0">
                <a:latin typeface="Arial" pitchFamily="34" charset="0"/>
                <a:cs typeface="Arial" pitchFamily="34" charset="0"/>
              </a:rPr>
              <a:t>  Методика </a:t>
            </a:r>
            <a:r>
              <a:rPr lang="ru-RU" sz="4800" b="1" dirty="0" smtClean="0">
                <a:latin typeface="Arial" pitchFamily="34" charset="0"/>
                <a:cs typeface="Arial" pitchFamily="34" charset="0"/>
              </a:rPr>
              <a:t>Ю.Я. </a:t>
            </a:r>
            <a:r>
              <a:rPr lang="ru-RU" sz="4800" b="1" dirty="0" smtClean="0">
                <a:latin typeface="Arial" pitchFamily="34" charset="0"/>
                <a:cs typeface="Arial" pitchFamily="34" charset="0"/>
              </a:rPr>
              <a:t>Киселева</a:t>
            </a:r>
            <a:br>
              <a:rPr lang="ru-RU" sz="4800" b="1" dirty="0" smtClean="0">
                <a:latin typeface="Arial" pitchFamily="34" charset="0"/>
                <a:cs typeface="Arial" pitchFamily="34" charset="0"/>
              </a:rPr>
            </a:br>
            <a:r>
              <a:rPr lang="ru-RU" sz="4800" dirty="0" smtClean="0">
                <a:latin typeface="Arial" pitchFamily="34" charset="0"/>
                <a:cs typeface="Arial" pitchFamily="34" charset="0"/>
              </a:rPr>
              <a:t> </a:t>
            </a:r>
            <a:r>
              <a:rPr lang="ru-RU" sz="4800" dirty="0" smtClean="0">
                <a:latin typeface="Arial" pitchFamily="34" charset="0"/>
                <a:cs typeface="Arial" pitchFamily="34" charset="0"/>
              </a:rPr>
              <a:t>    </a:t>
            </a:r>
            <a:r>
              <a:rPr lang="ru-RU" sz="4800" b="1" dirty="0" smtClean="0">
                <a:latin typeface="Arial" pitchFamily="34" charset="0"/>
                <a:cs typeface="Arial" pitchFamily="34" charset="0"/>
              </a:rPr>
              <a:t>    «</a:t>
            </a:r>
            <a:r>
              <a:rPr lang="ru-RU" sz="4800" b="1" dirty="0" smtClean="0">
                <a:latin typeface="Arial" pitchFamily="34" charset="0"/>
                <a:cs typeface="Arial" pitchFamily="34" charset="0"/>
              </a:rPr>
              <a:t>Градусник»</a:t>
            </a:r>
            <a:endParaRPr lang="ru-RU" sz="4800" b="1" dirty="0">
              <a:latin typeface="Arial" pitchFamily="34" charset="0"/>
              <a:cs typeface="Arial" pitchFamily="34" charset="0"/>
            </a:endParaRPr>
          </a:p>
        </p:txBody>
      </p:sp>
      <p:sp>
        <p:nvSpPr>
          <p:cNvPr id="3" name="Подзаголовок 2"/>
          <p:cNvSpPr>
            <a:spLocks noGrp="1"/>
          </p:cNvSpPr>
          <p:nvPr>
            <p:ph type="subTitle" idx="1"/>
          </p:nvPr>
        </p:nvSpPr>
        <p:spPr>
          <a:xfrm>
            <a:off x="3923928" y="5085184"/>
            <a:ext cx="4896544" cy="1273696"/>
          </a:xfrm>
        </p:spPr>
        <p:txBody>
          <a:bodyPr>
            <a:normAutofit/>
          </a:bodyPr>
          <a:lstStyle/>
          <a:p>
            <a:r>
              <a:rPr lang="ru-RU" b="1" i="1" dirty="0" smtClean="0">
                <a:solidFill>
                  <a:srgbClr val="0070C0"/>
                </a:solidFill>
                <a:latin typeface="Arial" pitchFamily="34" charset="0"/>
                <a:cs typeface="Arial" pitchFamily="34" charset="0"/>
              </a:rPr>
              <a:t>Ульянов Александр Владимирович</a:t>
            </a:r>
          </a:p>
          <a:p>
            <a:r>
              <a:rPr lang="ru-RU" b="1" i="1" dirty="0" smtClean="0">
                <a:solidFill>
                  <a:srgbClr val="0070C0"/>
                </a:solidFill>
                <a:latin typeface="Arial" pitchFamily="34" charset="0"/>
                <a:cs typeface="Arial" pitchFamily="34" charset="0"/>
              </a:rPr>
              <a:t>Студент 3 курса гр. ЗОФК 173з </a:t>
            </a:r>
          </a:p>
          <a:p>
            <a:r>
              <a:rPr lang="ru-RU" b="1" i="1" dirty="0" smtClean="0">
                <a:solidFill>
                  <a:srgbClr val="0070C0"/>
                </a:solidFill>
                <a:latin typeface="Arial" pitchFamily="34" charset="0"/>
                <a:cs typeface="Arial" pitchFamily="34" charset="0"/>
              </a:rPr>
              <a:t>Руководитель: </a:t>
            </a:r>
            <a:r>
              <a:rPr lang="ru-RU" b="1" i="1" dirty="0" err="1" smtClean="0">
                <a:solidFill>
                  <a:srgbClr val="0070C0"/>
                </a:solidFill>
                <a:latin typeface="Arial" pitchFamily="34" charset="0"/>
                <a:cs typeface="Arial" pitchFamily="34" charset="0"/>
              </a:rPr>
              <a:t>Речапов</a:t>
            </a:r>
            <a:r>
              <a:rPr lang="ru-RU" b="1" i="1" dirty="0" smtClean="0">
                <a:solidFill>
                  <a:srgbClr val="0070C0"/>
                </a:solidFill>
                <a:latin typeface="Arial" pitchFamily="34" charset="0"/>
                <a:cs typeface="Arial" pitchFamily="34" charset="0"/>
              </a:rPr>
              <a:t> Д.С.</a:t>
            </a:r>
          </a:p>
          <a:p>
            <a:endParaRPr lang="ru-RU" dirty="0"/>
          </a:p>
        </p:txBody>
      </p:sp>
    </p:spTree>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548680"/>
            <a:ext cx="7992888" cy="5616624"/>
          </a:xfrm>
        </p:spPr>
        <p:txBody>
          <a:bodyPr>
            <a:noAutofit/>
          </a:bodyPr>
          <a:lstStyle/>
          <a:p>
            <a:pPr algn="just"/>
            <a:r>
              <a:rPr lang="ru-RU" sz="2400" b="1" dirty="0" smtClean="0">
                <a:latin typeface="Arial" pitchFamily="34" charset="0"/>
                <a:cs typeface="Arial" pitchFamily="34" charset="0"/>
              </a:rPr>
              <a:t>Для </a:t>
            </a:r>
            <a:r>
              <a:rPr lang="ru-RU" sz="2400" b="1" dirty="0" smtClean="0">
                <a:latin typeface="Arial" pitchFamily="34" charset="0"/>
                <a:cs typeface="Arial" pitchFamily="34" charset="0"/>
              </a:rPr>
              <a:t>более точного обследования психолог, измеряя линейкой отмеченные отрезки, фиксирует значения. </a:t>
            </a:r>
            <a:br>
              <a:rPr lang="ru-RU" sz="2400" b="1" dirty="0" smtClean="0">
                <a:latin typeface="Arial" pitchFamily="34" charset="0"/>
                <a:cs typeface="Arial" pitchFamily="34" charset="0"/>
              </a:rPr>
            </a:br>
            <a:r>
              <a:rPr lang="ru-RU" sz="2400" b="1" dirty="0" smtClean="0">
                <a:latin typeface="Arial" pitchFamily="34" charset="0"/>
                <a:cs typeface="Arial" pitchFamily="34" charset="0"/>
              </a:rPr>
              <a:t>Ю.Я. Киселев рекомендует ориентироваться на </a:t>
            </a:r>
            <a:br>
              <a:rPr lang="ru-RU" sz="2400" b="1" dirty="0" smtClean="0">
                <a:latin typeface="Arial" pitchFamily="34" charset="0"/>
                <a:cs typeface="Arial" pitchFamily="34" charset="0"/>
              </a:rPr>
            </a:br>
            <a:r>
              <a:rPr lang="ru-RU" sz="2400" b="1" dirty="0" smtClean="0">
                <a:latin typeface="Arial" pitchFamily="34" charset="0"/>
                <a:cs typeface="Arial" pitchFamily="34" charset="0"/>
              </a:rPr>
              <a:t>значения 7,5. Если все или большинство показателей состояния выше 7,5, то диагностируется состояние готовности. </a:t>
            </a:r>
            <a:br>
              <a:rPr lang="ru-RU" sz="2400" b="1" dirty="0" smtClean="0">
                <a:latin typeface="Arial" pitchFamily="34" charset="0"/>
                <a:cs typeface="Arial" pitchFamily="34" charset="0"/>
              </a:rPr>
            </a:br>
            <a:r>
              <a:rPr lang="ru-RU" sz="2400" b="1" dirty="0" smtClean="0">
                <a:latin typeface="Arial" pitchFamily="34" charset="0"/>
                <a:cs typeface="Arial" pitchFamily="34" charset="0"/>
              </a:rPr>
              <a:t>Эти нормативы получены по результатам </a:t>
            </a:r>
            <a:br>
              <a:rPr lang="ru-RU" sz="2400" b="1" dirty="0" smtClean="0">
                <a:latin typeface="Arial" pitchFamily="34" charset="0"/>
                <a:cs typeface="Arial" pitchFamily="34" charset="0"/>
              </a:rPr>
            </a:br>
            <a:r>
              <a:rPr lang="ru-RU" sz="2400" b="1" dirty="0" smtClean="0">
                <a:latin typeface="Arial" pitchFamily="34" charset="0"/>
                <a:cs typeface="Arial" pitchFamily="34" charset="0"/>
              </a:rPr>
              <a:t>многочисленных обследований спортсменов в условиях реальных соревнований. </a:t>
            </a:r>
            <a:r>
              <a:rPr lang="ru-RU" sz="2400" b="1" dirty="0" smtClean="0">
                <a:latin typeface="Arial" pitchFamily="34" charset="0"/>
                <a:cs typeface="Arial" pitchFamily="34" charset="0"/>
              </a:rPr>
              <a:t/>
            </a:r>
            <a:br>
              <a:rPr lang="ru-RU" sz="2400" b="1" dirty="0" smtClean="0">
                <a:latin typeface="Arial" pitchFamily="34" charset="0"/>
                <a:cs typeface="Arial" pitchFamily="34" charset="0"/>
              </a:rPr>
            </a:br>
            <a:r>
              <a:rPr lang="ru-RU" sz="2400" b="1" dirty="0" smtClean="0">
                <a:latin typeface="Arial" pitchFamily="34" charset="0"/>
                <a:cs typeface="Arial" pitchFamily="34" charset="0"/>
              </a:rPr>
              <a:t/>
            </a:r>
            <a:br>
              <a:rPr lang="ru-RU" sz="2400" b="1" dirty="0" smtClean="0">
                <a:latin typeface="Arial" pitchFamily="34" charset="0"/>
                <a:cs typeface="Arial" pitchFamily="34" charset="0"/>
              </a:rPr>
            </a:br>
            <a:r>
              <a:rPr lang="ru-RU" sz="2400" b="1" dirty="0" smtClean="0">
                <a:latin typeface="Arial" pitchFamily="34" charset="0"/>
                <a:cs typeface="Arial" pitchFamily="34" charset="0"/>
              </a:rPr>
              <a:t>Также </a:t>
            </a:r>
            <a:r>
              <a:rPr lang="ru-RU" sz="2400" b="1" dirty="0" smtClean="0">
                <a:latin typeface="Arial" pitchFamily="34" charset="0"/>
                <a:cs typeface="Arial" pitchFamily="34" charset="0"/>
              </a:rPr>
              <a:t>было </a:t>
            </a:r>
            <a:r>
              <a:rPr lang="ru-RU" sz="2400" b="1" dirty="0" smtClean="0">
                <a:latin typeface="Arial" pitchFamily="34" charset="0"/>
                <a:cs typeface="Arial" pitchFamily="34" charset="0"/>
              </a:rPr>
              <a:t>установлено, что </a:t>
            </a:r>
            <a:r>
              <a:rPr lang="ru-RU" sz="2400" b="1" dirty="0" smtClean="0">
                <a:latin typeface="Arial" pitchFamily="34" charset="0"/>
                <a:cs typeface="Arial" pitchFamily="34" charset="0"/>
              </a:rPr>
              <a:t>при показателях 7,5 и выше, спортсмены, </a:t>
            </a:r>
            <a:r>
              <a:rPr lang="ru-RU" sz="2400" b="1" dirty="0" smtClean="0">
                <a:latin typeface="Arial" pitchFamily="34" charset="0"/>
                <a:cs typeface="Arial" pitchFamily="34" charset="0"/>
              </a:rPr>
              <a:t>как правило</a:t>
            </a:r>
            <a:r>
              <a:rPr lang="ru-RU" sz="2400" b="1" dirty="0" smtClean="0">
                <a:latin typeface="Arial" pitchFamily="34" charset="0"/>
                <a:cs typeface="Arial" pitchFamily="34" charset="0"/>
              </a:rPr>
              <a:t>, реализуют на соревнованиях уровень подготовленности, достигнутый на тренировках. </a:t>
            </a:r>
            <a:endParaRPr lang="ru-RU" sz="2400" b="1" dirty="0">
              <a:latin typeface="Arial" pitchFamily="34" charset="0"/>
              <a:cs typeface="Arial" pitchFamily="34" charset="0"/>
            </a:endParaRPr>
          </a:p>
        </p:txBody>
      </p:sp>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19672" y="188640"/>
            <a:ext cx="6768752" cy="778098"/>
          </a:xfrm>
        </p:spPr>
        <p:txBody>
          <a:bodyPr>
            <a:normAutofit/>
          </a:bodyPr>
          <a:lstStyle/>
          <a:p>
            <a:r>
              <a:rPr lang="ru-RU" b="1" dirty="0" smtClean="0"/>
              <a:t>Методика «Градусник»</a:t>
            </a:r>
            <a:endParaRPr lang="ru-RU" b="1" dirty="0"/>
          </a:p>
        </p:txBody>
      </p:sp>
      <p:sp>
        <p:nvSpPr>
          <p:cNvPr id="3" name="Содержимое 2"/>
          <p:cNvSpPr>
            <a:spLocks noGrp="1"/>
          </p:cNvSpPr>
          <p:nvPr>
            <p:ph sz="quarter" idx="1"/>
          </p:nvPr>
        </p:nvSpPr>
        <p:spPr>
          <a:xfrm>
            <a:off x="611560" y="2492896"/>
            <a:ext cx="4244280" cy="3561259"/>
          </a:xfrm>
        </p:spPr>
        <p:txBody>
          <a:bodyPr>
            <a:normAutofit fontScale="92500"/>
          </a:bodyPr>
          <a:lstStyle/>
          <a:p>
            <a:r>
              <a:rPr lang="ru-RU" b="1" dirty="0" smtClean="0">
                <a:latin typeface="Arial" pitchFamily="34" charset="0"/>
                <a:cs typeface="Arial" pitchFamily="34" charset="0"/>
              </a:rPr>
              <a:t>Проста в использовании.</a:t>
            </a:r>
          </a:p>
          <a:p>
            <a:r>
              <a:rPr lang="ru-RU" b="1" dirty="0" smtClean="0">
                <a:latin typeface="Arial" pitchFamily="34" charset="0"/>
                <a:cs typeface="Arial" pitchFamily="34" charset="0"/>
              </a:rPr>
              <a:t>Быстрота обследования и обработки, а также возможность модификаций.</a:t>
            </a:r>
          </a:p>
          <a:p>
            <a:pPr>
              <a:buNone/>
            </a:pPr>
            <a:r>
              <a:rPr lang="ru-RU" b="1" dirty="0" smtClean="0">
                <a:latin typeface="Arial" pitchFamily="34" charset="0"/>
                <a:cs typeface="Arial" pitchFamily="34" charset="0"/>
              </a:rPr>
              <a:t>    Психолог, в зависимости от задач диагностики, может изменить перечень показателей. </a:t>
            </a:r>
            <a:endParaRPr lang="ru-RU" b="1" dirty="0">
              <a:latin typeface="Arial" pitchFamily="34" charset="0"/>
              <a:cs typeface="Arial" pitchFamily="34" charset="0"/>
            </a:endParaRPr>
          </a:p>
        </p:txBody>
      </p:sp>
      <p:sp>
        <p:nvSpPr>
          <p:cNvPr id="4" name="Содержимое 3"/>
          <p:cNvSpPr>
            <a:spLocks noGrp="1"/>
          </p:cNvSpPr>
          <p:nvPr>
            <p:ph sz="quarter" idx="2"/>
          </p:nvPr>
        </p:nvSpPr>
        <p:spPr>
          <a:xfrm>
            <a:off x="5105400" y="2564904"/>
            <a:ext cx="4038600" cy="3273227"/>
          </a:xfrm>
        </p:spPr>
        <p:txBody>
          <a:bodyPr>
            <a:normAutofit fontScale="92500"/>
          </a:bodyPr>
          <a:lstStyle/>
          <a:p>
            <a:r>
              <a:rPr lang="ru-RU" b="1" dirty="0" smtClean="0">
                <a:latin typeface="Arial" pitchFamily="34" charset="0"/>
                <a:cs typeface="Arial" pitchFamily="34" charset="0"/>
              </a:rPr>
              <a:t>Информативность не всегда объективна т.к. спортсмены склонны избегать низких баллов и оценки получаются завышенными.</a:t>
            </a:r>
          </a:p>
          <a:p>
            <a:endParaRPr lang="ru-RU" dirty="0"/>
          </a:p>
        </p:txBody>
      </p:sp>
      <p:sp>
        <p:nvSpPr>
          <p:cNvPr id="5" name="Прямоугольник 4"/>
          <p:cNvSpPr/>
          <p:nvPr/>
        </p:nvSpPr>
        <p:spPr>
          <a:xfrm>
            <a:off x="1187624" y="1412776"/>
            <a:ext cx="3456384" cy="914400"/>
          </a:xfrm>
          <a:prstGeom prst="rect">
            <a:avLst/>
          </a:prstGeom>
          <a:noFill/>
          <a:ln w="762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err="1" smtClean="0">
                <a:solidFill>
                  <a:schemeClr val="tx1"/>
                </a:solidFill>
                <a:latin typeface="Arial" pitchFamily="34" charset="0"/>
                <a:cs typeface="Arial" pitchFamily="34" charset="0"/>
              </a:rPr>
              <a:t>Достоинства</a:t>
            </a:r>
            <a:r>
              <a:rPr lang="ru-RU" b="1" dirty="0" err="1" smtClean="0"/>
              <a:t>а</a:t>
            </a:r>
            <a:endParaRPr lang="ru-RU" b="1" dirty="0"/>
          </a:p>
        </p:txBody>
      </p:sp>
      <p:sp>
        <p:nvSpPr>
          <p:cNvPr id="7" name="Прямоугольник 6"/>
          <p:cNvSpPr/>
          <p:nvPr/>
        </p:nvSpPr>
        <p:spPr>
          <a:xfrm>
            <a:off x="5220072" y="1340768"/>
            <a:ext cx="3456384" cy="914400"/>
          </a:xfrm>
          <a:prstGeom prst="rect">
            <a:avLst/>
          </a:prstGeom>
          <a:noFill/>
          <a:ln w="762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chemeClr val="tx1"/>
                </a:solidFill>
                <a:latin typeface="Arial" pitchFamily="34" charset="0"/>
                <a:cs typeface="Arial" pitchFamily="34" charset="0"/>
              </a:rPr>
              <a:t>Недостатки</a:t>
            </a:r>
            <a:endParaRPr lang="ru-RU" b="1" dirty="0"/>
          </a:p>
        </p:txBody>
      </p:sp>
      <p:cxnSp>
        <p:nvCxnSpPr>
          <p:cNvPr id="9" name="Прямая со стрелкой 8"/>
          <p:cNvCxnSpPr>
            <a:stCxn id="2" idx="2"/>
          </p:cNvCxnSpPr>
          <p:nvPr/>
        </p:nvCxnSpPr>
        <p:spPr>
          <a:xfrm flipH="1">
            <a:off x="2843808" y="966738"/>
            <a:ext cx="2160240" cy="216024"/>
          </a:xfrm>
          <a:prstGeom prst="straightConnector1">
            <a:avLst/>
          </a:prstGeom>
          <a:ln w="57150">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11" name="Прямая со стрелкой 10"/>
          <p:cNvCxnSpPr>
            <a:stCxn id="2" idx="2"/>
          </p:cNvCxnSpPr>
          <p:nvPr/>
        </p:nvCxnSpPr>
        <p:spPr>
          <a:xfrm>
            <a:off x="5004048" y="966738"/>
            <a:ext cx="2304256" cy="216024"/>
          </a:xfrm>
          <a:prstGeom prst="straightConnector1">
            <a:avLst/>
          </a:prstGeom>
          <a:ln w="57150">
            <a:solidFill>
              <a:srgbClr val="7030A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268760"/>
            <a:ext cx="8229600" cy="4738538"/>
          </a:xfrm>
        </p:spPr>
        <p:txBody>
          <a:bodyPr>
            <a:normAutofit fontScale="90000"/>
          </a:bodyPr>
          <a:lstStyle/>
          <a:p>
            <a:pPr algn="just"/>
            <a:r>
              <a:rPr lang="ru-RU" sz="3100" b="1" dirty="0" smtClean="0">
                <a:latin typeface="Arial" pitchFamily="34" charset="0"/>
                <a:cs typeface="Arial" pitchFamily="34" charset="0"/>
              </a:rPr>
              <a:t>         В </a:t>
            </a:r>
            <a:r>
              <a:rPr lang="ru-RU" sz="3100" b="1" dirty="0" smtClean="0">
                <a:latin typeface="Arial" pitchFamily="34" charset="0"/>
                <a:cs typeface="Arial" pitchFamily="34" charset="0"/>
              </a:rPr>
              <a:t>результате исследования было</a:t>
            </a:r>
            <a:br>
              <a:rPr lang="ru-RU" sz="3100" b="1" dirty="0" smtClean="0">
                <a:latin typeface="Arial" pitchFamily="34" charset="0"/>
                <a:cs typeface="Arial" pitchFamily="34" charset="0"/>
              </a:rPr>
            </a:br>
            <a:r>
              <a:rPr lang="ru-RU" sz="3100" b="1" dirty="0" smtClean="0">
                <a:latin typeface="Arial" pitchFamily="34" charset="0"/>
                <a:cs typeface="Arial" pitchFamily="34" charset="0"/>
              </a:rPr>
              <a:t>выявлено, что начинающие спортсмены, имеющие спортивный стаж меньше года, более подвержены эмоциональным переживаниям, имеют устойчивый</a:t>
            </a:r>
            <a:br>
              <a:rPr lang="ru-RU" sz="3100" b="1" dirty="0" smtClean="0">
                <a:latin typeface="Arial" pitchFamily="34" charset="0"/>
                <a:cs typeface="Arial" pitchFamily="34" charset="0"/>
              </a:rPr>
            </a:br>
            <a:r>
              <a:rPr lang="ru-RU" sz="3100" b="1" dirty="0" smtClean="0">
                <a:latin typeface="Arial" pitchFamily="34" charset="0"/>
                <a:cs typeface="Arial" pitchFamily="34" charset="0"/>
              </a:rPr>
              <a:t>уровень тревоги в предстартовой ситуации</a:t>
            </a:r>
            <a:br>
              <a:rPr lang="ru-RU" sz="3100" b="1" dirty="0" smtClean="0">
                <a:latin typeface="Arial" pitchFamily="34" charset="0"/>
                <a:cs typeface="Arial" pitchFamily="34" charset="0"/>
              </a:rPr>
            </a:br>
            <a:r>
              <a:rPr lang="ru-RU" sz="3100" b="1" dirty="0" smtClean="0">
                <a:latin typeface="Arial" pitchFamily="34" charset="0"/>
                <a:cs typeface="Arial" pitchFamily="34" charset="0"/>
              </a:rPr>
              <a:t>по сравнению с более опытными спортсменами</a:t>
            </a:r>
            <a:r>
              <a:rPr lang="ru-RU" sz="3100" b="1" dirty="0" smtClean="0">
                <a:latin typeface="Arial" pitchFamily="34" charset="0"/>
                <a:cs typeface="Arial" pitchFamily="34" charset="0"/>
              </a:rPr>
              <a:t>. </a:t>
            </a:r>
            <a:br>
              <a:rPr lang="ru-RU" sz="3100" b="1" dirty="0" smtClean="0">
                <a:latin typeface="Arial" pitchFamily="34" charset="0"/>
                <a:cs typeface="Arial" pitchFamily="34" charset="0"/>
              </a:rPr>
            </a:br>
            <a:r>
              <a:rPr lang="ru-RU" sz="3100" b="1" dirty="0" smtClean="0">
                <a:latin typeface="Arial" pitchFamily="34" charset="0"/>
                <a:cs typeface="Arial" pitchFamily="34" charset="0"/>
              </a:rPr>
              <a:t>         Многолетнее </a:t>
            </a:r>
            <a:r>
              <a:rPr lang="ru-RU" sz="3100" b="1" dirty="0" smtClean="0">
                <a:latin typeface="Arial" pitchFamily="34" charset="0"/>
                <a:cs typeface="Arial" pitchFamily="34" charset="0"/>
              </a:rPr>
              <a:t>практическое применение методики для обследования спортсменов разных видов спорта и квалификации доказали ее информативность. </a:t>
            </a:r>
            <a:r>
              <a:rPr lang="ru-RU" b="1" dirty="0" smtClean="0">
                <a:latin typeface="Arial" pitchFamily="34" charset="0"/>
                <a:cs typeface="Arial" pitchFamily="34" charset="0"/>
              </a:rPr>
              <a:t/>
            </a:r>
            <a:br>
              <a:rPr lang="ru-RU" b="1" dirty="0" smtClean="0">
                <a:latin typeface="Arial" pitchFamily="34" charset="0"/>
                <a:cs typeface="Arial" pitchFamily="34" charset="0"/>
              </a:rPr>
            </a:br>
            <a:endParaRPr lang="ru-RU" b="1" dirty="0"/>
          </a:p>
        </p:txBody>
      </p:sp>
    </p:spTree>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0"/>
            <a:ext cx="8229600" cy="6034682"/>
          </a:xfrm>
        </p:spPr>
        <p:txBody>
          <a:bodyPr>
            <a:normAutofit/>
          </a:bodyPr>
          <a:lstStyle/>
          <a:p>
            <a:pPr algn="just"/>
            <a:r>
              <a:rPr lang="ru-RU" sz="3100" b="1" i="1" dirty="0" smtClean="0">
                <a:latin typeface="Arial" pitchFamily="34" charset="0"/>
                <a:cs typeface="Arial" pitchFamily="34" charset="0"/>
              </a:rPr>
              <a:t>          Модификации </a:t>
            </a:r>
            <a:r>
              <a:rPr lang="ru-RU" sz="3100" b="1" i="1" dirty="0" smtClean="0">
                <a:latin typeface="Arial" pitchFamily="34" charset="0"/>
                <a:cs typeface="Arial" pitchFamily="34" charset="0"/>
              </a:rPr>
              <a:t>градусника Киселева</a:t>
            </a:r>
            <a:r>
              <a:rPr lang="ru-RU" sz="3100" b="1" dirty="0" smtClean="0">
                <a:latin typeface="Arial" pitchFamily="34" charset="0"/>
                <a:cs typeface="Arial" pitchFamily="34" charset="0"/>
              </a:rPr>
              <a:t> позволяют диагностировать особенности тренировочных состояний и состояний реабилитации, по показателям которых оценивается эффективность восстановительных процедур. </a:t>
            </a:r>
            <a:br>
              <a:rPr lang="ru-RU" sz="3100" b="1" dirty="0" smtClean="0">
                <a:latin typeface="Arial" pitchFamily="34" charset="0"/>
                <a:cs typeface="Arial" pitchFamily="34" charset="0"/>
              </a:rPr>
            </a:br>
            <a:r>
              <a:rPr lang="ru-RU" sz="3100" b="1" dirty="0" smtClean="0">
                <a:latin typeface="Arial" pitchFamily="34" charset="0"/>
                <a:cs typeface="Arial" pitchFamily="34" charset="0"/>
              </a:rPr>
              <a:t>          Экспресс-тест </a:t>
            </a:r>
            <a:r>
              <a:rPr lang="ru-RU" sz="3100" b="1" dirty="0" smtClean="0">
                <a:latin typeface="Arial" pitchFamily="34" charset="0"/>
                <a:cs typeface="Arial" pitchFamily="34" charset="0"/>
              </a:rPr>
              <a:t>«Градусник» в модифицированном виде используется психологами  в определении уровня тревожности детей дошкольного и школьного возраста</a:t>
            </a:r>
            <a:r>
              <a:rPr lang="ru-RU" sz="3100" b="1" dirty="0" smtClean="0">
                <a:latin typeface="Arial" pitchFamily="34" charset="0"/>
                <a:cs typeface="Arial" pitchFamily="34" charset="0"/>
              </a:rPr>
              <a:t>.</a:t>
            </a:r>
            <a:r>
              <a:rPr lang="ru-RU" b="1" dirty="0" smtClean="0">
                <a:latin typeface="Arial" pitchFamily="34" charset="0"/>
                <a:cs typeface="Arial" pitchFamily="34" charset="0"/>
              </a:rPr>
              <a:t/>
            </a:r>
            <a:br>
              <a:rPr lang="ru-RU" b="1" dirty="0" smtClean="0">
                <a:latin typeface="Arial" pitchFamily="34" charset="0"/>
                <a:cs typeface="Arial" pitchFamily="34" charset="0"/>
              </a:rPr>
            </a:br>
            <a:endParaRPr lang="ru-RU" b="1" dirty="0">
              <a:latin typeface="Arial" pitchFamily="34" charset="0"/>
              <a:cs typeface="Arial" pitchFamily="34" charset="0"/>
            </a:endParaRPr>
          </a:p>
        </p:txBody>
      </p:sp>
    </p:spTree>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11760" y="2132856"/>
            <a:ext cx="4032448" cy="936104"/>
          </a:xfrm>
        </p:spPr>
        <p:txBody>
          <a:bodyPr>
            <a:normAutofit/>
          </a:bodyPr>
          <a:lstStyle/>
          <a:p>
            <a:r>
              <a:rPr lang="ru-RU" sz="2000" b="1" dirty="0" smtClean="0">
                <a:solidFill>
                  <a:srgbClr val="C00000"/>
                </a:solidFill>
                <a:latin typeface="Arial" pitchFamily="34" charset="0"/>
                <a:cs typeface="Arial" pitchFamily="34" charset="0"/>
              </a:rPr>
              <a:t>СПАСИБО ЗА ВНИМАНИЕ!</a:t>
            </a:r>
            <a:endParaRPr lang="ru-RU" sz="2000" b="1" dirty="0">
              <a:solidFill>
                <a:srgbClr val="C00000"/>
              </a:solidFill>
              <a:latin typeface="Arial" pitchFamily="34" charset="0"/>
              <a:cs typeface="Arial" pitchFamily="34"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grpId="0" nodeType="afterEffect">
                                  <p:stCondLst>
                                    <p:cond delay="0"/>
                                  </p:stCondLst>
                                  <p:childTnLst>
                                    <p:animRot by="21600000">
                                      <p:cBhvr>
                                        <p:cTn id="6"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332656"/>
            <a:ext cx="8229600" cy="3874442"/>
          </a:xfrm>
        </p:spPr>
        <p:txBody>
          <a:bodyPr>
            <a:normAutofit/>
          </a:bodyPr>
          <a:lstStyle/>
          <a:p>
            <a:r>
              <a:rPr lang="ru-RU" b="1" i="1" dirty="0" smtClean="0">
                <a:latin typeface="Arial" pitchFamily="34" charset="0"/>
                <a:cs typeface="Arial" pitchFamily="34" charset="0"/>
              </a:rPr>
              <a:t>Психическая готовность спортсмена к соревнованиям - это его психическое состояние, которое характеризуется оптимальным уровнем эмоционального напряжения и установкой, адекватной его соревновательной цели.</a:t>
            </a:r>
            <a:r>
              <a:rPr lang="ru-RU" b="1" dirty="0" smtClean="0">
                <a:latin typeface="Arial" pitchFamily="34" charset="0"/>
                <a:cs typeface="Arial" pitchFamily="34" charset="0"/>
              </a:rPr>
              <a:t/>
            </a:r>
            <a:br>
              <a:rPr lang="ru-RU" b="1" dirty="0" smtClean="0">
                <a:latin typeface="Arial" pitchFamily="34" charset="0"/>
                <a:cs typeface="Arial" pitchFamily="34" charset="0"/>
              </a:rPr>
            </a:br>
            <a:r>
              <a:rPr lang="ru-RU" b="1" dirty="0" smtClean="0">
                <a:latin typeface="Arial" pitchFamily="34" charset="0"/>
                <a:cs typeface="Arial" pitchFamily="34" charset="0"/>
              </a:rPr>
              <a:t>                                            Ю.Я. Киселев</a:t>
            </a:r>
            <a:endParaRPr lang="ru-RU" b="1" dirty="0">
              <a:latin typeface="Arial" pitchFamily="34" charset="0"/>
              <a:cs typeface="Arial" pitchFamily="34" charset="0"/>
            </a:endParaRPr>
          </a:p>
        </p:txBody>
      </p:sp>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60648"/>
            <a:ext cx="6048672" cy="778098"/>
          </a:xfrm>
        </p:spPr>
        <p:txBody>
          <a:bodyPr/>
          <a:lstStyle/>
          <a:p>
            <a:r>
              <a:rPr lang="ru-RU" b="1" dirty="0" smtClean="0"/>
              <a:t>Биография Ю.Я. Киселева</a:t>
            </a:r>
            <a:endParaRPr lang="ru-RU" b="1" dirty="0"/>
          </a:p>
        </p:txBody>
      </p:sp>
      <p:pic>
        <p:nvPicPr>
          <p:cNvPr id="5" name="Содержимое 4" descr="https://memoclub.ru/wp-content/uploads/userphoto/52.jpg"/>
          <p:cNvPicPr>
            <a:picLocks noGrp="1"/>
          </p:cNvPicPr>
          <p:nvPr>
            <p:ph sz="quarter" idx="1"/>
          </p:nvPr>
        </p:nvPicPr>
        <p:blipFill>
          <a:blip r:embed="rId2" cstate="print"/>
          <a:srcRect/>
          <a:stretch>
            <a:fillRect/>
          </a:stretch>
        </p:blipFill>
        <p:spPr bwMode="auto">
          <a:xfrm>
            <a:off x="323528" y="1124744"/>
            <a:ext cx="2736304" cy="3672408"/>
          </a:xfrm>
          <a:prstGeom prst="rect">
            <a:avLst/>
          </a:prstGeom>
          <a:noFill/>
          <a:ln w="9525">
            <a:noFill/>
            <a:miter lim="800000"/>
            <a:headEnd/>
            <a:tailEnd/>
          </a:ln>
        </p:spPr>
      </p:pic>
      <p:sp>
        <p:nvSpPr>
          <p:cNvPr id="4" name="Содержимое 3"/>
          <p:cNvSpPr>
            <a:spLocks noGrp="1"/>
          </p:cNvSpPr>
          <p:nvPr>
            <p:ph sz="quarter" idx="2"/>
          </p:nvPr>
        </p:nvSpPr>
        <p:spPr>
          <a:xfrm>
            <a:off x="2771800" y="1052736"/>
            <a:ext cx="5832648" cy="5544616"/>
          </a:xfrm>
        </p:spPr>
        <p:txBody>
          <a:bodyPr>
            <a:noAutofit/>
          </a:bodyPr>
          <a:lstStyle/>
          <a:p>
            <a:pPr algn="just">
              <a:buNone/>
            </a:pPr>
            <a:r>
              <a:rPr lang="ru-RU" sz="1800" b="1" i="1" dirty="0" smtClean="0">
                <a:latin typeface="Arial" pitchFamily="34" charset="0"/>
                <a:cs typeface="Arial" pitchFamily="34" charset="0"/>
              </a:rPr>
              <a:t>     Юрий </a:t>
            </a:r>
            <a:r>
              <a:rPr lang="ru-RU" sz="1800" b="1" i="1" dirty="0" smtClean="0">
                <a:latin typeface="Arial" pitchFamily="34" charset="0"/>
                <a:cs typeface="Arial" pitchFamily="34" charset="0"/>
              </a:rPr>
              <a:t>Яковлевич Киселев закончил ЛГУ и  </a:t>
            </a:r>
            <a:r>
              <a:rPr lang="ru-RU" sz="1800" b="1" i="1" dirty="0" smtClean="0">
                <a:latin typeface="Arial" pitchFamily="34" charset="0"/>
                <a:cs typeface="Arial" pitchFamily="34" charset="0"/>
              </a:rPr>
              <a:t>     Институт </a:t>
            </a:r>
            <a:r>
              <a:rPr lang="ru-RU" sz="1800" b="1" i="1" dirty="0" smtClean="0">
                <a:latin typeface="Arial" pitchFamily="34" charset="0"/>
                <a:cs typeface="Arial" pitchFamily="34" charset="0"/>
              </a:rPr>
              <a:t>физкультуры. Работал, учился </a:t>
            </a:r>
            <a:r>
              <a:rPr lang="ru-RU" sz="1800" b="1" i="1" dirty="0" smtClean="0">
                <a:latin typeface="Arial" pitchFamily="34" charset="0"/>
                <a:cs typeface="Arial" pitchFamily="34" charset="0"/>
              </a:rPr>
              <a:t>в аспирантуре</a:t>
            </a:r>
            <a:r>
              <a:rPr lang="ru-RU" sz="1800" b="1" i="1" dirty="0" smtClean="0">
                <a:latin typeface="Arial" pitchFamily="34" charset="0"/>
                <a:cs typeface="Arial" pitchFamily="34" charset="0"/>
              </a:rPr>
              <a:t>, защищал  диссертации тоже в этих двух ВУЗах и в  Ленинградском НИИ физкультуры. Занимался  научной работой: изучал проблемы психических  состояний, способствующих и  препятствующих значимой деятельности  человека в условиях, требующих значительного  физического и эмоционального напряжения. Опубликовал около двух сотен работ, включая  четыре книги. Стал профессором. Работал  тренером по борьбе, потом психологом  спорта. Преподавал, читал лекции, руководил  аспирантами. Как психолог-практик работал со  сборными командами СССР, России, Ленинграда  по разным видам спорта. </a:t>
            </a:r>
          </a:p>
          <a:p>
            <a:pPr algn="just">
              <a:buNone/>
            </a:pPr>
            <a:r>
              <a:rPr lang="ru-RU" sz="1800" b="1" i="1" dirty="0" smtClean="0">
                <a:latin typeface="Arial" pitchFamily="34" charset="0"/>
                <a:cs typeface="Arial" pitchFamily="34" charset="0"/>
              </a:rPr>
              <a:t>     С </a:t>
            </a:r>
            <a:r>
              <a:rPr lang="ru-RU" sz="1800" b="1" i="1" dirty="0" smtClean="0">
                <a:latin typeface="Arial" pitchFamily="34" charset="0"/>
                <a:cs typeface="Arial" pitchFamily="34" charset="0"/>
              </a:rPr>
              <a:t>1997 года живет в  Германии.</a:t>
            </a:r>
            <a:endParaRPr lang="ru-RU" sz="1800" b="1" dirty="0">
              <a:latin typeface="Arial" pitchFamily="34" charset="0"/>
              <a:cs typeface="Arial" pitchFamily="34" charset="0"/>
            </a:endParaRPr>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88640"/>
            <a:ext cx="8784976" cy="6250706"/>
          </a:xfrm>
        </p:spPr>
        <p:txBody>
          <a:bodyPr>
            <a:noAutofit/>
          </a:bodyPr>
          <a:lstStyle/>
          <a:p>
            <a:r>
              <a:rPr lang="ru-RU" sz="2800" b="1" dirty="0" smtClean="0">
                <a:solidFill>
                  <a:srgbClr val="002060"/>
                </a:solidFill>
                <a:latin typeface="Arial" pitchFamily="34" charset="0"/>
                <a:cs typeface="Arial" pitchFamily="34" charset="0"/>
              </a:rPr>
              <a:t>       Успешное </a:t>
            </a:r>
            <a:r>
              <a:rPr lang="ru-RU" sz="2800" b="1" dirty="0" smtClean="0">
                <a:solidFill>
                  <a:srgbClr val="002060"/>
                </a:solidFill>
                <a:latin typeface="Arial" pitchFamily="34" charset="0"/>
                <a:cs typeface="Arial" pitchFamily="34" charset="0"/>
              </a:rPr>
              <a:t>выступление в соревнованиях зависит не только от высокого уровня физической, технической и тактической подготовленности спортсмена, но и от его психологической готовности.</a:t>
            </a:r>
            <a:br>
              <a:rPr lang="ru-RU" sz="2800" b="1" dirty="0" smtClean="0">
                <a:solidFill>
                  <a:srgbClr val="002060"/>
                </a:solidFill>
                <a:latin typeface="Arial" pitchFamily="34" charset="0"/>
                <a:cs typeface="Arial" pitchFamily="34" charset="0"/>
              </a:rPr>
            </a:br>
            <a:r>
              <a:rPr lang="ru-RU" sz="2800" b="1" dirty="0" smtClean="0">
                <a:solidFill>
                  <a:srgbClr val="002060"/>
                </a:solidFill>
                <a:latin typeface="Arial" pitchFamily="34" charset="0"/>
                <a:cs typeface="Arial" pitchFamily="34" charset="0"/>
              </a:rPr>
              <a:t>       Чтобы </a:t>
            </a:r>
            <a:r>
              <a:rPr lang="ru-RU" sz="2800" b="1" dirty="0" smtClean="0">
                <a:solidFill>
                  <a:srgbClr val="002060"/>
                </a:solidFill>
                <a:latin typeface="Arial" pitchFamily="34" charset="0"/>
                <a:cs typeface="Arial" pitchFamily="34" charset="0"/>
              </a:rPr>
              <a:t>реализовать в полной мере свои физические, технические и тактические способности, навыки и умения, а кроме того, вскрыть резервные возможности как обязательный элемент соревнования, спортсмену необходимо психологически готовиться к определенным условиям спортивной деятельности.</a:t>
            </a:r>
            <a:br>
              <a:rPr lang="ru-RU" sz="2800" b="1" dirty="0" smtClean="0">
                <a:solidFill>
                  <a:srgbClr val="002060"/>
                </a:solidFill>
                <a:latin typeface="Arial" pitchFamily="34" charset="0"/>
                <a:cs typeface="Arial" pitchFamily="34" charset="0"/>
              </a:rPr>
            </a:br>
            <a:endParaRPr lang="ru-RU" sz="2800" b="1" dirty="0">
              <a:solidFill>
                <a:srgbClr val="002060"/>
              </a:solidFill>
              <a:latin typeface="Arial" pitchFamily="34" charset="0"/>
              <a:cs typeface="Arial" pitchFamily="34" charset="0"/>
            </a:endParaRPr>
          </a:p>
        </p:txBody>
      </p:sp>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979712" y="188640"/>
            <a:ext cx="7416824" cy="4392487"/>
          </a:xfrm>
        </p:spPr>
        <p:txBody>
          <a:bodyPr>
            <a:normAutofit/>
          </a:bodyPr>
          <a:lstStyle/>
          <a:p>
            <a:r>
              <a:rPr lang="ru-RU" b="1" dirty="0" smtClean="0">
                <a:latin typeface="Arial" pitchFamily="34" charset="0"/>
                <a:cs typeface="Arial" pitchFamily="34" charset="0"/>
              </a:rPr>
              <a:t>По мнению Ю.Я. Киселева </a:t>
            </a:r>
            <a:r>
              <a:rPr lang="ru-RU" b="1" i="1" dirty="0" smtClean="0">
                <a:latin typeface="Arial" pitchFamily="34" charset="0"/>
                <a:cs typeface="Arial" pitchFamily="34" charset="0"/>
              </a:rPr>
              <a:t>«Психологическая готовность спортсмена состоит из следующих компонентов: </a:t>
            </a:r>
            <a:r>
              <a:rPr lang="ru-RU" b="1" i="1" dirty="0" smtClean="0">
                <a:solidFill>
                  <a:srgbClr val="0070C0"/>
                </a:solidFill>
                <a:latin typeface="Arial" pitchFamily="34" charset="0"/>
                <a:cs typeface="Arial" pitchFamily="34" charset="0"/>
              </a:rPr>
              <a:t/>
            </a:r>
            <a:br>
              <a:rPr lang="ru-RU" b="1" i="1" dirty="0" smtClean="0">
                <a:solidFill>
                  <a:srgbClr val="0070C0"/>
                </a:solidFill>
                <a:latin typeface="Arial" pitchFamily="34" charset="0"/>
                <a:cs typeface="Arial" pitchFamily="34" charset="0"/>
              </a:rPr>
            </a:br>
            <a:r>
              <a:rPr lang="ru-RU" b="1" i="1" dirty="0" smtClean="0">
                <a:solidFill>
                  <a:srgbClr val="C00000"/>
                </a:solidFill>
                <a:latin typeface="Arial" pitchFamily="34" charset="0"/>
                <a:cs typeface="Arial" pitchFamily="34" charset="0"/>
              </a:rPr>
              <a:t>- уверенность в своих силах,</a:t>
            </a:r>
            <a:br>
              <a:rPr lang="ru-RU" b="1" i="1" dirty="0" smtClean="0">
                <a:solidFill>
                  <a:srgbClr val="C00000"/>
                </a:solidFill>
                <a:latin typeface="Arial" pitchFamily="34" charset="0"/>
                <a:cs typeface="Arial" pitchFamily="34" charset="0"/>
              </a:rPr>
            </a:br>
            <a:r>
              <a:rPr lang="ru-RU" b="1" i="1" dirty="0" smtClean="0">
                <a:solidFill>
                  <a:srgbClr val="C00000"/>
                </a:solidFill>
                <a:latin typeface="Arial" pitchFamily="34" charset="0"/>
                <a:cs typeface="Arial" pitchFamily="34" charset="0"/>
              </a:rPr>
              <a:t>- устойчивость, </a:t>
            </a:r>
            <a:br>
              <a:rPr lang="ru-RU" b="1" i="1" dirty="0" smtClean="0">
                <a:solidFill>
                  <a:srgbClr val="C00000"/>
                </a:solidFill>
                <a:latin typeface="Arial" pitchFamily="34" charset="0"/>
                <a:cs typeface="Arial" pitchFamily="34" charset="0"/>
              </a:rPr>
            </a:br>
            <a:r>
              <a:rPr lang="ru-RU" b="1" i="1" dirty="0" smtClean="0">
                <a:solidFill>
                  <a:srgbClr val="C00000"/>
                </a:solidFill>
                <a:latin typeface="Arial" pitchFamily="34" charset="0"/>
                <a:cs typeface="Arial" pitchFamily="34" charset="0"/>
              </a:rPr>
              <a:t>- стремление к успеху, </a:t>
            </a:r>
            <a:br>
              <a:rPr lang="ru-RU" b="1" i="1" dirty="0" smtClean="0">
                <a:solidFill>
                  <a:srgbClr val="C00000"/>
                </a:solidFill>
                <a:latin typeface="Arial" pitchFamily="34" charset="0"/>
                <a:cs typeface="Arial" pitchFamily="34" charset="0"/>
              </a:rPr>
            </a:br>
            <a:r>
              <a:rPr lang="ru-RU" b="1" i="1" dirty="0" smtClean="0">
                <a:solidFill>
                  <a:srgbClr val="C00000"/>
                </a:solidFill>
                <a:latin typeface="Arial" pitchFamily="34" charset="0"/>
                <a:cs typeface="Arial" pitchFamily="34" charset="0"/>
              </a:rPr>
              <a:t>- склонность к риску, самозащиты</a:t>
            </a:r>
            <a:r>
              <a:rPr lang="ru-RU" b="1" i="1" dirty="0" smtClean="0">
                <a:solidFill>
                  <a:srgbClr val="0070C0"/>
                </a:solidFill>
                <a:latin typeface="Arial" pitchFamily="34" charset="0"/>
                <a:cs typeface="Arial" pitchFamily="34" charset="0"/>
              </a:rPr>
              <a:t>».</a:t>
            </a:r>
            <a:r>
              <a:rPr lang="ru-RU" b="1" dirty="0" smtClean="0">
                <a:solidFill>
                  <a:srgbClr val="0070C0"/>
                </a:solidFill>
                <a:latin typeface="Arial" pitchFamily="34" charset="0"/>
                <a:cs typeface="Arial" pitchFamily="34" charset="0"/>
              </a:rPr>
              <a:t/>
            </a:r>
            <a:br>
              <a:rPr lang="ru-RU" b="1" dirty="0" smtClean="0">
                <a:solidFill>
                  <a:srgbClr val="0070C0"/>
                </a:solidFill>
                <a:latin typeface="Arial" pitchFamily="34" charset="0"/>
                <a:cs typeface="Arial" pitchFamily="34" charset="0"/>
              </a:rPr>
            </a:br>
            <a:endParaRPr lang="ru-RU" b="1" dirty="0">
              <a:solidFill>
                <a:srgbClr val="0070C0"/>
              </a:solidFill>
              <a:latin typeface="Arial" pitchFamily="34" charset="0"/>
              <a:cs typeface="Arial" pitchFamily="34" charset="0"/>
            </a:endParaRPr>
          </a:p>
        </p:txBody>
      </p:sp>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332656"/>
            <a:ext cx="8229600" cy="4752528"/>
          </a:xfrm>
        </p:spPr>
        <p:txBody>
          <a:bodyPr>
            <a:noAutofit/>
          </a:bodyPr>
          <a:lstStyle/>
          <a:p>
            <a:r>
              <a:rPr lang="ru-RU" sz="2400" b="1" i="1" dirty="0" smtClean="0">
                <a:latin typeface="Arial" pitchFamily="34" charset="0"/>
                <a:cs typeface="Arial" pitchFamily="34" charset="0"/>
              </a:rPr>
              <a:t>В 1975 году Ю.Я. Киселев разработал Методику оценки </a:t>
            </a:r>
            <a:r>
              <a:rPr lang="ru-RU" sz="2400" b="1" i="1" dirty="0" err="1" smtClean="0">
                <a:latin typeface="Arial" pitchFamily="34" charset="0"/>
                <a:cs typeface="Arial" pitchFamily="34" charset="0"/>
              </a:rPr>
              <a:t>предсоревновательного</a:t>
            </a:r>
            <a:r>
              <a:rPr lang="ru-RU" sz="2400" b="1" i="1" dirty="0" smtClean="0">
                <a:latin typeface="Arial" pitchFamily="34" charset="0"/>
                <a:cs typeface="Arial" pitchFamily="34" charset="0"/>
              </a:rPr>
              <a:t> состояния спортсменов, представляющую собой шкалу</a:t>
            </a:r>
            <a:r>
              <a:rPr lang="ru-RU" sz="2400" b="1" dirty="0" smtClean="0">
                <a:latin typeface="Arial" pitchFamily="34" charset="0"/>
                <a:cs typeface="Arial" pitchFamily="34" charset="0"/>
              </a:rPr>
              <a:t> интервальной самооценки состояния – Градусник.</a:t>
            </a:r>
            <a:br>
              <a:rPr lang="ru-RU" sz="2400" b="1" dirty="0" smtClean="0">
                <a:latin typeface="Arial" pitchFamily="34" charset="0"/>
                <a:cs typeface="Arial" pitchFamily="34" charset="0"/>
              </a:rPr>
            </a:br>
            <a:r>
              <a:rPr lang="ru-RU" sz="2400" b="1" dirty="0" smtClean="0">
                <a:latin typeface="Arial" pitchFamily="34" charset="0"/>
                <a:cs typeface="Arial" pitchFamily="34" charset="0"/>
              </a:rPr>
              <a:t/>
            </a:r>
            <a:br>
              <a:rPr lang="ru-RU" sz="2400" b="1" dirty="0" smtClean="0">
                <a:latin typeface="Arial" pitchFamily="34" charset="0"/>
                <a:cs typeface="Arial" pitchFamily="34" charset="0"/>
              </a:rPr>
            </a:br>
            <a:r>
              <a:rPr lang="ru-RU" sz="2400" b="1" dirty="0" smtClean="0">
                <a:latin typeface="Arial" pitchFamily="34" charset="0"/>
                <a:cs typeface="Arial" pitchFamily="34" charset="0"/>
              </a:rPr>
              <a:t>Для обследования используются графические шкалы показателей состояний длиной по 10 см. </a:t>
            </a:r>
            <a:br>
              <a:rPr lang="ru-RU" sz="2400" b="1" dirty="0" smtClean="0">
                <a:latin typeface="Arial" pitchFamily="34" charset="0"/>
                <a:cs typeface="Arial" pitchFamily="34" charset="0"/>
              </a:rPr>
            </a:br>
            <a:r>
              <a:rPr lang="ru-RU" sz="2400" b="1" dirty="0" smtClean="0">
                <a:latin typeface="Arial" pitchFamily="34" charset="0"/>
                <a:cs typeface="Arial" pitchFamily="34" charset="0"/>
              </a:rPr>
              <a:t/>
            </a:r>
            <a:br>
              <a:rPr lang="ru-RU" sz="2400" b="1" dirty="0" smtClean="0">
                <a:latin typeface="Arial" pitchFamily="34" charset="0"/>
                <a:cs typeface="Arial" pitchFamily="34" charset="0"/>
              </a:rPr>
            </a:br>
            <a:r>
              <a:rPr lang="ru-RU" sz="2400" dirty="0" smtClean="0">
                <a:latin typeface="Arial" pitchFamily="34" charset="0"/>
                <a:cs typeface="Arial" pitchFamily="34" charset="0"/>
              </a:rPr>
              <a:t/>
            </a:r>
            <a:br>
              <a:rPr lang="ru-RU" sz="2400" dirty="0" smtClean="0">
                <a:latin typeface="Arial" pitchFamily="34" charset="0"/>
                <a:cs typeface="Arial" pitchFamily="34" charset="0"/>
              </a:rPr>
            </a:br>
            <a:r>
              <a:rPr lang="ru-RU" sz="2400" dirty="0" smtClean="0">
                <a:latin typeface="Arial" pitchFamily="34" charset="0"/>
                <a:cs typeface="Arial" pitchFamily="34" charset="0"/>
              </a:rPr>
              <a:t/>
            </a:r>
            <a:br>
              <a:rPr lang="ru-RU" sz="2400" dirty="0" smtClean="0">
                <a:latin typeface="Arial" pitchFamily="34" charset="0"/>
                <a:cs typeface="Arial" pitchFamily="34" charset="0"/>
              </a:rPr>
            </a:br>
            <a:r>
              <a:rPr lang="ru-RU" sz="2400" dirty="0" smtClean="0">
                <a:latin typeface="Arial" pitchFamily="34" charset="0"/>
                <a:cs typeface="Arial" pitchFamily="34" charset="0"/>
              </a:rPr>
              <a:t/>
            </a:r>
            <a:br>
              <a:rPr lang="ru-RU" sz="2400" dirty="0" smtClean="0">
                <a:latin typeface="Arial" pitchFamily="34" charset="0"/>
                <a:cs typeface="Arial" pitchFamily="34" charset="0"/>
              </a:rPr>
            </a:br>
            <a:endParaRPr lang="ru-RU" sz="2400" dirty="0">
              <a:latin typeface="Arial" pitchFamily="34" charset="0"/>
              <a:cs typeface="Arial" pitchFamily="34" charset="0"/>
            </a:endParaRPr>
          </a:p>
        </p:txBody>
      </p:sp>
      <p:pic>
        <p:nvPicPr>
          <p:cNvPr id="3" name="Рисунок 2" descr="Бланк для методики «градусник» Ю.Я. Киселева с десятью делениями"/>
          <p:cNvPicPr/>
          <p:nvPr/>
        </p:nvPicPr>
        <p:blipFill>
          <a:blip r:embed="rId2" cstate="print"/>
          <a:srcRect/>
          <a:stretch>
            <a:fillRect/>
          </a:stretch>
        </p:blipFill>
        <p:spPr bwMode="auto">
          <a:xfrm>
            <a:off x="1115616" y="3861048"/>
            <a:ext cx="4248472" cy="2345675"/>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620688"/>
            <a:ext cx="8229600" cy="6034682"/>
          </a:xfrm>
        </p:spPr>
        <p:txBody>
          <a:bodyPr>
            <a:normAutofit fontScale="90000"/>
          </a:bodyPr>
          <a:lstStyle/>
          <a:p>
            <a:pPr algn="l"/>
            <a:r>
              <a:rPr lang="ru-RU" sz="2400" dirty="0" smtClean="0">
                <a:latin typeface="Arial" pitchFamily="34" charset="0"/>
                <a:cs typeface="Arial" pitchFamily="34" charset="0"/>
              </a:rPr>
              <a:t>	</a:t>
            </a:r>
            <a:r>
              <a:rPr lang="ru-RU" sz="2400" b="1" dirty="0" smtClean="0">
                <a:latin typeface="Arial" pitchFamily="34" charset="0"/>
                <a:cs typeface="Arial" pitchFamily="34" charset="0"/>
              </a:rPr>
              <a:t>Спортсмену предъявляется данная шкала, на которой он должен сделать отметку уровня состояния, которое он испытывает в данный момент. </a:t>
            </a:r>
            <a:br>
              <a:rPr lang="ru-RU" sz="2400" b="1" dirty="0" smtClean="0">
                <a:latin typeface="Arial" pitchFamily="34" charset="0"/>
                <a:cs typeface="Arial" pitchFamily="34" charset="0"/>
              </a:rPr>
            </a:br>
            <a:r>
              <a:rPr lang="ru-RU" sz="2400" b="1" dirty="0" smtClean="0">
                <a:latin typeface="Arial" pitchFamily="34" charset="0"/>
                <a:cs typeface="Arial" pitchFamily="34" charset="0"/>
              </a:rPr>
              <a:t>Измеряются следующие показатели:</a:t>
            </a:r>
            <a:br>
              <a:rPr lang="ru-RU" sz="2400" b="1" dirty="0" smtClean="0">
                <a:latin typeface="Arial" pitchFamily="34" charset="0"/>
                <a:cs typeface="Arial" pitchFamily="34" charset="0"/>
              </a:rPr>
            </a:br>
            <a:r>
              <a:rPr lang="ru-RU" sz="2400" b="1" dirty="0" smtClean="0">
                <a:latin typeface="Arial" pitchFamily="34" charset="0"/>
                <a:cs typeface="Arial" pitchFamily="34" charset="0"/>
              </a:rPr>
              <a:t>1) самочувствие;</a:t>
            </a:r>
            <a:br>
              <a:rPr lang="ru-RU" sz="2400" b="1" dirty="0" smtClean="0">
                <a:latin typeface="Arial" pitchFamily="34" charset="0"/>
                <a:cs typeface="Arial" pitchFamily="34" charset="0"/>
              </a:rPr>
            </a:br>
            <a:r>
              <a:rPr lang="ru-RU" sz="2400" b="1" dirty="0" smtClean="0">
                <a:latin typeface="Arial" pitchFamily="34" charset="0"/>
                <a:cs typeface="Arial" pitchFamily="34" charset="0"/>
              </a:rPr>
              <a:t>2) настроение;</a:t>
            </a:r>
            <a:br>
              <a:rPr lang="ru-RU" sz="2400" b="1" dirty="0" smtClean="0">
                <a:latin typeface="Arial" pitchFamily="34" charset="0"/>
                <a:cs typeface="Arial" pitchFamily="34" charset="0"/>
              </a:rPr>
            </a:br>
            <a:r>
              <a:rPr lang="ru-RU" sz="2400" b="1" dirty="0" smtClean="0">
                <a:latin typeface="Arial" pitchFamily="34" charset="0"/>
                <a:cs typeface="Arial" pitchFamily="34" charset="0"/>
              </a:rPr>
              <a:t>3) желание тренироваться;</a:t>
            </a:r>
            <a:br>
              <a:rPr lang="ru-RU" sz="2400" b="1" dirty="0" smtClean="0">
                <a:latin typeface="Arial" pitchFamily="34" charset="0"/>
                <a:cs typeface="Arial" pitchFamily="34" charset="0"/>
              </a:rPr>
            </a:br>
            <a:r>
              <a:rPr lang="ru-RU" sz="2400" b="1" dirty="0" smtClean="0">
                <a:latin typeface="Arial" pitchFamily="34" charset="0"/>
                <a:cs typeface="Arial" pitchFamily="34" charset="0"/>
              </a:rPr>
              <a:t>4) удовлетворенность тренировочным процессом;</a:t>
            </a:r>
            <a:br>
              <a:rPr lang="ru-RU" sz="2400" b="1" dirty="0" smtClean="0">
                <a:latin typeface="Arial" pitchFamily="34" charset="0"/>
                <a:cs typeface="Arial" pitchFamily="34" charset="0"/>
              </a:rPr>
            </a:br>
            <a:r>
              <a:rPr lang="ru-RU" sz="2400" b="1" dirty="0" smtClean="0">
                <a:latin typeface="Arial" pitchFamily="34" charset="0"/>
                <a:cs typeface="Arial" pitchFamily="34" charset="0"/>
              </a:rPr>
              <a:t>5) отношения с друзьями;</a:t>
            </a:r>
            <a:br>
              <a:rPr lang="ru-RU" sz="2400" b="1" dirty="0" smtClean="0">
                <a:latin typeface="Arial" pitchFamily="34" charset="0"/>
                <a:cs typeface="Arial" pitchFamily="34" charset="0"/>
              </a:rPr>
            </a:br>
            <a:r>
              <a:rPr lang="ru-RU" sz="2400" b="1" dirty="0" smtClean="0">
                <a:latin typeface="Arial" pitchFamily="34" charset="0"/>
                <a:cs typeface="Arial" pitchFamily="34" charset="0"/>
              </a:rPr>
              <a:t>6) отношение с тренером;</a:t>
            </a:r>
            <a:br>
              <a:rPr lang="ru-RU" sz="2400" b="1" dirty="0" smtClean="0">
                <a:latin typeface="Arial" pitchFamily="34" charset="0"/>
                <a:cs typeface="Arial" pitchFamily="34" charset="0"/>
              </a:rPr>
            </a:br>
            <a:r>
              <a:rPr lang="ru-RU" sz="2400" b="1" dirty="0" smtClean="0">
                <a:latin typeface="Arial" pitchFamily="34" charset="0"/>
                <a:cs typeface="Arial" pitchFamily="34" charset="0"/>
              </a:rPr>
              <a:t>7) спортивные перспективы (на данное соревнование);</a:t>
            </a:r>
            <a:br>
              <a:rPr lang="ru-RU" sz="2400" b="1" dirty="0" smtClean="0">
                <a:latin typeface="Arial" pitchFamily="34" charset="0"/>
                <a:cs typeface="Arial" pitchFamily="34" charset="0"/>
              </a:rPr>
            </a:br>
            <a:r>
              <a:rPr lang="ru-RU" sz="2400" b="1" dirty="0" smtClean="0">
                <a:latin typeface="Arial" pitchFamily="34" charset="0"/>
                <a:cs typeface="Arial" pitchFamily="34" charset="0"/>
              </a:rPr>
              <a:t>8) готовность к соревнованиям.</a:t>
            </a:r>
            <a:br>
              <a:rPr lang="ru-RU" sz="2400" b="1" dirty="0" smtClean="0">
                <a:latin typeface="Arial" pitchFamily="34" charset="0"/>
                <a:cs typeface="Arial" pitchFamily="34" charset="0"/>
              </a:rPr>
            </a:br>
            <a:r>
              <a:rPr lang="ru-RU" sz="2400" b="1" dirty="0" smtClean="0">
                <a:latin typeface="Arial" pitchFamily="34" charset="0"/>
                <a:cs typeface="Arial" pitchFamily="34" charset="0"/>
              </a:rPr>
              <a:t/>
            </a:r>
            <a:br>
              <a:rPr lang="ru-RU" sz="2400" b="1" dirty="0" smtClean="0">
                <a:latin typeface="Arial" pitchFamily="34" charset="0"/>
                <a:cs typeface="Arial" pitchFamily="34" charset="0"/>
              </a:rPr>
            </a:br>
            <a:r>
              <a:rPr lang="ru-RU" sz="2400" b="1" dirty="0" smtClean="0">
                <a:latin typeface="Arial" pitchFamily="34" charset="0"/>
                <a:cs typeface="Arial" pitchFamily="34" charset="0"/>
              </a:rPr>
              <a:t> С помощью </a:t>
            </a:r>
            <a:r>
              <a:rPr lang="ru-RU" sz="2400" b="1" dirty="0" err="1" smtClean="0">
                <a:latin typeface="Arial" pitchFamily="34" charset="0"/>
                <a:cs typeface="Arial" pitchFamily="34" charset="0"/>
              </a:rPr>
              <a:t>зкспресс-теста</a:t>
            </a:r>
            <a:r>
              <a:rPr lang="ru-RU" sz="2400" b="1" dirty="0" smtClean="0">
                <a:latin typeface="Arial" pitchFamily="34" charset="0"/>
                <a:cs typeface="Arial" pitchFamily="34" charset="0"/>
              </a:rPr>
              <a:t> «Градусник»</a:t>
            </a:r>
            <a:br>
              <a:rPr lang="ru-RU" sz="2400" b="1" dirty="0" smtClean="0">
                <a:latin typeface="Arial" pitchFamily="34" charset="0"/>
                <a:cs typeface="Arial" pitchFamily="34" charset="0"/>
              </a:rPr>
            </a:br>
            <a:r>
              <a:rPr lang="ru-RU" sz="2400" b="1" dirty="0" smtClean="0">
                <a:latin typeface="Arial" pitchFamily="34" charset="0"/>
                <a:cs typeface="Arial" pitchFamily="34" charset="0"/>
              </a:rPr>
              <a:t>можно измерить любой момент, а также любые компоненты</a:t>
            </a:r>
            <a:br>
              <a:rPr lang="ru-RU" sz="2400" b="1" dirty="0" smtClean="0">
                <a:latin typeface="Arial" pitchFamily="34" charset="0"/>
                <a:cs typeface="Arial" pitchFamily="34" charset="0"/>
              </a:rPr>
            </a:br>
            <a:r>
              <a:rPr lang="ru-RU" sz="2400" b="1" dirty="0" smtClean="0">
                <a:latin typeface="Arial" pitchFamily="34" charset="0"/>
                <a:cs typeface="Arial" pitchFamily="34" charset="0"/>
              </a:rPr>
              <a:t>предстартового, соревновательного и после соревновательного состояния. </a:t>
            </a:r>
            <a:br>
              <a:rPr lang="ru-RU" sz="2400" b="1" dirty="0" smtClean="0">
                <a:latin typeface="Arial" pitchFamily="34" charset="0"/>
                <a:cs typeface="Arial" pitchFamily="34" charset="0"/>
              </a:rPr>
            </a:br>
            <a:endParaRPr lang="ru-RU" sz="2400" b="1" dirty="0">
              <a:latin typeface="Arial" pitchFamily="34" charset="0"/>
              <a:cs typeface="Arial" pitchFamily="34" charset="0"/>
            </a:endParaRPr>
          </a:p>
        </p:txBody>
      </p:sp>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6491064" cy="6583362"/>
          </a:xfrm>
        </p:spPr>
        <p:txBody>
          <a:bodyPr/>
          <a:lstStyle/>
          <a:p>
            <a:endParaRPr lang="ru-RU" dirty="0"/>
          </a:p>
        </p:txBody>
      </p:sp>
      <p:pic>
        <p:nvPicPr>
          <p:cNvPr id="3" name="Рисунок 2" descr="https://studref.com/htm/img/20/7966/4.png"/>
          <p:cNvPicPr/>
          <p:nvPr/>
        </p:nvPicPr>
        <p:blipFill>
          <a:blip r:embed="rId2" cstate="print"/>
          <a:srcRect/>
          <a:stretch>
            <a:fillRect/>
          </a:stretch>
        </p:blipFill>
        <p:spPr bwMode="auto">
          <a:xfrm>
            <a:off x="899591" y="260648"/>
            <a:ext cx="5328593" cy="1368152"/>
          </a:xfrm>
          <a:prstGeom prst="rect">
            <a:avLst/>
          </a:prstGeom>
          <a:noFill/>
          <a:ln w="9525">
            <a:noFill/>
            <a:miter lim="800000"/>
            <a:headEnd/>
            <a:tailEnd/>
          </a:ln>
        </p:spPr>
      </p:pic>
      <p:pic>
        <p:nvPicPr>
          <p:cNvPr id="4" name="Рисунок 3" descr="https://studref.com/htm/img/20/7966/5.png"/>
          <p:cNvPicPr/>
          <p:nvPr/>
        </p:nvPicPr>
        <p:blipFill>
          <a:blip r:embed="rId3" cstate="print"/>
          <a:srcRect/>
          <a:stretch>
            <a:fillRect/>
          </a:stretch>
        </p:blipFill>
        <p:spPr bwMode="auto">
          <a:xfrm>
            <a:off x="899592" y="1628800"/>
            <a:ext cx="5328592" cy="4927461"/>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548680"/>
            <a:ext cx="7416824" cy="3744416"/>
          </a:xfrm>
        </p:spPr>
        <p:txBody>
          <a:bodyPr>
            <a:normAutofit fontScale="90000"/>
          </a:bodyPr>
          <a:lstStyle/>
          <a:p>
            <a:r>
              <a:rPr lang="ru-RU" sz="2400" dirty="0" smtClean="0">
                <a:latin typeface="Arial" pitchFamily="34" charset="0"/>
                <a:cs typeface="Arial" pitchFamily="34" charset="0"/>
              </a:rPr>
              <a:t/>
            </a:r>
            <a:br>
              <a:rPr lang="ru-RU" sz="2400" dirty="0" smtClean="0">
                <a:latin typeface="Arial" pitchFamily="34" charset="0"/>
                <a:cs typeface="Arial" pitchFamily="34" charset="0"/>
              </a:rPr>
            </a:br>
            <a:r>
              <a:rPr lang="ru-RU" sz="2400" b="1" dirty="0" smtClean="0">
                <a:latin typeface="Arial" pitchFamily="34" charset="0"/>
                <a:cs typeface="Arial" pitchFamily="34" charset="0"/>
              </a:rPr>
              <a:t>Подсчет результатов проводился следующим образом: </a:t>
            </a:r>
            <a:r>
              <a:rPr lang="ru-RU" sz="2400" b="1" dirty="0" smtClean="0">
                <a:latin typeface="Arial" pitchFamily="34" charset="0"/>
                <a:cs typeface="Arial" pitchFamily="34" charset="0"/>
              </a:rPr>
              <a:t/>
            </a:r>
            <a:br>
              <a:rPr lang="ru-RU" sz="2400" b="1" dirty="0" smtClean="0">
                <a:latin typeface="Arial" pitchFamily="34" charset="0"/>
                <a:cs typeface="Arial" pitchFamily="34" charset="0"/>
              </a:rPr>
            </a:br>
            <a:r>
              <a:rPr lang="ru-RU" sz="2400" b="1" dirty="0" smtClean="0">
                <a:latin typeface="Arial" pitchFamily="34" charset="0"/>
                <a:cs typeface="Arial" pitchFamily="34" charset="0"/>
              </a:rPr>
              <a:t>0-3 </a:t>
            </a:r>
            <a:r>
              <a:rPr lang="ru-RU" sz="2400" b="1" dirty="0" smtClean="0">
                <a:latin typeface="Arial" pitchFamily="34" charset="0"/>
                <a:cs typeface="Arial" pitchFamily="34" charset="0"/>
              </a:rPr>
              <a:t>баллов указывало на высокий уровень, </a:t>
            </a:r>
            <a:br>
              <a:rPr lang="ru-RU" sz="2400" b="1" dirty="0" smtClean="0">
                <a:latin typeface="Arial" pitchFamily="34" charset="0"/>
                <a:cs typeface="Arial" pitchFamily="34" charset="0"/>
              </a:rPr>
            </a:br>
            <a:r>
              <a:rPr lang="ru-RU" sz="2400" b="1" dirty="0" smtClean="0">
                <a:latin typeface="Arial" pitchFamily="34" charset="0"/>
                <a:cs typeface="Arial" pitchFamily="34" charset="0"/>
              </a:rPr>
              <a:t>4-6 - на средний уровень, </a:t>
            </a:r>
            <a:br>
              <a:rPr lang="ru-RU" sz="2400" b="1" dirty="0" smtClean="0">
                <a:latin typeface="Arial" pitchFamily="34" charset="0"/>
                <a:cs typeface="Arial" pitchFamily="34" charset="0"/>
              </a:rPr>
            </a:br>
            <a:r>
              <a:rPr lang="ru-RU" sz="2400" b="1" dirty="0" smtClean="0">
                <a:latin typeface="Arial" pitchFamily="34" charset="0"/>
                <a:cs typeface="Arial" pitchFamily="34" charset="0"/>
              </a:rPr>
              <a:t>7-10 - на низкий уровень </a:t>
            </a:r>
            <a:r>
              <a:rPr lang="ru-RU" sz="2400" b="1" dirty="0" err="1" smtClean="0">
                <a:latin typeface="Arial" pitchFamily="34" charset="0"/>
                <a:cs typeface="Arial" pitchFamily="34" charset="0"/>
              </a:rPr>
              <a:t>стрессоустойчивости</a:t>
            </a:r>
            <a:r>
              <a:rPr lang="ru-RU" sz="2400" b="1" dirty="0" smtClean="0">
                <a:latin typeface="Arial" pitchFamily="34" charset="0"/>
                <a:cs typeface="Arial" pitchFamily="34" charset="0"/>
              </a:rPr>
              <a:t>.</a:t>
            </a:r>
            <a:br>
              <a:rPr lang="ru-RU" sz="2400" b="1" dirty="0" smtClean="0">
                <a:latin typeface="Arial" pitchFamily="34" charset="0"/>
                <a:cs typeface="Arial" pitchFamily="34" charset="0"/>
              </a:rPr>
            </a:br>
            <a:r>
              <a:rPr lang="ru-RU" sz="2400" b="1" dirty="0" smtClean="0">
                <a:latin typeface="Arial" pitchFamily="34" charset="0"/>
                <a:cs typeface="Arial" pitchFamily="34" charset="0"/>
              </a:rPr>
              <a:t/>
            </a:r>
            <a:br>
              <a:rPr lang="ru-RU" sz="2400" b="1" dirty="0" smtClean="0">
                <a:latin typeface="Arial" pitchFamily="34" charset="0"/>
                <a:cs typeface="Arial" pitchFamily="34" charset="0"/>
              </a:rPr>
            </a:br>
            <a:r>
              <a:rPr lang="ru-RU" sz="2400" dirty="0" smtClean="0">
                <a:latin typeface="Arial" pitchFamily="34" charset="0"/>
                <a:cs typeface="Arial" pitchFamily="34" charset="0"/>
              </a:rPr>
              <a:t/>
            </a:r>
            <a:br>
              <a:rPr lang="ru-RU" sz="2400" dirty="0" smtClean="0">
                <a:latin typeface="Arial" pitchFamily="34" charset="0"/>
                <a:cs typeface="Arial" pitchFamily="34" charset="0"/>
              </a:rPr>
            </a:br>
            <a:r>
              <a:rPr lang="ru-RU" sz="2400" dirty="0" smtClean="0">
                <a:latin typeface="Arial" pitchFamily="34" charset="0"/>
                <a:cs typeface="Arial" pitchFamily="34" charset="0"/>
              </a:rPr>
              <a:t> </a:t>
            </a:r>
            <a:br>
              <a:rPr lang="ru-RU" sz="2400" dirty="0" smtClean="0">
                <a:latin typeface="Arial" pitchFamily="34" charset="0"/>
                <a:cs typeface="Arial" pitchFamily="34" charset="0"/>
              </a:rPr>
            </a:br>
            <a:endParaRPr lang="ru-RU" sz="2400" dirty="0">
              <a:latin typeface="Arial" pitchFamily="34" charset="0"/>
              <a:cs typeface="Arial" pitchFamily="34" charset="0"/>
            </a:endParaRPr>
          </a:p>
        </p:txBody>
      </p:sp>
    </p:spTree>
  </p:cSld>
  <p:clrMapOvr>
    <a:masterClrMapping/>
  </p:clrMapOvr>
  <p:transition>
    <p:wipe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184</TotalTime>
  <Words>294</Words>
  <Application>Microsoft Office PowerPoint</Application>
  <PresentationFormat>Экран (4:3)</PresentationFormat>
  <Paragraphs>24</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Эркер</vt:lpstr>
      <vt:lpstr>Методы психодиагностики.   Методика Ю.Я. Киселева          «Градусник»</vt:lpstr>
      <vt:lpstr>Психическая готовность спортсмена к соревнованиям - это его психическое состояние, которое характеризуется оптимальным уровнем эмоционального напряжения и установкой, адекватной его соревновательной цели.                                             Ю.Я. Киселев</vt:lpstr>
      <vt:lpstr>Биография Ю.Я. Киселева</vt:lpstr>
      <vt:lpstr>       Успешное выступление в соревнованиях зависит не только от высокого уровня физической, технической и тактической подготовленности спортсмена, но и от его психологической готовности.        Чтобы реализовать в полной мере свои физические, технические и тактические способности, навыки и умения, а кроме того, вскрыть резервные возможности как обязательный элемент соревнования, спортсмену необходимо психологически готовиться к определенным условиям спортивной деятельности. </vt:lpstr>
      <vt:lpstr>По мнению Ю.Я. Киселева «Психологическая готовность спортсмена состоит из следующих компонентов:  - уверенность в своих силах, - устойчивость,  - стремление к успеху,  - склонность к риску, самозащиты». </vt:lpstr>
      <vt:lpstr>В 1975 году Ю.Я. Киселев разработал Методику оценки предсоревновательного состояния спортсменов, представляющую собой шкалу интервальной самооценки состояния – Градусник.  Для обследования используются графические шкалы показателей состояний длиной по 10 см.      </vt:lpstr>
      <vt:lpstr> Спортсмену предъявляется данная шкала, на которой он должен сделать отметку уровня состояния, которое он испытывает в данный момент.  Измеряются следующие показатели: 1) самочувствие; 2) настроение; 3) желание тренироваться; 4) удовлетворенность тренировочным процессом; 5) отношения с друзьями; 6) отношение с тренером; 7) спортивные перспективы (на данное соревнование); 8) готовность к соревнованиям.   С помощью зкспресс-теста «Градусник» можно измерить любой момент, а также любые компоненты предстартового, соревновательного и после соревновательного состояния.  </vt:lpstr>
      <vt:lpstr>Слайд 8</vt:lpstr>
      <vt:lpstr> Подсчет результатов проводился следующим образом:  0-3 баллов указывало на высокий уровень,  4-6 - на средний уровень,  7-10 - на низкий уровень стрессоустойчивости.     </vt:lpstr>
      <vt:lpstr>Для более точного обследования психолог, измеряя линейкой отмеченные отрезки, фиксирует значения.  Ю.Я. Киселев рекомендует ориентироваться на  значения 7,5. Если все или большинство показателей состояния выше 7,5, то диагностируется состояние готовности.  Эти нормативы получены по результатам  многочисленных обследований спортсменов в условиях реальных соревнований.   Также было установлено, что при показателях 7,5 и выше, спортсмены, как правило, реализуют на соревнованиях уровень подготовленности, достигнутый на тренировках. </vt:lpstr>
      <vt:lpstr>Методика «Градусник»</vt:lpstr>
      <vt:lpstr>         В результате исследования было выявлено, что начинающие спортсмены, имеющие спортивный стаж меньше года, более подвержены эмоциональным переживаниям, имеют устойчивый уровень тревоги в предстартовой ситуации по сравнению с более опытными спортсменами.           Многолетнее практическое применение методики для обследования спортсменов разных видов спорта и квалификации доказали ее информативность.  </vt:lpstr>
      <vt:lpstr>          Модификации градусника Киселева позволяют диагностировать особенности тренировочных состояний и состояний реабилитации, по показателям которых оценивается эффективность восстановительных процедур.            Экспресс-тест «Градусник» в модифицированном виде используется психологами  в определении уровня тревожности детей дошкольного и школьного возраста. </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Методы психодиагностики</dc:title>
  <dc:creator>302</dc:creator>
  <cp:lastModifiedBy>302</cp:lastModifiedBy>
  <cp:revision>25</cp:revision>
  <dcterms:created xsi:type="dcterms:W3CDTF">2019-11-10T03:34:19Z</dcterms:created>
  <dcterms:modified xsi:type="dcterms:W3CDTF">2019-11-10T12:46:53Z</dcterms:modified>
</cp:coreProperties>
</file>