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8" r:id="rId3"/>
    <p:sldId id="257" r:id="rId4"/>
    <p:sldId id="259" r:id="rId5"/>
    <p:sldId id="270" r:id="rId6"/>
    <p:sldId id="271" r:id="rId7"/>
    <p:sldId id="272" r:id="rId8"/>
    <p:sldId id="274" r:id="rId9"/>
    <p:sldId id="275" r:id="rId10"/>
    <p:sldId id="277" r:id="rId11"/>
    <p:sldId id="278" r:id="rId12"/>
    <p:sldId id="279" r:id="rId13"/>
    <p:sldId id="280" r:id="rId14"/>
    <p:sldId id="281" r:id="rId15"/>
    <p:sldId id="283" r:id="rId16"/>
    <p:sldId id="284" r:id="rId17"/>
    <p:sldId id="285" r:id="rId18"/>
    <p:sldId id="286" r:id="rId19"/>
    <p:sldId id="269"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931"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5B106E36-FD25-4E2D-B0AA-010F637433A0}" type="datetimeFigureOut">
              <a:rPr lang="ru-RU" smtClean="0"/>
              <a:pPr/>
              <a:t>10.11.2019</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transition>
    <p:wipe dir="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10.11.2019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dir="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10.11.2019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5B106E36-FD25-4E2D-B0AA-010F637433A0}" type="datetimeFigureOut">
              <a:rPr lang="ru-RU" smtClean="0"/>
              <a:pPr/>
              <a:t>10.11.2019</a:t>
            </a:fld>
            <a:endParaRPr lang="ru-RU"/>
          </a:p>
        </p:txBody>
      </p:sp>
      <p:sp>
        <p:nvSpPr>
          <p:cNvPr id="9" name="Номер слайда 8"/>
          <p:cNvSpPr>
            <a:spLocks noGrp="1"/>
          </p:cNvSpPr>
          <p:nvPr>
            <p:ph type="sldNum" sz="quarter" idx="15"/>
          </p:nvPr>
        </p:nvSpPr>
        <p:spPr/>
        <p:txBody>
          <a:bodyPr rtlCol="0"/>
          <a:lstStyle/>
          <a:p>
            <a:fld id="{725C68B6-61C2-468F-89AB-4B9F7531AA68}"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transition>
    <p:wipe dir="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5B106E36-FD25-4E2D-B0AA-010F637433A0}" type="datetimeFigureOut">
              <a:rPr lang="ru-RU" smtClean="0"/>
              <a:pPr/>
              <a:t>10.11.2019</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wipe dir="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10.11.2019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transition>
    <p:wipe dir="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10.11.2019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transition>
    <p:wipe dir="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5B106E36-FD25-4E2D-B0AA-010F637433A0}" type="datetimeFigureOut">
              <a:rPr lang="ru-RU" smtClean="0"/>
              <a:pPr/>
              <a:t>10.11.2019</a:t>
            </a:fld>
            <a:endParaRPr lang="ru-RU"/>
          </a:p>
        </p:txBody>
      </p:sp>
      <p:sp>
        <p:nvSpPr>
          <p:cNvPr id="7" name="Номер слайда 6"/>
          <p:cNvSpPr>
            <a:spLocks noGrp="1"/>
          </p:cNvSpPr>
          <p:nvPr>
            <p:ph type="sldNum" sz="quarter" idx="11"/>
          </p:nvPr>
        </p:nvSpPr>
        <p:spPr/>
        <p:txBody>
          <a:bodyPr rtlCol="0"/>
          <a:lstStyle/>
          <a:p>
            <a:fld id="{725C68B6-61C2-468F-89AB-4B9F7531AA68}"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transition>
    <p:wipe dir="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10.11.2019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dir="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5B106E36-FD25-4E2D-B0AA-010F637433A0}" type="datetimeFigureOut">
              <a:rPr lang="ru-RU" smtClean="0"/>
              <a:pPr/>
              <a:t>10.11.2019</a:t>
            </a:fld>
            <a:endParaRPr lang="ru-RU"/>
          </a:p>
        </p:txBody>
      </p:sp>
      <p:sp>
        <p:nvSpPr>
          <p:cNvPr id="22" name="Номер слайда 21"/>
          <p:cNvSpPr>
            <a:spLocks noGrp="1"/>
          </p:cNvSpPr>
          <p:nvPr>
            <p:ph type="sldNum" sz="quarter" idx="15"/>
          </p:nvPr>
        </p:nvSpPr>
        <p:spPr/>
        <p:txBody>
          <a:bodyPr rtlCol="0"/>
          <a:lstStyle/>
          <a:p>
            <a:fld id="{725C68B6-61C2-468F-89AB-4B9F7531AA68}"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transition>
    <p:wipe dir="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5B106E36-FD25-4E2D-B0AA-010F637433A0}" type="datetimeFigureOut">
              <a:rPr lang="ru-RU" smtClean="0"/>
              <a:pPr/>
              <a:t>10.11.2019</a:t>
            </a:fld>
            <a:endParaRPr lang="ru-RU"/>
          </a:p>
        </p:txBody>
      </p:sp>
      <p:sp>
        <p:nvSpPr>
          <p:cNvPr id="18" name="Номер слайда 17"/>
          <p:cNvSpPr>
            <a:spLocks noGrp="1"/>
          </p:cNvSpPr>
          <p:nvPr>
            <p:ph type="sldNum" sz="quarter" idx="11"/>
          </p:nvPr>
        </p:nvSpPr>
        <p:spPr/>
        <p:txBody>
          <a:bodyPr rtlCol="0"/>
          <a:lstStyle/>
          <a:p>
            <a:fld id="{725C68B6-61C2-468F-89AB-4B9F7531AA68}"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transition>
    <p:wipe dir="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B106E36-FD25-4E2D-B0AA-010F637433A0}" type="datetimeFigureOut">
              <a:rPr lang="ru-RU" smtClean="0"/>
              <a:pPr/>
              <a:t>10.11.2019</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p:wipe dir="r"/>
  </p:transition>
  <p:timing>
    <p:tnLst>
      <p:par>
        <p:cTn id="1" dur="indefinite" restart="never" nodeType="tmRoot"/>
      </p:par>
    </p:tnLst>
  </p:timing>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75656" y="332656"/>
            <a:ext cx="7520880" cy="2736304"/>
          </a:xfrm>
        </p:spPr>
        <p:txBody>
          <a:bodyPr>
            <a:normAutofit/>
          </a:bodyPr>
          <a:lstStyle/>
          <a:p>
            <a:r>
              <a:rPr lang="en-US" sz="4400" dirty="0" err="1" smtClean="0"/>
              <a:t>Основания</a:t>
            </a:r>
            <a:r>
              <a:rPr lang="en-US" sz="4400" dirty="0" smtClean="0"/>
              <a:t> и </a:t>
            </a:r>
            <a:r>
              <a:rPr lang="en-US" sz="4400" dirty="0" err="1" smtClean="0"/>
              <a:t>порядок</a:t>
            </a:r>
            <a:r>
              <a:rPr lang="en-US" sz="4400" dirty="0" smtClean="0"/>
              <a:t> </a:t>
            </a:r>
            <a:r>
              <a:rPr lang="en-US" sz="4400" dirty="0" err="1" smtClean="0"/>
              <a:t>отстранения</a:t>
            </a:r>
            <a:r>
              <a:rPr lang="en-US" sz="4400" dirty="0" smtClean="0"/>
              <a:t> </a:t>
            </a:r>
            <a:r>
              <a:rPr lang="en-US" sz="4400" dirty="0" err="1" smtClean="0"/>
              <a:t>от</a:t>
            </a:r>
            <a:r>
              <a:rPr lang="en-US" sz="4400" dirty="0" smtClean="0"/>
              <a:t> </a:t>
            </a:r>
            <a:r>
              <a:rPr lang="en-US" sz="4400" dirty="0" err="1" smtClean="0"/>
              <a:t>работы</a:t>
            </a:r>
            <a:r>
              <a:rPr lang="en-US" sz="4400" dirty="0" smtClean="0"/>
              <a:t> </a:t>
            </a:r>
            <a:r>
              <a:rPr lang="en-US" sz="4400" dirty="0" err="1" smtClean="0"/>
              <a:t>спортсменов</a:t>
            </a:r>
            <a:r>
              <a:rPr lang="en-US" sz="4400" dirty="0" smtClean="0"/>
              <a:t> </a:t>
            </a:r>
            <a:endParaRPr lang="ru-RU" sz="4800" b="1" dirty="0">
              <a:latin typeface="Arial" pitchFamily="34" charset="0"/>
              <a:cs typeface="Arial" pitchFamily="34" charset="0"/>
            </a:endParaRPr>
          </a:p>
        </p:txBody>
      </p:sp>
      <p:sp>
        <p:nvSpPr>
          <p:cNvPr id="3" name="Подзаголовок 2"/>
          <p:cNvSpPr>
            <a:spLocks noGrp="1"/>
          </p:cNvSpPr>
          <p:nvPr>
            <p:ph type="subTitle" idx="1"/>
          </p:nvPr>
        </p:nvSpPr>
        <p:spPr>
          <a:xfrm>
            <a:off x="3563888" y="5085184"/>
            <a:ext cx="5256584" cy="1273696"/>
          </a:xfrm>
        </p:spPr>
        <p:txBody>
          <a:bodyPr>
            <a:normAutofit fontScale="92500" lnSpcReduction="10000"/>
          </a:bodyPr>
          <a:lstStyle/>
          <a:p>
            <a:r>
              <a:rPr lang="ru-RU" b="1" i="1" dirty="0" smtClean="0">
                <a:solidFill>
                  <a:srgbClr val="0070C0"/>
                </a:solidFill>
                <a:latin typeface="Arial" pitchFamily="34" charset="0"/>
                <a:cs typeface="Arial" pitchFamily="34" charset="0"/>
              </a:rPr>
              <a:t>Ульянов Александр Владимирович</a:t>
            </a:r>
          </a:p>
          <a:p>
            <a:r>
              <a:rPr lang="ru-RU" b="1" i="1" dirty="0" smtClean="0">
                <a:solidFill>
                  <a:srgbClr val="0070C0"/>
                </a:solidFill>
                <a:latin typeface="Arial" pitchFamily="34" charset="0"/>
                <a:cs typeface="Arial" pitchFamily="34" charset="0"/>
              </a:rPr>
              <a:t>Студент 3 курса гр. ЗОФК 173з </a:t>
            </a:r>
          </a:p>
          <a:p>
            <a:r>
              <a:rPr lang="ru-RU" b="1" i="1" dirty="0" smtClean="0">
                <a:solidFill>
                  <a:srgbClr val="0070C0"/>
                </a:solidFill>
                <a:latin typeface="Arial" pitchFamily="34" charset="0"/>
                <a:cs typeface="Arial" pitchFamily="34" charset="0"/>
              </a:rPr>
              <a:t>Руководитель: </a:t>
            </a:r>
            <a:r>
              <a:rPr lang="ru-RU" b="1" i="1" dirty="0" err="1" smtClean="0">
                <a:solidFill>
                  <a:srgbClr val="0070C0"/>
                </a:solidFill>
                <a:latin typeface="Arial" pitchFamily="34" charset="0"/>
                <a:cs typeface="Arial" pitchFamily="34" charset="0"/>
              </a:rPr>
              <a:t>Жевнерова</a:t>
            </a:r>
            <a:r>
              <a:rPr lang="ru-RU" b="1" i="1" dirty="0" smtClean="0">
                <a:solidFill>
                  <a:srgbClr val="0070C0"/>
                </a:solidFill>
                <a:latin typeface="Arial" pitchFamily="34" charset="0"/>
                <a:cs typeface="Arial" pitchFamily="34" charset="0"/>
              </a:rPr>
              <a:t> Жанна </a:t>
            </a:r>
          </a:p>
          <a:p>
            <a:r>
              <a:rPr lang="ru-RU" i="1" dirty="0" smtClean="0">
                <a:solidFill>
                  <a:srgbClr val="0070C0"/>
                </a:solidFill>
                <a:latin typeface="Arial" pitchFamily="34" charset="0"/>
                <a:cs typeface="Arial" pitchFamily="34" charset="0"/>
              </a:rPr>
              <a:t> </a:t>
            </a:r>
            <a:r>
              <a:rPr lang="ru-RU" i="1" dirty="0" smtClean="0">
                <a:solidFill>
                  <a:srgbClr val="0070C0"/>
                </a:solidFill>
                <a:latin typeface="Arial" pitchFamily="34" charset="0"/>
                <a:cs typeface="Arial" pitchFamily="34" charset="0"/>
              </a:rPr>
              <a:t>           </a:t>
            </a:r>
            <a:r>
              <a:rPr lang="ru-RU" b="1" i="1" dirty="0" smtClean="0">
                <a:solidFill>
                  <a:srgbClr val="0070C0"/>
                </a:solidFill>
                <a:latin typeface="Arial" pitchFamily="34" charset="0"/>
                <a:cs typeface="Arial" pitchFamily="34" charset="0"/>
              </a:rPr>
              <a:t>                 Владимировна</a:t>
            </a:r>
            <a:endParaRPr lang="ru-RU" b="1" i="1" dirty="0" smtClean="0">
              <a:solidFill>
                <a:srgbClr val="FF0000"/>
              </a:solidFill>
              <a:latin typeface="Arial" pitchFamily="34" charset="0"/>
              <a:cs typeface="Arial" pitchFamily="34" charset="0"/>
            </a:endParaRPr>
          </a:p>
          <a:p>
            <a:endParaRPr lang="ru-RU" dirty="0"/>
          </a:p>
        </p:txBody>
      </p:sp>
    </p:spTree>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943200" y="188640"/>
            <a:ext cx="7200800" cy="1462314"/>
          </a:xfrm>
        </p:spPr>
        <p:txBody>
          <a:bodyPr>
            <a:normAutofit fontScale="90000"/>
          </a:bodyPr>
          <a:lstStyle/>
          <a:p>
            <a:r>
              <a:rPr lang="ru-RU" dirty="0" smtClean="0">
                <a:latin typeface="Arial" pitchFamily="34" charset="0"/>
                <a:cs typeface="Arial" pitchFamily="34" charset="0"/>
              </a:rPr>
              <a:t>Работодатель обязан отстранить спортсмена от участия в спортивных соревнованиях в случаях: </a:t>
            </a:r>
            <a:endParaRPr lang="ru-RU" dirty="0"/>
          </a:p>
        </p:txBody>
      </p:sp>
      <p:sp>
        <p:nvSpPr>
          <p:cNvPr id="3" name="Подзаголовок 2"/>
          <p:cNvSpPr>
            <a:spLocks noGrp="1"/>
          </p:cNvSpPr>
          <p:nvPr>
            <p:ph type="subTitle" idx="1"/>
          </p:nvPr>
        </p:nvSpPr>
        <p:spPr>
          <a:xfrm>
            <a:off x="1979712" y="1772816"/>
            <a:ext cx="6912768" cy="4824536"/>
          </a:xfrm>
        </p:spPr>
        <p:txBody>
          <a:bodyPr>
            <a:normAutofit/>
          </a:bodyPr>
          <a:lstStyle/>
          <a:p>
            <a:pPr algn="just">
              <a:buFont typeface="Wingdings" pitchFamily="2" charset="2"/>
              <a:buChar char="q"/>
            </a:pPr>
            <a:r>
              <a:rPr lang="ru-RU" sz="2000" dirty="0" smtClean="0">
                <a:latin typeface="Arial" pitchFamily="34" charset="0"/>
                <a:cs typeface="Arial" pitchFamily="34" charset="0"/>
              </a:rPr>
              <a:t>  </a:t>
            </a:r>
            <a:r>
              <a:rPr lang="ru-RU" sz="2000" dirty="0" smtClean="0">
                <a:latin typeface="Arial" pitchFamily="34" charset="0"/>
                <a:cs typeface="Arial" pitchFamily="34" charset="0"/>
              </a:rPr>
              <a:t>спортивной дисквалификации спортсмена. Напомним, согласно п. 14 ст. 2 Федерального закона о спорте спортивная дисквалификация спортсмена </a:t>
            </a:r>
            <a:r>
              <a:rPr lang="ru-RU" sz="2000" dirty="0" smtClean="0">
                <a:latin typeface="Arial" pitchFamily="34" charset="0"/>
                <a:cs typeface="Arial" pitchFamily="34" charset="0"/>
              </a:rPr>
              <a:t> - это </a:t>
            </a:r>
            <a:r>
              <a:rPr lang="ru-RU" sz="2000" dirty="0" smtClean="0">
                <a:latin typeface="Arial" pitchFamily="34" charset="0"/>
                <a:cs typeface="Arial" pitchFamily="34" charset="0"/>
              </a:rPr>
              <a:t>отстранение спортсмена от участия в спортивных соревнованиях, которое осуществляется международной спортивной федерацией по соответствующему виду спорта или общероссийской спортивной федерацией по соответствующему виду спорта за нарушение правил вида спорта, или положений (регламентов) спортивных соревнований, или антидопинговых правил, или норм, утвержденных международными спортивными организациями, или норм, утвержденных общероссийскими спортивными федерациями; </a:t>
            </a:r>
          </a:p>
          <a:p>
            <a:endParaRPr lang="ru-RU" dirty="0"/>
          </a:p>
        </p:txBody>
      </p:sp>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943200" y="188640"/>
            <a:ext cx="7200800" cy="1462314"/>
          </a:xfrm>
        </p:spPr>
        <p:txBody>
          <a:bodyPr>
            <a:normAutofit fontScale="90000"/>
          </a:bodyPr>
          <a:lstStyle/>
          <a:p>
            <a:r>
              <a:rPr lang="ru-RU" dirty="0" smtClean="0">
                <a:latin typeface="Arial" pitchFamily="34" charset="0"/>
                <a:cs typeface="Arial" pitchFamily="34" charset="0"/>
              </a:rPr>
              <a:t>Работодатель обязан отстранить спортсмена от участия в спортивных соревнованиях в случаях: </a:t>
            </a:r>
            <a:endParaRPr lang="ru-RU" dirty="0"/>
          </a:p>
        </p:txBody>
      </p:sp>
      <p:sp>
        <p:nvSpPr>
          <p:cNvPr id="3" name="Подзаголовок 2"/>
          <p:cNvSpPr>
            <a:spLocks noGrp="1"/>
          </p:cNvSpPr>
          <p:nvPr>
            <p:ph type="subTitle" idx="1"/>
          </p:nvPr>
        </p:nvSpPr>
        <p:spPr>
          <a:xfrm>
            <a:off x="1979712" y="1772816"/>
            <a:ext cx="6912768" cy="4824536"/>
          </a:xfrm>
        </p:spPr>
        <p:txBody>
          <a:bodyPr>
            <a:normAutofit/>
          </a:bodyPr>
          <a:lstStyle/>
          <a:p>
            <a:pPr algn="just">
              <a:buFont typeface="Wingdings" pitchFamily="2" charset="2"/>
              <a:buChar char="q"/>
            </a:pPr>
            <a:r>
              <a:rPr lang="ru-RU" sz="2000" dirty="0" smtClean="0">
                <a:latin typeface="Arial" pitchFamily="34" charset="0"/>
                <a:cs typeface="Arial" pitchFamily="34" charset="0"/>
              </a:rPr>
              <a:t> требования </a:t>
            </a:r>
            <a:r>
              <a:rPr lang="ru-RU" sz="2000" dirty="0" smtClean="0">
                <a:latin typeface="Arial" pitchFamily="34" charset="0"/>
                <a:cs typeface="Arial" pitchFamily="34" charset="0"/>
              </a:rPr>
              <a:t>общероссийской спортивной федерации по соответствующим виду или видам спорта, предъявленного в соответствии с нормами, утвержденными этой федерацией, например, при положительных результатах </a:t>
            </a:r>
            <a:r>
              <a:rPr lang="ru-RU" sz="2000" dirty="0" err="1" smtClean="0">
                <a:latin typeface="Arial" pitchFamily="34" charset="0"/>
                <a:cs typeface="Arial" pitchFamily="34" charset="0"/>
              </a:rPr>
              <a:t>допинг-контроля</a:t>
            </a:r>
            <a:r>
              <a:rPr lang="ru-RU" sz="2000" dirty="0" smtClean="0">
                <a:latin typeface="Arial" pitchFamily="34" charset="0"/>
                <a:cs typeface="Arial" pitchFamily="34" charset="0"/>
              </a:rPr>
              <a:t>. </a:t>
            </a:r>
          </a:p>
          <a:p>
            <a:endParaRPr lang="ru-RU" dirty="0"/>
          </a:p>
        </p:txBody>
      </p:sp>
      <p:pic>
        <p:nvPicPr>
          <p:cNvPr id="43010" name="Picture 2" descr="ÐÐ°ÑÑÐ¸Ð½ÐºÐ¸ Ð¿Ð¾ Ð·Ð°Ð¿ÑÐ¾ÑÑ ÐºÐ°ÑÑÐ¸Ð½ÐºÐ¸ ÑÑÑÐ´Ð¾Ð²ÑÐµ Ð¾ÑÐ½Ð¾ÑÐµÐ½Ð¸Ñ"/>
          <p:cNvPicPr>
            <a:picLocks noChangeAspect="1" noChangeArrowheads="1"/>
          </p:cNvPicPr>
          <p:nvPr/>
        </p:nvPicPr>
        <p:blipFill>
          <a:blip r:embed="rId2" cstate="print"/>
          <a:srcRect/>
          <a:stretch>
            <a:fillRect/>
          </a:stretch>
        </p:blipFill>
        <p:spPr bwMode="auto">
          <a:xfrm>
            <a:off x="2339752" y="3928146"/>
            <a:ext cx="6576665" cy="2600773"/>
          </a:xfrm>
          <a:prstGeom prst="rect">
            <a:avLst/>
          </a:prstGeom>
          <a:noFill/>
        </p:spPr>
      </p:pic>
    </p:spTree>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979712" y="332656"/>
            <a:ext cx="6912768" cy="6264696"/>
          </a:xfrm>
        </p:spPr>
        <p:txBody>
          <a:bodyPr>
            <a:normAutofit/>
          </a:bodyPr>
          <a:lstStyle/>
          <a:p>
            <a:pPr algn="just"/>
            <a:r>
              <a:rPr lang="ru-RU" sz="2800" dirty="0" smtClean="0">
                <a:latin typeface="Arial" pitchFamily="34" charset="0"/>
                <a:cs typeface="Arial" pitchFamily="34" charset="0"/>
              </a:rPr>
              <a:t>Важно отметить, что в отличие от общих правил отстранения предусмотренных ст. 76 ТК РФ, отстранение по ст. 348.5 ТК </a:t>
            </a:r>
            <a:r>
              <a:rPr lang="ru-RU" sz="2800" dirty="0" err="1" smtClean="0">
                <a:latin typeface="Arial" pitchFamily="34" charset="0"/>
                <a:cs typeface="Arial" pitchFamily="34" charset="0"/>
              </a:rPr>
              <a:t>Рф</a:t>
            </a:r>
            <a:r>
              <a:rPr lang="ru-RU" sz="2800" dirty="0" smtClean="0">
                <a:latin typeface="Arial" pitchFamily="34" charset="0"/>
                <a:cs typeface="Arial" pitchFamily="34" charset="0"/>
              </a:rPr>
              <a:t> ограничивает спортсмена в работе </a:t>
            </a:r>
            <a:r>
              <a:rPr lang="ru-RU" sz="2800" dirty="0" smtClean="0">
                <a:latin typeface="Arial" pitchFamily="34" charset="0"/>
                <a:cs typeface="Arial" pitchFamily="34" charset="0"/>
              </a:rPr>
              <a:t>частично - только </a:t>
            </a:r>
            <a:r>
              <a:rPr lang="ru-RU" sz="2800" dirty="0" smtClean="0">
                <a:latin typeface="Arial" pitchFamily="34" charset="0"/>
                <a:cs typeface="Arial" pitchFamily="34" charset="0"/>
              </a:rPr>
              <a:t>по участию в соревнованиях. </a:t>
            </a:r>
            <a:endParaRPr lang="ru-RU" sz="2800" dirty="0" smtClean="0">
              <a:latin typeface="Arial" pitchFamily="34" charset="0"/>
              <a:cs typeface="Arial" pitchFamily="34" charset="0"/>
            </a:endParaRPr>
          </a:p>
          <a:p>
            <a:pPr algn="just"/>
            <a:r>
              <a:rPr lang="ru-RU" sz="2800" dirty="0" smtClean="0">
                <a:latin typeface="Arial" pitchFamily="34" charset="0"/>
                <a:cs typeface="Arial" pitchFamily="34" charset="0"/>
              </a:rPr>
              <a:t>Выполнять </a:t>
            </a:r>
            <a:r>
              <a:rPr lang="ru-RU" sz="2800" dirty="0" smtClean="0">
                <a:latin typeface="Arial" pitchFamily="34" charset="0"/>
                <a:cs typeface="Arial" pitchFamily="34" charset="0"/>
              </a:rPr>
              <a:t>тренировочную нагрузку и другие мероприятия по подготовке к спортивным соревнованиям спортсмен обязан. </a:t>
            </a:r>
            <a:endParaRPr lang="ru-RU" sz="2800" dirty="0" smtClean="0">
              <a:latin typeface="Arial" pitchFamily="34" charset="0"/>
              <a:cs typeface="Arial" pitchFamily="34" charset="0"/>
            </a:endParaRPr>
          </a:p>
          <a:p>
            <a:endParaRPr lang="ru-RU" dirty="0"/>
          </a:p>
        </p:txBody>
      </p:sp>
    </p:spTree>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979712" y="332656"/>
            <a:ext cx="6912768" cy="6264696"/>
          </a:xfrm>
        </p:spPr>
        <p:txBody>
          <a:bodyPr>
            <a:normAutofit/>
          </a:bodyPr>
          <a:lstStyle/>
          <a:p>
            <a:pPr algn="just"/>
            <a:r>
              <a:rPr lang="ru-RU" sz="2000" dirty="0" smtClean="0">
                <a:latin typeface="Arial" pitchFamily="34" charset="0"/>
                <a:cs typeface="Arial" pitchFamily="34" charset="0"/>
              </a:rPr>
              <a:t>За ним </a:t>
            </a:r>
            <a:r>
              <a:rPr lang="ru-RU" sz="2000" dirty="0" smtClean="0">
                <a:latin typeface="Arial" pitchFamily="34" charset="0"/>
                <a:cs typeface="Arial" pitchFamily="34" charset="0"/>
              </a:rPr>
              <a:t>сохраняется часть заработка в размере, определяемом трудовым договором, но не ниже установленного ст. 155 ТК РФ, в силу которой оплата труда спортсмена при отстранении от соревнований осуществляется в следующем размере: </a:t>
            </a:r>
            <a:endParaRPr lang="ru-RU" sz="2000" dirty="0" smtClean="0">
              <a:latin typeface="Arial" pitchFamily="34" charset="0"/>
              <a:cs typeface="Arial" pitchFamily="34" charset="0"/>
            </a:endParaRPr>
          </a:p>
          <a:p>
            <a:pPr algn="just">
              <a:buFont typeface="Wingdings" pitchFamily="2" charset="2"/>
              <a:buChar char="q"/>
            </a:pPr>
            <a:r>
              <a:rPr lang="ru-RU" dirty="0" smtClean="0"/>
              <a:t> </a:t>
            </a:r>
            <a:r>
              <a:rPr lang="ru-RU" sz="2000" dirty="0" smtClean="0">
                <a:latin typeface="Arial" pitchFamily="34" charset="0"/>
                <a:cs typeface="Arial" pitchFamily="34" charset="0"/>
              </a:rPr>
              <a:t>при </a:t>
            </a:r>
            <a:r>
              <a:rPr lang="ru-RU" sz="2000" dirty="0" smtClean="0">
                <a:latin typeface="Arial" pitchFamily="34" charset="0"/>
                <a:cs typeface="Arial" pitchFamily="34" charset="0"/>
              </a:rPr>
              <a:t>неисполнении трудовых (должностных) обязанностей по причинам, не зависящим от работодателя и спортсмена, за спортсменом сохраняется не ниже 2/3 тарифной ставки оклада (должностного оклада), рассчитанных пропорционально отработанному времени (ч. 2 ст. 155 ТК РФ) (например, эта норма должна применяться, когда спортсмен отстранен за применение допинга, попавшего в организм спортсмена не по его вине, а по вине врача);</a:t>
            </a:r>
          </a:p>
          <a:p>
            <a:pPr algn="just"/>
            <a:endParaRPr lang="ru-RU" sz="2000" dirty="0">
              <a:latin typeface="Arial" pitchFamily="34" charset="0"/>
              <a:cs typeface="Arial" pitchFamily="34" charset="0"/>
            </a:endParaRPr>
          </a:p>
        </p:txBody>
      </p:sp>
    </p:spTree>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979712" y="332656"/>
            <a:ext cx="6912768" cy="6264696"/>
          </a:xfrm>
        </p:spPr>
        <p:txBody>
          <a:bodyPr>
            <a:normAutofit/>
          </a:bodyPr>
          <a:lstStyle/>
          <a:p>
            <a:pPr algn="just"/>
            <a:endParaRPr lang="ru-RU" sz="2000" dirty="0" smtClean="0">
              <a:latin typeface="Arial" pitchFamily="34" charset="0"/>
              <a:cs typeface="Arial" pitchFamily="34" charset="0"/>
            </a:endParaRPr>
          </a:p>
          <a:p>
            <a:pPr algn="just">
              <a:buFont typeface="Wingdings" pitchFamily="2" charset="2"/>
              <a:buChar char="q"/>
            </a:pPr>
            <a:r>
              <a:rPr lang="ru-RU" dirty="0" smtClean="0"/>
              <a:t>  </a:t>
            </a:r>
            <a:r>
              <a:rPr lang="ru-RU" sz="2000" dirty="0" smtClean="0">
                <a:latin typeface="Arial" pitchFamily="34" charset="0"/>
                <a:cs typeface="Arial" pitchFamily="34" charset="0"/>
              </a:rPr>
              <a:t>при </a:t>
            </a:r>
            <a:r>
              <a:rPr lang="ru-RU" sz="2000" dirty="0" smtClean="0">
                <a:latin typeface="Arial" pitchFamily="34" charset="0"/>
                <a:cs typeface="Arial" pitchFamily="34" charset="0"/>
              </a:rPr>
              <a:t>неисполнении трудовых (должностных) обязанностей по вине спортсмена оплата нормируемой части заработной платы производится в соответствии с объемом выполненной работы (ч. 3 ст. 155 ТК РФ) (например, эта норма должна применяться, когда спортсмен отстранен за виновное (умышленно или по неосторожности) применение допинга</a:t>
            </a:r>
            <a:r>
              <a:rPr lang="ru-RU" sz="2000" dirty="0" smtClean="0">
                <a:latin typeface="Arial" pitchFamily="34" charset="0"/>
                <a:cs typeface="Arial" pitchFamily="34" charset="0"/>
              </a:rPr>
              <a:t>).</a:t>
            </a:r>
          </a:p>
          <a:p>
            <a:pPr algn="just">
              <a:buFont typeface="Wingdings" pitchFamily="2" charset="2"/>
              <a:buChar char="q"/>
            </a:pPr>
            <a:endParaRPr lang="ru-RU" sz="2000" dirty="0" smtClean="0">
              <a:latin typeface="Arial" pitchFamily="34" charset="0"/>
              <a:cs typeface="Arial" pitchFamily="34" charset="0"/>
            </a:endParaRPr>
          </a:p>
          <a:p>
            <a:pPr algn="just">
              <a:buFont typeface="Wingdings" pitchFamily="2" charset="2"/>
              <a:buChar char="q"/>
            </a:pPr>
            <a:r>
              <a:rPr lang="ru-RU" sz="2000" dirty="0" smtClean="0">
                <a:latin typeface="Arial" pitchFamily="34" charset="0"/>
                <a:cs typeface="Arial" pitchFamily="34" charset="0"/>
              </a:rPr>
              <a:t> при </a:t>
            </a:r>
            <a:r>
              <a:rPr lang="ru-RU" sz="2000" dirty="0" smtClean="0">
                <a:latin typeface="Arial" pitchFamily="34" charset="0"/>
                <a:cs typeface="Arial" pitchFamily="34" charset="0"/>
              </a:rPr>
              <a:t>неисполнении трудовых (должностных) обязанностей по вине спортсмена оплата нормируемой части заработной платы производится в соответствии с объемом выполненной работы (ч. 3 ст. 155 ТК РФ) (например, эта норма должна применяться, когда спортсмен отстранен за виновное (умышленно или по неосторожности) применение допинга).</a:t>
            </a:r>
          </a:p>
          <a:p>
            <a:pPr algn="just">
              <a:buFont typeface="Wingdings" pitchFamily="2" charset="2"/>
              <a:buChar char="q"/>
            </a:pPr>
            <a:endParaRPr lang="ru-RU" sz="2000" dirty="0" smtClean="0">
              <a:latin typeface="Arial" pitchFamily="34" charset="0"/>
              <a:cs typeface="Arial" pitchFamily="34" charset="0"/>
            </a:endParaRPr>
          </a:p>
          <a:p>
            <a:pPr algn="just"/>
            <a:endParaRPr lang="ru-RU" sz="2000" dirty="0">
              <a:latin typeface="Arial" pitchFamily="34" charset="0"/>
              <a:cs typeface="Arial" pitchFamily="34" charset="0"/>
            </a:endParaRPr>
          </a:p>
        </p:txBody>
      </p:sp>
    </p:spTree>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60648"/>
            <a:ext cx="8424936" cy="778098"/>
          </a:xfrm>
        </p:spPr>
        <p:txBody>
          <a:bodyPr>
            <a:normAutofit fontScale="90000"/>
          </a:bodyPr>
          <a:lstStyle/>
          <a:p>
            <a:pPr algn="ctr"/>
            <a:r>
              <a:rPr lang="ru-RU" b="1" dirty="0" smtClean="0">
                <a:latin typeface="Arial" pitchFamily="34" charset="0"/>
                <a:cs typeface="Arial" pitchFamily="34" charset="0"/>
              </a:rPr>
              <a:t>Отстранение от работы </a:t>
            </a:r>
            <a:r>
              <a:rPr lang="ru-RU" b="1" dirty="0" smtClean="0">
                <a:latin typeface="Arial" pitchFamily="34" charset="0"/>
                <a:cs typeface="Arial" pitchFamily="34" charset="0"/>
              </a:rPr>
              <a:t>оформляется </a:t>
            </a:r>
            <a:r>
              <a:rPr lang="ru-RU" b="1" dirty="0" smtClean="0">
                <a:latin typeface="Arial" pitchFamily="34" charset="0"/>
                <a:cs typeface="Arial" pitchFamily="34" charset="0"/>
              </a:rPr>
              <a:t>приказом. </a:t>
            </a:r>
            <a:br>
              <a:rPr lang="ru-RU" b="1" dirty="0" smtClean="0">
                <a:latin typeface="Arial" pitchFamily="34" charset="0"/>
                <a:cs typeface="Arial" pitchFamily="34" charset="0"/>
              </a:rPr>
            </a:br>
            <a:endParaRPr lang="ru-RU" b="1" dirty="0">
              <a:latin typeface="Arial" pitchFamily="34" charset="0"/>
              <a:cs typeface="Arial" pitchFamily="34" charset="0"/>
            </a:endParaRPr>
          </a:p>
        </p:txBody>
      </p:sp>
      <p:pic>
        <p:nvPicPr>
          <p:cNvPr id="27650" name="Picture 2"/>
          <p:cNvPicPr>
            <a:picLocks noChangeAspect="1" noChangeArrowheads="1"/>
          </p:cNvPicPr>
          <p:nvPr/>
        </p:nvPicPr>
        <p:blipFill>
          <a:blip r:embed="rId2" cstate="print"/>
          <a:srcRect/>
          <a:stretch>
            <a:fillRect/>
          </a:stretch>
        </p:blipFill>
        <p:spPr bwMode="auto">
          <a:xfrm>
            <a:off x="1763688" y="692696"/>
            <a:ext cx="5760640" cy="5934725"/>
          </a:xfrm>
          <a:prstGeom prst="rect">
            <a:avLst/>
          </a:prstGeom>
          <a:noFill/>
          <a:ln w="9525">
            <a:noFill/>
            <a:miter lim="800000"/>
            <a:headEnd/>
            <a:tailEnd/>
          </a:ln>
          <a:effectLst/>
        </p:spPr>
      </p:pic>
    </p:spTree>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0"/>
            <a:ext cx="8208912" cy="4608512"/>
          </a:xfrm>
        </p:spPr>
        <p:txBody>
          <a:bodyPr>
            <a:normAutofit fontScale="90000"/>
          </a:bodyPr>
          <a:lstStyle/>
          <a:p>
            <a:pPr algn="just"/>
            <a:r>
              <a:rPr lang="ru-RU" b="1" dirty="0" smtClean="0">
                <a:latin typeface="Arial" pitchFamily="34" charset="0"/>
                <a:cs typeface="Arial" pitchFamily="34" charset="0"/>
              </a:rPr>
              <a:t>Практика показывает, что иногда спортивные клубы в случаях, предусмотренных ст. 348.5 ТК РФ, не допускают спортсменов на тренировки, именуя это отстранением по данной статье[2]. Эти действия неправомерны, поскольку спортсмен лишается возможности трудиться. Спортсмен в таких случаях вправе взыскать материальный вред с работодателя в размере своего среднего заработка за все время незаконного отстранения от работы.</a:t>
            </a:r>
            <a:endParaRPr lang="ru-RU" b="1" dirty="0">
              <a:latin typeface="Arial" pitchFamily="34" charset="0"/>
              <a:cs typeface="Arial" pitchFamily="34" charset="0"/>
            </a:endParaRPr>
          </a:p>
        </p:txBody>
      </p:sp>
      <p:sp>
        <p:nvSpPr>
          <p:cNvPr id="37890" name="AutoShape 2" descr="ÐÐ°ÑÑÐ¸Ð½ÐºÐ¸ Ð¿Ð¾ Ð·Ð°Ð¿ÑÐ¾ÑÑ ÐºÐ°ÑÑÐ¸Ð½ÐºÐ¸ Ð¾ ÑÑÑÐ´Ð¾Ð²Ð¾Ð¼ Ð¿ÑÐ°Ð²Ðµ ÑÑ"/>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Tree>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692696"/>
            <a:ext cx="8208912" cy="4608512"/>
          </a:xfrm>
        </p:spPr>
        <p:txBody>
          <a:bodyPr>
            <a:normAutofit fontScale="90000"/>
          </a:bodyPr>
          <a:lstStyle/>
          <a:p>
            <a:pPr algn="just"/>
            <a:r>
              <a:rPr lang="ru-RU" b="1" dirty="0" smtClean="0">
                <a:latin typeface="Arial" pitchFamily="34" charset="0"/>
                <a:cs typeface="Arial" pitchFamily="34" charset="0"/>
              </a:rPr>
              <a:t>Иногда руководство клуба, желая избавиться от провинившегося спортсмена, теми или иными путями вводит его в заблуждение, что в связи с отстранением по основаниям, предусмотренным в ст. 348.5 ТК РФ, он якобы может вообще не выходить на работу, а потом на основании отсутствия игрока на рабочем месте в рабочее время увольняет спортсмена за прогул. Эти действия со стороны спортивного клуба также неправомерны и могут быть обжалованы в порядке дела о незаконном увольнении. </a:t>
            </a:r>
            <a:endParaRPr lang="ru-RU" b="1" dirty="0">
              <a:latin typeface="Arial" pitchFamily="34" charset="0"/>
              <a:cs typeface="Arial" pitchFamily="34" charset="0"/>
            </a:endParaRPr>
          </a:p>
        </p:txBody>
      </p:sp>
    </p:spTree>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60648"/>
            <a:ext cx="8208912" cy="3312368"/>
          </a:xfrm>
        </p:spPr>
        <p:txBody>
          <a:bodyPr>
            <a:normAutofit/>
          </a:bodyPr>
          <a:lstStyle/>
          <a:p>
            <a:pPr algn="just"/>
            <a:r>
              <a:rPr lang="ru-RU" b="1" dirty="0" smtClean="0">
                <a:latin typeface="Arial" pitchFamily="34" charset="0"/>
                <a:cs typeface="Arial" pitchFamily="34" charset="0"/>
              </a:rPr>
              <a:t>В </a:t>
            </a:r>
            <a:r>
              <a:rPr lang="ru-RU" b="1" dirty="0" smtClean="0">
                <a:latin typeface="Arial" pitchFamily="34" charset="0"/>
                <a:cs typeface="Arial" pitchFamily="34" charset="0"/>
              </a:rPr>
              <a:t>соответствии с нормами трудового права и положениями трудового договора работодатель обязан обеспечить участие отстраненного от соревнований спортсмена в тренировочных и других мероприятиях по подготовке к спортивным соревнованиям. </a:t>
            </a:r>
            <a:endParaRPr lang="ru-RU" b="1" dirty="0">
              <a:latin typeface="Arial" pitchFamily="34" charset="0"/>
              <a:cs typeface="Arial" pitchFamily="34" charset="0"/>
            </a:endParaRPr>
          </a:p>
        </p:txBody>
      </p:sp>
      <p:pic>
        <p:nvPicPr>
          <p:cNvPr id="35844" name="Picture 4" descr="ÐÐ°ÑÑÐ¸Ð½ÐºÐ¸ Ð¿Ð¾ Ð·Ð°Ð¿ÑÐ¾ÑÑ ÐºÐ°ÑÑÐ¸Ð½ÐºÐ¸ ÑÑÑÐ´Ð¾Ð²ÑÐµ Ð¾ÑÐ½Ð¾ÑÐµÐ½Ð¸Ñ"/>
          <p:cNvPicPr>
            <a:picLocks noChangeAspect="1" noChangeArrowheads="1"/>
          </p:cNvPicPr>
          <p:nvPr/>
        </p:nvPicPr>
        <p:blipFill>
          <a:blip r:embed="rId2" cstate="print"/>
          <a:srcRect/>
          <a:stretch>
            <a:fillRect/>
          </a:stretch>
        </p:blipFill>
        <p:spPr bwMode="auto">
          <a:xfrm>
            <a:off x="3563887" y="3284984"/>
            <a:ext cx="4392149" cy="3294113"/>
          </a:xfrm>
          <a:prstGeom prst="rect">
            <a:avLst/>
          </a:prstGeom>
          <a:noFill/>
        </p:spPr>
      </p:pic>
    </p:spTree>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11760" y="2132856"/>
            <a:ext cx="4032448" cy="936104"/>
          </a:xfrm>
        </p:spPr>
        <p:txBody>
          <a:bodyPr>
            <a:normAutofit/>
          </a:bodyPr>
          <a:lstStyle/>
          <a:p>
            <a:r>
              <a:rPr lang="ru-RU" sz="2000" b="1" dirty="0" smtClean="0">
                <a:solidFill>
                  <a:srgbClr val="C00000"/>
                </a:solidFill>
                <a:latin typeface="Arial" pitchFamily="34" charset="0"/>
                <a:cs typeface="Arial" pitchFamily="34" charset="0"/>
              </a:rPr>
              <a:t>СПАСИБО ЗА ВНИМАНИЕ!</a:t>
            </a:r>
            <a:endParaRPr lang="ru-RU" sz="2000" b="1" dirty="0">
              <a:solidFill>
                <a:srgbClr val="C00000"/>
              </a:solidFill>
              <a:latin typeface="Arial" pitchFamily="34" charset="0"/>
              <a:cs typeface="Arial" pitchFamily="34"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grpId="0" nodeType="afterEffect">
                                  <p:stCondLst>
                                    <p:cond delay="0"/>
                                  </p:stCondLst>
                                  <p:childTnLst>
                                    <p:animRot by="21600000">
                                      <p:cBhvr>
                                        <p:cTn id="6"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332656"/>
            <a:ext cx="8229600" cy="3874442"/>
          </a:xfrm>
        </p:spPr>
        <p:txBody>
          <a:bodyPr>
            <a:normAutofit fontScale="90000"/>
          </a:bodyPr>
          <a:lstStyle/>
          <a:p>
            <a:r>
              <a:rPr lang="ru-RU" b="1" dirty="0" smtClean="0">
                <a:latin typeface="Arial" pitchFamily="34" charset="0"/>
                <a:cs typeface="Arial" pitchFamily="34" charset="0"/>
              </a:rPr>
              <a:t>Трудовой кодекс Российской Федерации - основной законодательный акт, основанный на общепризнанных принципах и нормах международного права и  Конституции Российской Федерации, регулирующий отношения в трудовой сфере</a:t>
            </a:r>
            <a:r>
              <a:rPr lang="ru-RU" b="1" dirty="0" smtClean="0">
                <a:latin typeface="Arial" pitchFamily="34" charset="0"/>
                <a:cs typeface="Arial" pitchFamily="34" charset="0"/>
              </a:rPr>
              <a:t>.</a:t>
            </a:r>
            <a:br>
              <a:rPr lang="ru-RU" b="1" dirty="0" smtClean="0">
                <a:latin typeface="Arial" pitchFamily="34" charset="0"/>
                <a:cs typeface="Arial" pitchFamily="34" charset="0"/>
              </a:rPr>
            </a:br>
            <a:r>
              <a:rPr lang="ru-RU" b="1" dirty="0" smtClean="0">
                <a:latin typeface="Arial" pitchFamily="34" charset="0"/>
                <a:cs typeface="Arial" pitchFamily="34" charset="0"/>
              </a:rPr>
              <a:t/>
            </a:r>
            <a:br>
              <a:rPr lang="ru-RU" b="1" dirty="0" smtClean="0">
                <a:latin typeface="Arial" pitchFamily="34" charset="0"/>
                <a:cs typeface="Arial" pitchFamily="34" charset="0"/>
              </a:rPr>
            </a:br>
            <a:r>
              <a:rPr lang="ru-RU" b="1" dirty="0" smtClean="0">
                <a:latin typeface="Arial" pitchFamily="34" charset="0"/>
                <a:cs typeface="Arial" pitchFamily="34" charset="0"/>
              </a:rPr>
              <a:t> </a:t>
            </a:r>
            <a:r>
              <a:rPr lang="ru-RU" b="1" dirty="0" smtClean="0">
                <a:latin typeface="Arial" pitchFamily="34" charset="0"/>
                <a:cs typeface="Arial" pitchFamily="34" charset="0"/>
              </a:rPr>
              <a:t>ТК РФ вступил в силу 30 декабря 2001, заменив собой КЗОТ РСФСР.</a:t>
            </a:r>
            <a:endParaRPr lang="ru-RU" b="1" dirty="0">
              <a:latin typeface="Arial" pitchFamily="34" charset="0"/>
              <a:cs typeface="Arial" pitchFamily="34" charset="0"/>
            </a:endParaRPr>
          </a:p>
        </p:txBody>
      </p:sp>
      <p:sp>
        <p:nvSpPr>
          <p:cNvPr id="13314" name="AutoShape 2" descr="ÐÐ°ÑÑÐ¸Ð½ÐºÐ¸ Ð¿Ð¾ Ð·Ð°Ð¿ÑÐ¾ÑÑ ÑÑÑÐ´Ð¾Ð²Ð¾Ð¹ ÐºÐ¾Ð´ÐµÐºÑ ÐºÐ°ÑÑÐ¸Ð½ÐºÐ¸"/>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3316" name="AutoShape 4" descr="ÐÐ°ÑÑÐ¸Ð½ÐºÐ¸ Ð¿Ð¾ Ð·Ð°Ð¿ÑÐ¾ÑÑ ÑÑÑÐ´Ð¾Ð²Ð¾Ð¹ ÐºÐ¾Ð´ÐµÐºÑ ÐºÐ°ÑÑÐ¸Ð½ÐºÐ¸"/>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3318" name="AutoShape 6" descr="ÐÐ°ÑÑÐ¸Ð½ÐºÐ¸ Ð¿Ð¾ Ð·Ð°Ð¿ÑÐ¾ÑÑ ÑÑÑÐ´Ð¾Ð²Ð¾Ð¹ ÐºÐ¾Ð´ÐµÐºÑ ÐºÐ°ÑÑÐ¸Ð½ÐºÐ¸"/>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3320" name="AutoShape 8" descr="ÐÐ°ÑÑÐ¸Ð½ÐºÐ¸ Ð¿Ð¾ Ð·Ð°Ð¿ÑÐ¾ÑÑ ÑÑÑÐ´Ð¾Ð²Ð¾Ð¹ ÐºÐ¾Ð´ÐµÐºÑ ÐºÐ°ÑÑÐ¸Ð½ÐºÐ¸"/>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3322" name="AutoShape 10" descr="ÐÐ°ÑÑÐ¸Ð½ÐºÐ¸ Ð¿Ð¾ Ð·Ð°Ð¿ÑÐ¾ÑÑ ÑÑÑÐ´Ð¾Ð²Ð¾Ð¹ ÐºÐ¾Ð´ÐµÐºÑ ÐºÐ°ÑÑÐ¸Ð½ÐºÐ¸"/>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3325" name="Picture 13"/>
          <p:cNvPicPr>
            <a:picLocks noChangeAspect="1" noChangeArrowheads="1"/>
          </p:cNvPicPr>
          <p:nvPr/>
        </p:nvPicPr>
        <p:blipFill>
          <a:blip r:embed="rId2" cstate="print"/>
          <a:srcRect/>
          <a:stretch>
            <a:fillRect/>
          </a:stretch>
        </p:blipFill>
        <p:spPr bwMode="auto">
          <a:xfrm>
            <a:off x="3905672" y="3933056"/>
            <a:ext cx="3780420" cy="2520280"/>
          </a:xfrm>
          <a:prstGeom prst="rect">
            <a:avLst/>
          </a:prstGeom>
          <a:noFill/>
          <a:ln w="9525">
            <a:noFill/>
            <a:miter lim="800000"/>
            <a:headEnd/>
            <a:tailEnd/>
          </a:ln>
          <a:effectLst/>
        </p:spPr>
      </p:pic>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88640"/>
            <a:ext cx="8208912" cy="6106690"/>
          </a:xfrm>
        </p:spPr>
        <p:txBody>
          <a:bodyPr>
            <a:normAutofit/>
          </a:bodyPr>
          <a:lstStyle/>
          <a:p>
            <a:r>
              <a:rPr lang="ru-RU" b="1" dirty="0" smtClean="0">
                <a:latin typeface="Arial" pitchFamily="34" charset="0"/>
                <a:cs typeface="Arial" pitchFamily="34" charset="0"/>
              </a:rPr>
              <a:t>В ТК определены основные цели трудового законодательства:  </a:t>
            </a:r>
            <a:br>
              <a:rPr lang="ru-RU" b="1" dirty="0" smtClean="0">
                <a:latin typeface="Arial" pitchFamily="34" charset="0"/>
                <a:cs typeface="Arial" pitchFamily="34" charset="0"/>
              </a:rPr>
            </a:br>
            <a:r>
              <a:rPr lang="ru-RU" b="1" dirty="0" smtClean="0">
                <a:latin typeface="Arial" pitchFamily="34" charset="0"/>
                <a:cs typeface="Arial" pitchFamily="34" charset="0"/>
              </a:rPr>
              <a:t/>
            </a:r>
            <a:br>
              <a:rPr lang="ru-RU" b="1" dirty="0" smtClean="0">
                <a:latin typeface="Arial" pitchFamily="34" charset="0"/>
                <a:cs typeface="Arial" pitchFamily="34" charset="0"/>
              </a:rPr>
            </a:br>
            <a:r>
              <a:rPr lang="ru-RU" b="1" dirty="0" smtClean="0">
                <a:latin typeface="Arial" pitchFamily="34" charset="0"/>
                <a:cs typeface="Arial" pitchFamily="34" charset="0"/>
              </a:rPr>
              <a:t>- государственные гарантии трудовых прав и свобод граждан;</a:t>
            </a:r>
            <a:br>
              <a:rPr lang="ru-RU" b="1" dirty="0" smtClean="0">
                <a:latin typeface="Arial" pitchFamily="34" charset="0"/>
                <a:cs typeface="Arial" pitchFamily="34" charset="0"/>
              </a:rPr>
            </a:br>
            <a:r>
              <a:rPr lang="ru-RU" b="1" dirty="0" smtClean="0">
                <a:latin typeface="Arial" pitchFamily="34" charset="0"/>
                <a:cs typeface="Arial" pitchFamily="34" charset="0"/>
              </a:rPr>
              <a:t/>
            </a:r>
            <a:br>
              <a:rPr lang="ru-RU" b="1" dirty="0" smtClean="0">
                <a:latin typeface="Arial" pitchFamily="34" charset="0"/>
                <a:cs typeface="Arial" pitchFamily="34" charset="0"/>
              </a:rPr>
            </a:br>
            <a:r>
              <a:rPr lang="ru-RU" b="1" dirty="0" smtClean="0">
                <a:latin typeface="Arial" pitchFamily="34" charset="0"/>
                <a:cs typeface="Arial" pitchFamily="34" charset="0"/>
              </a:rPr>
              <a:t>- создание благоприятных условий труда;</a:t>
            </a:r>
            <a:br>
              <a:rPr lang="ru-RU" b="1" dirty="0" smtClean="0">
                <a:latin typeface="Arial" pitchFamily="34" charset="0"/>
                <a:cs typeface="Arial" pitchFamily="34" charset="0"/>
              </a:rPr>
            </a:br>
            <a:r>
              <a:rPr lang="ru-RU" b="1" dirty="0" smtClean="0">
                <a:latin typeface="Arial" pitchFamily="34" charset="0"/>
                <a:cs typeface="Arial" pitchFamily="34" charset="0"/>
              </a:rPr>
              <a:t/>
            </a:r>
            <a:br>
              <a:rPr lang="ru-RU" b="1" dirty="0" smtClean="0">
                <a:latin typeface="Arial" pitchFamily="34" charset="0"/>
                <a:cs typeface="Arial" pitchFamily="34" charset="0"/>
              </a:rPr>
            </a:br>
            <a:r>
              <a:rPr lang="ru-RU" b="1" dirty="0" smtClean="0">
                <a:latin typeface="Arial" pitchFamily="34" charset="0"/>
                <a:cs typeface="Arial" pitchFamily="34" charset="0"/>
              </a:rPr>
              <a:t>- защита прав и интересов работников и работодателей и др.</a:t>
            </a:r>
            <a:br>
              <a:rPr lang="ru-RU" b="1" dirty="0" smtClean="0">
                <a:latin typeface="Arial" pitchFamily="34" charset="0"/>
                <a:cs typeface="Arial" pitchFamily="34" charset="0"/>
              </a:rPr>
            </a:br>
            <a:endParaRPr lang="ru-RU" b="1" dirty="0">
              <a:latin typeface="Arial" pitchFamily="34" charset="0"/>
              <a:cs typeface="Arial" pitchFamily="34" charset="0"/>
            </a:endParaRPr>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051720" y="476672"/>
            <a:ext cx="6768752" cy="3528391"/>
          </a:xfrm>
        </p:spPr>
        <p:txBody>
          <a:bodyPr>
            <a:normAutofit/>
          </a:bodyPr>
          <a:lstStyle/>
          <a:p>
            <a:pPr algn="just"/>
            <a:r>
              <a:rPr lang="ru-RU" sz="3600" dirty="0" smtClean="0">
                <a:latin typeface="Arial" pitchFamily="34" charset="0"/>
                <a:cs typeface="Arial" pitchFamily="34" charset="0"/>
              </a:rPr>
              <a:t>Статья 76 ТК РФ устанавливает общие случаи отстранения от работы, которые в полном объеме применимы к спортсменам. </a:t>
            </a:r>
            <a:br>
              <a:rPr lang="ru-RU" sz="3600" dirty="0" smtClean="0">
                <a:latin typeface="Arial" pitchFamily="34" charset="0"/>
                <a:cs typeface="Arial" pitchFamily="34" charset="0"/>
              </a:rPr>
            </a:br>
            <a:endParaRPr lang="ru-RU" sz="3600" b="1" dirty="0">
              <a:solidFill>
                <a:srgbClr val="0070C0"/>
              </a:solidFill>
              <a:latin typeface="Arial" pitchFamily="34" charset="0"/>
              <a:cs typeface="Arial" pitchFamily="34" charset="0"/>
            </a:endParaRPr>
          </a:p>
        </p:txBody>
      </p:sp>
      <p:pic>
        <p:nvPicPr>
          <p:cNvPr id="3" name="Picture 6" descr="ÐÐ°ÑÑÐ¸Ð½ÐºÐ¸ Ð¿Ð¾ Ð·Ð°Ð¿ÑÐ¾ÑÑ ÐºÐ°ÑÑÐ¸Ð½ÐºÐ¸ ÑÑÑÐ´Ð¾Ð²ÑÐµ Ð¾ÑÐ½Ð¾ÑÐµÐ½Ð¸Ñ"/>
          <p:cNvPicPr>
            <a:picLocks noChangeAspect="1" noChangeArrowheads="1"/>
          </p:cNvPicPr>
          <p:nvPr/>
        </p:nvPicPr>
        <p:blipFill>
          <a:blip r:embed="rId2" cstate="print"/>
          <a:srcRect/>
          <a:stretch>
            <a:fillRect/>
          </a:stretch>
        </p:blipFill>
        <p:spPr bwMode="auto">
          <a:xfrm>
            <a:off x="5580112" y="3717032"/>
            <a:ext cx="2857500" cy="2857500"/>
          </a:xfrm>
          <a:prstGeom prst="rect">
            <a:avLst/>
          </a:prstGeom>
          <a:noFill/>
        </p:spPr>
      </p:pic>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83160" y="548680"/>
            <a:ext cx="7560840" cy="936104"/>
          </a:xfrm>
        </p:spPr>
        <p:txBody>
          <a:bodyPr>
            <a:normAutofit fontScale="90000"/>
          </a:bodyPr>
          <a:lstStyle/>
          <a:p>
            <a:r>
              <a:rPr lang="ru-RU" dirty="0" smtClean="0">
                <a:latin typeface="Arial" pitchFamily="34" charset="0"/>
                <a:cs typeface="Arial" pitchFamily="34" charset="0"/>
              </a:rPr>
              <a:t>работодатель обязан отстранить от работы (не допускать к работе) работника: </a:t>
            </a:r>
            <a:r>
              <a:rPr lang="ru-RU" dirty="0" smtClean="0"/>
              <a:t/>
            </a:r>
            <a:br>
              <a:rPr lang="ru-RU" dirty="0" smtClean="0"/>
            </a:br>
            <a:endParaRPr lang="ru-RU" dirty="0"/>
          </a:p>
        </p:txBody>
      </p:sp>
      <p:sp>
        <p:nvSpPr>
          <p:cNvPr id="3" name="Подзаголовок 2"/>
          <p:cNvSpPr>
            <a:spLocks noGrp="1"/>
          </p:cNvSpPr>
          <p:nvPr>
            <p:ph type="subTitle" idx="1"/>
          </p:nvPr>
        </p:nvSpPr>
        <p:spPr>
          <a:xfrm>
            <a:off x="2123728" y="1268760"/>
            <a:ext cx="6840760" cy="5250178"/>
          </a:xfrm>
        </p:spPr>
        <p:txBody>
          <a:bodyPr>
            <a:normAutofit fontScale="92500" lnSpcReduction="10000"/>
          </a:bodyPr>
          <a:lstStyle/>
          <a:p>
            <a:pPr algn="just">
              <a:buFont typeface="Wingdings" pitchFamily="2" charset="2"/>
              <a:buChar char="q"/>
            </a:pPr>
            <a:r>
              <a:rPr lang="en-US" sz="2000" b="0" dirty="0" smtClean="0">
                <a:latin typeface="Arial" pitchFamily="34" charset="0"/>
                <a:cs typeface="Arial" pitchFamily="34" charset="0"/>
              </a:rPr>
              <a:t> </a:t>
            </a:r>
            <a:r>
              <a:rPr lang="ru-RU" sz="2000" b="0" dirty="0" smtClean="0">
                <a:latin typeface="Arial" pitchFamily="34" charset="0"/>
                <a:cs typeface="Arial" pitchFamily="34" charset="0"/>
              </a:rPr>
              <a:t>появившегося </a:t>
            </a:r>
            <a:r>
              <a:rPr lang="ru-RU" sz="2000" b="0" dirty="0" smtClean="0">
                <a:latin typeface="Arial" pitchFamily="34" charset="0"/>
                <a:cs typeface="Arial" pitchFamily="34" charset="0"/>
              </a:rPr>
              <a:t>на работе в состоянии алкогольного, наркотического или иного токсического опьянения;</a:t>
            </a:r>
          </a:p>
          <a:p>
            <a:pPr algn="just">
              <a:buFont typeface="Wingdings" pitchFamily="2" charset="2"/>
              <a:buChar char="q"/>
            </a:pPr>
            <a:r>
              <a:rPr lang="en-US" sz="2000" b="0" dirty="0" smtClean="0">
                <a:latin typeface="Arial" pitchFamily="34" charset="0"/>
                <a:cs typeface="Arial" pitchFamily="34" charset="0"/>
              </a:rPr>
              <a:t> </a:t>
            </a:r>
            <a:r>
              <a:rPr lang="ru-RU" sz="2000" b="0" dirty="0" smtClean="0">
                <a:latin typeface="Arial" pitchFamily="34" charset="0"/>
                <a:cs typeface="Arial" pitchFamily="34" charset="0"/>
              </a:rPr>
              <a:t>не </a:t>
            </a:r>
            <a:r>
              <a:rPr lang="ru-RU" sz="2000" b="0" dirty="0" smtClean="0">
                <a:latin typeface="Arial" pitchFamily="34" charset="0"/>
                <a:cs typeface="Arial" pitchFamily="34" charset="0"/>
              </a:rPr>
              <a:t>прошедшего обучения и проверки знаний и навыков в области охраны труда в порядке, предусмотренном постановлением Минтруда РФ № 1, Минобразования РФ № 29 от 13 января 2003 г.[1</a:t>
            </a:r>
            <a:r>
              <a:rPr lang="ru-RU" sz="2000" b="0" dirty="0" smtClean="0">
                <a:latin typeface="Arial" pitchFamily="34" charset="0"/>
                <a:cs typeface="Arial" pitchFamily="34" charset="0"/>
              </a:rPr>
              <a:t>];</a:t>
            </a:r>
            <a:endParaRPr lang="en-US" sz="2000" b="0" dirty="0" smtClean="0">
              <a:latin typeface="Arial" pitchFamily="34" charset="0"/>
              <a:cs typeface="Arial" pitchFamily="34" charset="0"/>
            </a:endParaRPr>
          </a:p>
          <a:p>
            <a:pPr algn="just">
              <a:buFont typeface="Wingdings" pitchFamily="2" charset="2"/>
              <a:buChar char="q"/>
            </a:pPr>
            <a:r>
              <a:rPr lang="en-US" sz="2000" b="0" dirty="0" smtClean="0">
                <a:latin typeface="Arial" pitchFamily="34" charset="0"/>
                <a:cs typeface="Arial" pitchFamily="34" charset="0"/>
              </a:rPr>
              <a:t> </a:t>
            </a:r>
            <a:r>
              <a:rPr lang="ru-RU" sz="2000" b="0" dirty="0" smtClean="0">
                <a:latin typeface="Arial" pitchFamily="34" charset="0"/>
                <a:cs typeface="Arial" pitchFamily="34" charset="0"/>
              </a:rPr>
              <a:t>не </a:t>
            </a:r>
            <a:r>
              <a:rPr lang="ru-RU" sz="2000" b="0" dirty="0" smtClean="0">
                <a:latin typeface="Arial" pitchFamily="34" charset="0"/>
                <a:cs typeface="Arial" pitchFamily="34" charset="0"/>
              </a:rPr>
              <a:t>прошедшего в установленном порядке обязательного медицинского осмотра (обследования), а также обязательного психиатрического освидетельствования в случаях, предусмотренных федеральными законами и иными нормативными правовыми актами Российской Федерации</a:t>
            </a:r>
            <a:r>
              <a:rPr lang="ru-RU" sz="2000" b="0" dirty="0" smtClean="0">
                <a:latin typeface="Arial" pitchFamily="34" charset="0"/>
                <a:cs typeface="Arial" pitchFamily="34" charset="0"/>
              </a:rPr>
              <a:t>;</a:t>
            </a:r>
            <a:endParaRPr lang="en-US" sz="2000" b="0" dirty="0" smtClean="0">
              <a:latin typeface="Arial" pitchFamily="34" charset="0"/>
              <a:cs typeface="Arial" pitchFamily="34" charset="0"/>
            </a:endParaRPr>
          </a:p>
          <a:p>
            <a:pPr algn="just">
              <a:buFont typeface="Wingdings" pitchFamily="2" charset="2"/>
              <a:buChar char="q"/>
            </a:pPr>
            <a:r>
              <a:rPr lang="en-US" sz="2000" b="0" dirty="0" smtClean="0">
                <a:latin typeface="Arial" pitchFamily="34" charset="0"/>
                <a:cs typeface="Arial" pitchFamily="34" charset="0"/>
              </a:rPr>
              <a:t> </a:t>
            </a:r>
            <a:r>
              <a:rPr lang="ru-RU" sz="2000" b="0" dirty="0" smtClean="0">
                <a:latin typeface="Arial" pitchFamily="34" charset="0"/>
                <a:cs typeface="Arial" pitchFamily="34" charset="0"/>
              </a:rPr>
              <a:t>при выявлении в соответствии с медицинским заключением, выданным в порядке, установленном федеральными законами и иными нормативными правовыми актами Российской Федерации, противопоказаний для выполнения работником работы, обусловленной трудовым договором;</a:t>
            </a:r>
          </a:p>
          <a:p>
            <a:pPr algn="just">
              <a:buFont typeface="Wingdings" pitchFamily="2" charset="2"/>
              <a:buChar char="q"/>
            </a:pPr>
            <a:endParaRPr lang="ru-RU" sz="2000" b="0" dirty="0" smtClean="0">
              <a:latin typeface="Arial" pitchFamily="34" charset="0"/>
              <a:cs typeface="Arial" pitchFamily="34" charset="0"/>
            </a:endParaRPr>
          </a:p>
          <a:p>
            <a:pPr algn="just">
              <a:buFont typeface="Wingdings" pitchFamily="2" charset="2"/>
              <a:buChar char="q"/>
            </a:pPr>
            <a:endParaRPr lang="ru-RU" sz="2000" dirty="0" smtClean="0">
              <a:latin typeface="Arial" pitchFamily="34" charset="0"/>
              <a:cs typeface="Arial" pitchFamily="34" charset="0"/>
            </a:endParaRPr>
          </a:p>
          <a:p>
            <a:pPr>
              <a:buFont typeface="Wingdings" pitchFamily="2" charset="2"/>
              <a:buChar char="q"/>
            </a:pPr>
            <a:endParaRPr lang="ru-RU" dirty="0"/>
          </a:p>
        </p:txBody>
      </p:sp>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83160" y="548680"/>
            <a:ext cx="7560840" cy="936104"/>
          </a:xfrm>
        </p:spPr>
        <p:txBody>
          <a:bodyPr>
            <a:normAutofit fontScale="90000"/>
          </a:bodyPr>
          <a:lstStyle/>
          <a:p>
            <a:r>
              <a:rPr lang="ru-RU" dirty="0" smtClean="0">
                <a:latin typeface="Arial" pitchFamily="34" charset="0"/>
                <a:cs typeface="Arial" pitchFamily="34" charset="0"/>
              </a:rPr>
              <a:t>работодатель обязан отстранить от работы (не допускать к работе) работника: </a:t>
            </a:r>
            <a:r>
              <a:rPr lang="ru-RU" dirty="0" smtClean="0"/>
              <a:t/>
            </a:r>
            <a:br>
              <a:rPr lang="ru-RU" dirty="0" smtClean="0"/>
            </a:br>
            <a:endParaRPr lang="ru-RU" dirty="0"/>
          </a:p>
        </p:txBody>
      </p:sp>
      <p:sp>
        <p:nvSpPr>
          <p:cNvPr id="3" name="Подзаголовок 2"/>
          <p:cNvSpPr>
            <a:spLocks noGrp="1"/>
          </p:cNvSpPr>
          <p:nvPr>
            <p:ph type="subTitle" idx="1"/>
          </p:nvPr>
        </p:nvSpPr>
        <p:spPr>
          <a:xfrm>
            <a:off x="1907704" y="836712"/>
            <a:ext cx="7236296" cy="5832648"/>
          </a:xfrm>
        </p:spPr>
        <p:txBody>
          <a:bodyPr>
            <a:normAutofit fontScale="62500" lnSpcReduction="20000"/>
          </a:bodyPr>
          <a:lstStyle/>
          <a:p>
            <a:pPr algn="just">
              <a:buFont typeface="Wingdings" pitchFamily="2" charset="2"/>
              <a:buChar char="q"/>
            </a:pPr>
            <a:endParaRPr lang="ru-RU" sz="3200" b="0" dirty="0" smtClean="0">
              <a:latin typeface="Arial" pitchFamily="34" charset="0"/>
              <a:cs typeface="Arial" pitchFamily="34" charset="0"/>
            </a:endParaRPr>
          </a:p>
          <a:p>
            <a:pPr algn="just">
              <a:buFont typeface="Wingdings" pitchFamily="2" charset="2"/>
              <a:buChar char="q"/>
            </a:pPr>
            <a:r>
              <a:rPr lang="en-US" sz="3200" b="0" dirty="0" smtClean="0">
                <a:latin typeface="Arial" pitchFamily="34" charset="0"/>
                <a:cs typeface="Arial" pitchFamily="34" charset="0"/>
              </a:rPr>
              <a:t> </a:t>
            </a:r>
            <a:r>
              <a:rPr lang="ru-RU" sz="3200" b="0" dirty="0" smtClean="0">
                <a:latin typeface="Arial" pitchFamily="34" charset="0"/>
                <a:cs typeface="Arial" pitchFamily="34" charset="0"/>
              </a:rPr>
              <a:t>в </a:t>
            </a:r>
            <a:r>
              <a:rPr lang="ru-RU" sz="3200" b="0" dirty="0" smtClean="0">
                <a:latin typeface="Arial" pitchFamily="34" charset="0"/>
                <a:cs typeface="Arial" pitchFamily="34" charset="0"/>
              </a:rPr>
              <a:t>случае приостановления действия на срок до двух месяцев специального права работника (лицензии, права на управление транспортным средством, права на ношение оружия, другого специального права) в соответствии с федеральными законами и иными нормативными правовыми актами Российской Федерации, если это влечет за собой невозможность исполнения работником обязанностей по трудовому договору и если невозможно перевести работника с его письменного согласия на другую имеющуюся у работодателя работу (как вакантную должность или работу, соответствующую квалификации работника, так и вакантную нижестоящую должность или нижеоплачиваемую работу), которую работник может выполнять с учетом его состояния здоровья. При этом работодатель обязан предлагать работнику все отвечающие указанным требованиям вакансии, имеющиеся у него в данной местности. Предлагать вакансии в других местностях работодатель обязан, если это предусмотрено коллективным договором, соглашениями, трудовым договором;</a:t>
            </a:r>
          </a:p>
          <a:p>
            <a:pPr algn="just">
              <a:buFont typeface="Wingdings" pitchFamily="2" charset="2"/>
              <a:buChar char="q"/>
            </a:pPr>
            <a:endParaRPr lang="ru-RU" sz="2000" dirty="0" smtClean="0">
              <a:latin typeface="Arial" pitchFamily="34" charset="0"/>
              <a:cs typeface="Arial" pitchFamily="34" charset="0"/>
            </a:endParaRPr>
          </a:p>
          <a:p>
            <a:pPr>
              <a:buFont typeface="Wingdings" pitchFamily="2" charset="2"/>
              <a:buChar char="q"/>
            </a:pPr>
            <a:endParaRPr lang="ru-RU" dirty="0"/>
          </a:p>
        </p:txBody>
      </p:sp>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83160" y="548680"/>
            <a:ext cx="7560840" cy="936104"/>
          </a:xfrm>
        </p:spPr>
        <p:txBody>
          <a:bodyPr>
            <a:normAutofit fontScale="90000"/>
          </a:bodyPr>
          <a:lstStyle/>
          <a:p>
            <a:r>
              <a:rPr lang="ru-RU" dirty="0" smtClean="0">
                <a:latin typeface="Arial" pitchFamily="34" charset="0"/>
                <a:cs typeface="Arial" pitchFamily="34" charset="0"/>
              </a:rPr>
              <a:t>работодатель обязан отстранить от работы (не допускать к работе) работника: </a:t>
            </a:r>
            <a:r>
              <a:rPr lang="ru-RU" dirty="0" smtClean="0"/>
              <a:t/>
            </a:r>
            <a:br>
              <a:rPr lang="ru-RU" dirty="0" smtClean="0"/>
            </a:br>
            <a:endParaRPr lang="ru-RU" dirty="0"/>
          </a:p>
        </p:txBody>
      </p:sp>
      <p:sp>
        <p:nvSpPr>
          <p:cNvPr id="3" name="Подзаголовок 2"/>
          <p:cNvSpPr>
            <a:spLocks noGrp="1"/>
          </p:cNvSpPr>
          <p:nvPr>
            <p:ph type="subTitle" idx="1"/>
          </p:nvPr>
        </p:nvSpPr>
        <p:spPr>
          <a:xfrm>
            <a:off x="2123728" y="1268760"/>
            <a:ext cx="6840760" cy="5250178"/>
          </a:xfrm>
        </p:spPr>
        <p:txBody>
          <a:bodyPr/>
          <a:lstStyle/>
          <a:p>
            <a:pPr algn="just">
              <a:buFont typeface="Wingdings" pitchFamily="2" charset="2"/>
              <a:buChar char="q"/>
            </a:pPr>
            <a:r>
              <a:rPr lang="en-US" sz="2000" b="0" dirty="0" smtClean="0">
                <a:latin typeface="Arial" pitchFamily="34" charset="0"/>
                <a:cs typeface="Arial" pitchFamily="34" charset="0"/>
              </a:rPr>
              <a:t> </a:t>
            </a:r>
            <a:r>
              <a:rPr lang="ru-RU" sz="2000" b="0" dirty="0" smtClean="0">
                <a:latin typeface="Arial" pitchFamily="34" charset="0"/>
                <a:cs typeface="Arial" pitchFamily="34" charset="0"/>
              </a:rPr>
              <a:t>по требованию органов или должностных лиц, уполномоченных федеральными законами и иными нормативными правовыми актами Российской Федерации, например в соответствии со ст. 114 Уголовно-процессуального кодекса Российской Федерации «Временное отстранение от должности»;</a:t>
            </a:r>
          </a:p>
          <a:p>
            <a:pPr algn="just">
              <a:buFont typeface="Wingdings" pitchFamily="2" charset="2"/>
              <a:buChar char="q"/>
            </a:pPr>
            <a:r>
              <a:rPr lang="en-US" sz="2000" b="0" dirty="0" smtClean="0">
                <a:latin typeface="Arial" pitchFamily="34" charset="0"/>
                <a:cs typeface="Arial" pitchFamily="34" charset="0"/>
              </a:rPr>
              <a:t> </a:t>
            </a:r>
            <a:r>
              <a:rPr lang="ru-RU" sz="2000" b="0" dirty="0" smtClean="0">
                <a:latin typeface="Arial" pitchFamily="34" charset="0"/>
                <a:cs typeface="Arial" pitchFamily="34" charset="0"/>
              </a:rPr>
              <a:t>в </a:t>
            </a:r>
            <a:r>
              <a:rPr lang="ru-RU" sz="2000" b="0" dirty="0" smtClean="0">
                <a:latin typeface="Arial" pitchFamily="34" charset="0"/>
                <a:cs typeface="Arial" pitchFamily="34" charset="0"/>
              </a:rPr>
              <a:t>других случаях, предусмотренных федеральными законами и иными нормативными правовыми актами Российской Федерации.</a:t>
            </a:r>
          </a:p>
          <a:p>
            <a:pPr algn="just">
              <a:buFont typeface="Wingdings" pitchFamily="2" charset="2"/>
              <a:buChar char="q"/>
            </a:pPr>
            <a:endParaRPr lang="ru-RU" sz="2000" dirty="0" smtClean="0">
              <a:latin typeface="Arial" pitchFamily="34" charset="0"/>
              <a:cs typeface="Arial" pitchFamily="34" charset="0"/>
            </a:endParaRPr>
          </a:p>
          <a:p>
            <a:pPr>
              <a:buFont typeface="Wingdings" pitchFamily="2" charset="2"/>
              <a:buChar char="q"/>
            </a:pPr>
            <a:endParaRPr lang="ru-RU" dirty="0"/>
          </a:p>
        </p:txBody>
      </p:sp>
      <p:sp>
        <p:nvSpPr>
          <p:cNvPr id="32770" name="AutoShape 2" descr="ÐÐ°ÑÑÐ¸Ð½ÐºÐ¸ Ð¿Ð¾ Ð·Ð°Ð¿ÑÐ¾ÑÑ ÐºÐ°ÑÑÐ¸Ð½ÐºÐ¸ ÑÑÑÐ´Ð¾Ð²ÑÐµ Ð¾ÑÐ½Ð¾ÑÐµÐ½Ð¸Ñ"/>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2772" name="AutoShape 4" descr="ÐÐ°ÑÑÐ¸Ð½ÐºÐ¸ Ð¿Ð¾ Ð·Ð°Ð¿ÑÐ¾ÑÑ ÐºÐ°ÑÑÐ¸Ð½ÐºÐ¸ ÑÑÑÐ´Ð¾Ð²ÑÐµ Ð¾ÑÐ½Ð¾ÑÐµÐ½Ð¸Ñ"/>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32776" name="Picture 8" descr="ÐÐ°ÑÑÐ¸Ð½ÐºÐ¸ Ð¿Ð¾ Ð·Ð°Ð¿ÑÐ¾ÑÑ ÐºÐ°ÑÑÐ¸Ð½ÐºÐ¸ ÑÑÑÐ´Ð¾Ð²ÑÐµ Ð¾ÑÐ½Ð¾ÑÐµÐ½Ð¸Ñ"/>
          <p:cNvPicPr>
            <a:picLocks noChangeAspect="1" noChangeArrowheads="1"/>
          </p:cNvPicPr>
          <p:nvPr/>
        </p:nvPicPr>
        <p:blipFill>
          <a:blip r:embed="rId2" cstate="print"/>
          <a:srcRect/>
          <a:stretch>
            <a:fillRect/>
          </a:stretch>
        </p:blipFill>
        <p:spPr bwMode="auto">
          <a:xfrm>
            <a:off x="5004048" y="3717032"/>
            <a:ext cx="3944839" cy="2958629"/>
          </a:xfrm>
          <a:prstGeom prst="rect">
            <a:avLst/>
          </a:prstGeom>
          <a:noFill/>
        </p:spPr>
      </p:pic>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2636912"/>
            <a:ext cx="7467600" cy="1143000"/>
          </a:xfrm>
        </p:spPr>
        <p:txBody>
          <a:bodyPr>
            <a:normAutofit fontScale="90000"/>
          </a:bodyPr>
          <a:lstStyle/>
          <a:p>
            <a:r>
              <a:rPr lang="ru-RU" b="1" dirty="0" smtClean="0">
                <a:latin typeface="Arial" pitchFamily="34" charset="0"/>
                <a:cs typeface="Arial" pitchFamily="34" charset="0"/>
              </a:rPr>
              <a:t>Работодатель отстраняет от работы</a:t>
            </a:r>
            <a:r>
              <a:rPr lang="en-US" b="1" dirty="0" smtClean="0">
                <a:latin typeface="Arial" pitchFamily="34" charset="0"/>
                <a:cs typeface="Arial" pitchFamily="34" charset="0"/>
              </a:rPr>
              <a:t/>
            </a:r>
            <a:br>
              <a:rPr lang="en-US" b="1" dirty="0" smtClean="0">
                <a:latin typeface="Arial" pitchFamily="34" charset="0"/>
                <a:cs typeface="Arial" pitchFamily="34" charset="0"/>
              </a:rPr>
            </a:br>
            <a:r>
              <a:rPr lang="ru-RU" b="1" dirty="0" smtClean="0">
                <a:latin typeface="Arial" pitchFamily="34" charset="0"/>
                <a:cs typeface="Arial" pitchFamily="34" charset="0"/>
              </a:rPr>
              <a:t>(не допускает к работе) работника на весь период времени до устранения </a:t>
            </a:r>
            <a:r>
              <a:rPr lang="en-US" b="1" dirty="0" smtClean="0">
                <a:latin typeface="Arial" pitchFamily="34" charset="0"/>
                <a:cs typeface="Arial" pitchFamily="34" charset="0"/>
              </a:rPr>
              <a:t> </a:t>
            </a:r>
            <a:r>
              <a:rPr lang="ru-RU" b="1" dirty="0" smtClean="0">
                <a:latin typeface="Arial" pitchFamily="34" charset="0"/>
                <a:cs typeface="Arial" pitchFamily="34" charset="0"/>
              </a:rPr>
              <a:t>обстоятельств, явившихся основанием для отстранения от работы или недопущения к работе. </a:t>
            </a:r>
            <a:r>
              <a:rPr lang="en-US" b="1" dirty="0" smtClean="0">
                <a:latin typeface="Arial" pitchFamily="34" charset="0"/>
                <a:cs typeface="Arial" pitchFamily="34" charset="0"/>
              </a:rPr>
              <a:t/>
            </a:r>
            <a:br>
              <a:rPr lang="en-US" b="1" dirty="0" smtClean="0">
                <a:latin typeface="Arial" pitchFamily="34" charset="0"/>
                <a:cs typeface="Arial" pitchFamily="34" charset="0"/>
              </a:rPr>
            </a:br>
            <a:r>
              <a:rPr lang="ru-RU" dirty="0" smtClean="0"/>
              <a:t/>
            </a:r>
            <a:br>
              <a:rPr lang="ru-RU" dirty="0" smtClean="0"/>
            </a:br>
            <a:endParaRPr lang="ru-RU" dirty="0"/>
          </a:p>
        </p:txBody>
      </p:sp>
      <p:pic>
        <p:nvPicPr>
          <p:cNvPr id="31746" name="Picture 2" descr="ÐÐ°ÑÑÐ¸Ð½ÐºÐ¸ Ð¿Ð¾ Ð·Ð°Ð¿ÑÐ¾ÑÑ ÐºÐ°ÑÑÐ¸Ð½ÐºÐ¸ ÑÑÑÐ´Ð¾Ð²ÑÐµ Ð¾ÑÐ½Ð¾ÑÐµÐ½Ð¸Ñ"/>
          <p:cNvPicPr>
            <a:picLocks noChangeAspect="1" noChangeArrowheads="1"/>
          </p:cNvPicPr>
          <p:nvPr/>
        </p:nvPicPr>
        <p:blipFill>
          <a:blip r:embed="rId2" cstate="print"/>
          <a:srcRect/>
          <a:stretch>
            <a:fillRect/>
          </a:stretch>
        </p:blipFill>
        <p:spPr bwMode="auto">
          <a:xfrm>
            <a:off x="2699792" y="2708920"/>
            <a:ext cx="3810000" cy="3810000"/>
          </a:xfrm>
          <a:prstGeom prst="rect">
            <a:avLst/>
          </a:prstGeom>
          <a:noFill/>
        </p:spPr>
      </p:pic>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5013176"/>
            <a:ext cx="8892480" cy="1484784"/>
          </a:xfrm>
        </p:spPr>
        <p:txBody>
          <a:bodyPr>
            <a:normAutofit fontScale="90000"/>
          </a:bodyPr>
          <a:lstStyle/>
          <a:p>
            <a:pPr algn="ctr"/>
            <a:r>
              <a:rPr lang="ru-RU" b="1" dirty="0" smtClean="0">
                <a:latin typeface="Arial" pitchFamily="34" charset="0"/>
                <a:cs typeface="Arial" pitchFamily="34" charset="0"/>
              </a:rPr>
              <a:t/>
            </a:r>
            <a:br>
              <a:rPr lang="ru-RU" b="1" dirty="0" smtClean="0">
                <a:latin typeface="Arial" pitchFamily="34" charset="0"/>
                <a:cs typeface="Arial" pitchFamily="34" charset="0"/>
              </a:rPr>
            </a:br>
            <a:r>
              <a:rPr lang="ru-RU" b="1" dirty="0" smtClean="0">
                <a:latin typeface="Arial" pitchFamily="34" charset="0"/>
                <a:cs typeface="Arial" pitchFamily="34" charset="0"/>
              </a:rPr>
              <a:t/>
            </a:r>
            <a:br>
              <a:rPr lang="ru-RU" b="1" dirty="0" smtClean="0">
                <a:latin typeface="Arial" pitchFamily="34" charset="0"/>
                <a:cs typeface="Arial" pitchFamily="34" charset="0"/>
              </a:rPr>
            </a:br>
            <a:r>
              <a:rPr lang="ru-RU" sz="2700" b="1" dirty="0" smtClean="0">
                <a:latin typeface="Arial" pitchFamily="34" charset="0"/>
                <a:cs typeface="Arial" pitchFamily="34" charset="0"/>
              </a:rPr>
              <a:t>По </a:t>
            </a:r>
            <a:r>
              <a:rPr lang="ru-RU" sz="2700" b="1" dirty="0" smtClean="0">
                <a:latin typeface="Arial" pitchFamily="34" charset="0"/>
                <a:cs typeface="Arial" pitchFamily="34" charset="0"/>
              </a:rPr>
              <a:t>общему правилу ст. 76 ТК РФ в период отстранения от работы (недопущения к работе) заработная плата работнику не начисляется, за исключением случаев, предусмотренных ТК РФ или иными федеральными законами. В случаях отстранения от работы работника, который не прошел обучения и проверки знаний и навыков в области охраны труда либо обязательного предварительного или периодического медицинского осмотра (обследования) не по своей вине, ему производится оплата за все время отстранения от работы как за простой</a:t>
            </a:r>
            <a:r>
              <a:rPr lang="ru-RU" sz="2700" b="1" dirty="0" smtClean="0">
                <a:latin typeface="Arial" pitchFamily="34" charset="0"/>
                <a:cs typeface="Arial" pitchFamily="34" charset="0"/>
              </a:rPr>
              <a:t>.</a:t>
            </a:r>
            <a:br>
              <a:rPr lang="ru-RU" sz="2700" b="1" dirty="0" smtClean="0">
                <a:latin typeface="Arial" pitchFamily="34" charset="0"/>
                <a:cs typeface="Arial" pitchFamily="34" charset="0"/>
              </a:rPr>
            </a:br>
            <a:r>
              <a:rPr lang="ru-RU" sz="2700" dirty="0" smtClean="0">
                <a:latin typeface="Arial" pitchFamily="34" charset="0"/>
                <a:cs typeface="Arial" pitchFamily="34" charset="0"/>
              </a:rPr>
              <a:t> </a:t>
            </a:r>
            <a:r>
              <a:rPr lang="ru-RU" dirty="0" smtClean="0">
                <a:latin typeface="Arial" pitchFamily="34" charset="0"/>
                <a:cs typeface="Arial" pitchFamily="34" charset="0"/>
              </a:rPr>
              <a:t/>
            </a:r>
            <a:br>
              <a:rPr lang="ru-RU" dirty="0" smtClean="0">
                <a:latin typeface="Arial" pitchFamily="34" charset="0"/>
                <a:cs typeface="Arial" pitchFamily="34" charset="0"/>
              </a:rPr>
            </a:br>
            <a:r>
              <a:rPr lang="ru-RU" dirty="0" smtClean="0">
                <a:latin typeface="Arial" pitchFamily="34" charset="0"/>
                <a:cs typeface="Arial" pitchFamily="34" charset="0"/>
              </a:rPr>
              <a:t> </a:t>
            </a:r>
            <a:r>
              <a:rPr lang="ru-RU" b="1" dirty="0" smtClean="0">
                <a:solidFill>
                  <a:srgbClr val="C00000"/>
                </a:solidFill>
                <a:latin typeface="Arial" pitchFamily="34" charset="0"/>
                <a:cs typeface="Arial" pitchFamily="34" charset="0"/>
              </a:rPr>
              <a:t>Статьей 348.5 ТК РФ установлены дополнительные основания отстранения </a:t>
            </a:r>
            <a:r>
              <a:rPr lang="ru-RU" b="1" dirty="0" smtClean="0">
                <a:solidFill>
                  <a:srgbClr val="C00000"/>
                </a:solidFill>
                <a:latin typeface="Arial" pitchFamily="34" charset="0"/>
                <a:cs typeface="Arial" pitchFamily="34" charset="0"/>
              </a:rPr>
              <a:t>от</a:t>
            </a:r>
            <a:br>
              <a:rPr lang="ru-RU" b="1" dirty="0" smtClean="0">
                <a:solidFill>
                  <a:srgbClr val="C00000"/>
                </a:solidFill>
                <a:latin typeface="Arial" pitchFamily="34" charset="0"/>
                <a:cs typeface="Arial" pitchFamily="34" charset="0"/>
              </a:rPr>
            </a:br>
            <a:r>
              <a:rPr lang="ru-RU" b="1" dirty="0" smtClean="0">
                <a:solidFill>
                  <a:srgbClr val="C00000"/>
                </a:solidFill>
                <a:latin typeface="Arial" pitchFamily="34" charset="0"/>
                <a:cs typeface="Arial" pitchFamily="34" charset="0"/>
              </a:rPr>
              <a:t> работы спортсменов</a:t>
            </a:r>
            <a:r>
              <a:rPr lang="ru-RU" b="1" dirty="0" smtClean="0">
                <a:solidFill>
                  <a:srgbClr val="C00000"/>
                </a:solidFill>
                <a:latin typeface="Arial" pitchFamily="34" charset="0"/>
                <a:cs typeface="Arial" pitchFamily="34" charset="0"/>
              </a:rPr>
              <a:t>. </a:t>
            </a:r>
            <a:r>
              <a:rPr lang="ru-RU" b="1" dirty="0" smtClean="0">
                <a:latin typeface="Arial" pitchFamily="34" charset="0"/>
                <a:cs typeface="Arial" pitchFamily="34" charset="0"/>
              </a:rPr>
              <a:t/>
            </a:r>
            <a:br>
              <a:rPr lang="ru-RU" b="1" dirty="0" smtClean="0">
                <a:latin typeface="Arial" pitchFamily="34" charset="0"/>
                <a:cs typeface="Arial" pitchFamily="34" charset="0"/>
              </a:rPr>
            </a:br>
            <a:endParaRPr lang="ru-RU" b="1" dirty="0">
              <a:latin typeface="Arial" pitchFamily="34" charset="0"/>
              <a:cs typeface="Arial" pitchFamily="34" charset="0"/>
            </a:endParaRPr>
          </a:p>
        </p:txBody>
      </p:sp>
    </p:spTree>
  </p:cSld>
  <p:clrMapOvr>
    <a:masterClrMapping/>
  </p:clrMapOvr>
  <p:transition>
    <p:wipe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294</TotalTime>
  <Words>1004</Words>
  <Application>Microsoft Office PowerPoint</Application>
  <PresentationFormat>Экран (4:3)</PresentationFormat>
  <Paragraphs>39</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Эркер</vt:lpstr>
      <vt:lpstr>Основания и порядок отстранения от работы спортсменов </vt:lpstr>
      <vt:lpstr>Трудовой кодекс Российской Федерации - основной законодательный акт, основанный на общепризнанных принципах и нормах международного права и  Конституции Российской Федерации, регулирующий отношения в трудовой сфере.   ТК РФ вступил в силу 30 декабря 2001, заменив собой КЗОТ РСФСР.</vt:lpstr>
      <vt:lpstr>В ТК определены основные цели трудового законодательства:    - государственные гарантии трудовых прав и свобод граждан;  - создание благоприятных условий труда;  - защита прав и интересов работников и работодателей и др. </vt:lpstr>
      <vt:lpstr>Статья 76 ТК РФ устанавливает общие случаи отстранения от работы, которые в полном объеме применимы к спортсменам.  </vt:lpstr>
      <vt:lpstr>работодатель обязан отстранить от работы (не допускать к работе) работника:  </vt:lpstr>
      <vt:lpstr>работодатель обязан отстранить от работы (не допускать к работе) работника:  </vt:lpstr>
      <vt:lpstr>работодатель обязан отстранить от работы (не допускать к работе) работника:  </vt:lpstr>
      <vt:lpstr>Работодатель отстраняет от работы (не допускает к работе) работника на весь период времени до устранения  обстоятельств, явившихся основанием для отстранения от работы или недопущения к работе.   </vt:lpstr>
      <vt:lpstr>  По общему правилу ст. 76 ТК РФ в период отстранения от работы (недопущения к работе) заработная плата работнику не начисляется, за исключением случаев, предусмотренных ТК РФ или иными федеральными законами. В случаях отстранения от работы работника, который не прошел обучения и проверки знаний и навыков в области охраны труда либо обязательного предварительного или периодического медицинского осмотра (обследования) не по своей вине, ему производится оплата за все время отстранения от работы как за простой.    Статьей 348.5 ТК РФ установлены дополнительные основания отстранения от  работы спортсменов.  </vt:lpstr>
      <vt:lpstr>Работодатель обязан отстранить спортсмена от участия в спортивных соревнованиях в случаях: </vt:lpstr>
      <vt:lpstr>Работодатель обязан отстранить спортсмена от участия в спортивных соревнованиях в случаях: </vt:lpstr>
      <vt:lpstr>Слайд 12</vt:lpstr>
      <vt:lpstr>Слайд 13</vt:lpstr>
      <vt:lpstr>Слайд 14</vt:lpstr>
      <vt:lpstr>Отстранение от работы оформляется приказом.  </vt:lpstr>
      <vt:lpstr>Практика показывает, что иногда спортивные клубы в случаях, предусмотренных ст. 348.5 ТК РФ, не допускают спортсменов на тренировки, именуя это отстранением по данной статье[2]. Эти действия неправомерны, поскольку спортсмен лишается возможности трудиться. Спортсмен в таких случаях вправе взыскать материальный вред с работодателя в размере своего среднего заработка за все время незаконного отстранения от работы.</vt:lpstr>
      <vt:lpstr>Иногда руководство клуба, желая избавиться от провинившегося спортсмена, теми или иными путями вводит его в заблуждение, что в связи с отстранением по основаниям, предусмотренным в ст. 348.5 ТК РФ, он якобы может вообще не выходить на работу, а потом на основании отсутствия игрока на рабочем месте в рабочее время увольняет спортсмена за прогул. Эти действия со стороны спортивного клуба также неправомерны и могут быть обжалованы в порядке дела о незаконном увольнении. </vt:lpstr>
      <vt:lpstr>В соответствии с нормами трудового права и положениями трудового договора работодатель обязан обеспечить участие отстраненного от соревнований спортсмена в тренировочных и других мероприятиях по подготовке к спортивным соревнованиям. </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Методы психодиагностики</dc:title>
  <dc:creator>302</dc:creator>
  <cp:lastModifiedBy>302</cp:lastModifiedBy>
  <cp:revision>45</cp:revision>
  <dcterms:created xsi:type="dcterms:W3CDTF">2019-11-10T03:34:19Z</dcterms:created>
  <dcterms:modified xsi:type="dcterms:W3CDTF">2019-11-10T14:38:27Z</dcterms:modified>
</cp:coreProperties>
</file>