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3" r:id="rId5"/>
    <p:sldId id="260" r:id="rId6"/>
    <p:sldId id="261" r:id="rId7"/>
    <p:sldId id="262" r:id="rId8"/>
    <p:sldId id="264" r:id="rId9"/>
    <p:sldId id="266" r:id="rId10"/>
    <p:sldId id="265" r:id="rId11"/>
    <p:sldId id="267" r:id="rId12"/>
    <p:sldId id="269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89444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5165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19741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94633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8467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77785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86141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71536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5815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746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51566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985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46062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19803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342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93533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152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CC4DE96-7952-4782-A35E-5FC73E9A0AE5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7EDE5E8-2A88-4FF1-A50A-AA1D1067F4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614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4flaga.ru/sounds/do.mp3" TargetMode="External"/><Relationship Id="rId13" Type="http://schemas.openxmlformats.org/officeDocument/2006/relationships/hyperlink" Target="http://4flaga.ru/sounds/gone.mp3" TargetMode="External"/><Relationship Id="rId18" Type="http://schemas.openxmlformats.org/officeDocument/2006/relationships/hyperlink" Target="http://4flaga.ru/sounds/swim.mp3" TargetMode="External"/><Relationship Id="rId26" Type="http://schemas.openxmlformats.org/officeDocument/2006/relationships/hyperlink" Target="http://4flaga.ru/sounds/right.mp3" TargetMode="External"/><Relationship Id="rId3" Type="http://schemas.openxmlformats.org/officeDocument/2006/relationships/hyperlink" Target="http://4flaga.ru/sounds/was.mp3" TargetMode="External"/><Relationship Id="rId21" Type="http://schemas.openxmlformats.org/officeDocument/2006/relationships/hyperlink" Target="http://4flaga.ru/sounds/take.mp3" TargetMode="External"/><Relationship Id="rId7" Type="http://schemas.openxmlformats.org/officeDocument/2006/relationships/hyperlink" Target="http://4flaga.ru/sounds/bought.mp3" TargetMode="External"/><Relationship Id="rId12" Type="http://schemas.openxmlformats.org/officeDocument/2006/relationships/hyperlink" Target="http://4flaga.ru/sounds/went.mp3" TargetMode="External"/><Relationship Id="rId17" Type="http://schemas.openxmlformats.org/officeDocument/2006/relationships/hyperlink" Target="http://4flaga.ru/sounds/ran.mp3" TargetMode="External"/><Relationship Id="rId25" Type="http://schemas.openxmlformats.org/officeDocument/2006/relationships/hyperlink" Target="http://4flaga.ru/sounds/one.mp3" TargetMode="External"/><Relationship Id="rId2" Type="http://schemas.openxmlformats.org/officeDocument/2006/relationships/hyperlink" Target="http://4flaga.ru/sounds/be.mp3" TargetMode="External"/><Relationship Id="rId16" Type="http://schemas.openxmlformats.org/officeDocument/2006/relationships/hyperlink" Target="http://4flaga.ru/sounds/run.mp3" TargetMode="External"/><Relationship Id="rId20" Type="http://schemas.openxmlformats.org/officeDocument/2006/relationships/hyperlink" Target="http://4flaga.ru/sounds/swum.mp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4flaga.ru/sounds/by.mp3" TargetMode="External"/><Relationship Id="rId11" Type="http://schemas.openxmlformats.org/officeDocument/2006/relationships/hyperlink" Target="http://4flaga.ru/sounds/go.mp3" TargetMode="External"/><Relationship Id="rId24" Type="http://schemas.openxmlformats.org/officeDocument/2006/relationships/hyperlink" Target="http://4flaga.ru/sounds/win.mp3" TargetMode="External"/><Relationship Id="rId5" Type="http://schemas.openxmlformats.org/officeDocument/2006/relationships/hyperlink" Target="http://4flaga.ru/sounds/been.mp3" TargetMode="External"/><Relationship Id="rId15" Type="http://schemas.openxmlformats.org/officeDocument/2006/relationships/hyperlink" Target="http://4flaga.ru/sounds/had.mp3" TargetMode="External"/><Relationship Id="rId23" Type="http://schemas.openxmlformats.org/officeDocument/2006/relationships/hyperlink" Target="http://4flaga.ru/sounds/taken.mp3" TargetMode="External"/><Relationship Id="rId28" Type="http://schemas.openxmlformats.org/officeDocument/2006/relationships/hyperlink" Target="http://4flaga.ru/sounds/written.mp3" TargetMode="External"/><Relationship Id="rId10" Type="http://schemas.openxmlformats.org/officeDocument/2006/relationships/hyperlink" Target="http://4flaga.ru/sounds/done.mp3" TargetMode="External"/><Relationship Id="rId19" Type="http://schemas.openxmlformats.org/officeDocument/2006/relationships/hyperlink" Target="http://4flaga.ru/sounds/swam.mp3" TargetMode="External"/><Relationship Id="rId4" Type="http://schemas.openxmlformats.org/officeDocument/2006/relationships/hyperlink" Target="http://4flaga.ru/sounds/were.mp3" TargetMode="External"/><Relationship Id="rId9" Type="http://schemas.openxmlformats.org/officeDocument/2006/relationships/hyperlink" Target="http://4flaga.ru/sounds/did.mp3" TargetMode="External"/><Relationship Id="rId14" Type="http://schemas.openxmlformats.org/officeDocument/2006/relationships/hyperlink" Target="http://4flaga.ru/sounds/have.mp3" TargetMode="External"/><Relationship Id="rId22" Type="http://schemas.openxmlformats.org/officeDocument/2006/relationships/hyperlink" Target="http://4flaga.ru/sounds/took.mp3" TargetMode="External"/><Relationship Id="rId27" Type="http://schemas.openxmlformats.org/officeDocument/2006/relationships/hyperlink" Target="http://4flaga.ru/sounds/wrote.mp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53490" y="1623490"/>
            <a:ext cx="84651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horses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sleek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steaming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munching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grass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dreaming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heard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singing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sighing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flinging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flying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Fleet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upon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courses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horses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3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3671" y="1097157"/>
            <a:ext cx="10418620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Расставьте слова по порядку. Переведите получившиеся предложения.</a:t>
            </a:r>
          </a:p>
          <a:p>
            <a:pPr algn="just" fontAlgn="base">
              <a:buFont typeface="+mj-lt"/>
              <a:buAutoNum type="arabicPeriod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– Britain – several – I – to – times – been</a:t>
            </a:r>
          </a:p>
          <a:p>
            <a:pPr algn="just" fontAlgn="base">
              <a:buFont typeface="+mj-lt"/>
              <a:buAutoNum type="arabicPeriod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Spain – since – she – lived – in – 1994 – has</a:t>
            </a:r>
          </a:p>
          <a:p>
            <a:pPr algn="just" fontAlgn="base">
              <a:buFont typeface="+mj-lt"/>
              <a:buAutoNum type="arabicPeriod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 – married – have – they – years – been – for</a:t>
            </a:r>
          </a:p>
          <a:p>
            <a:pPr algn="just" fontAlgn="base">
              <a:buFont typeface="+mj-lt"/>
              <a:buAutoNum type="arabicPeriod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– coffee – made – already – for – have – you</a:t>
            </a:r>
          </a:p>
          <a:p>
            <a:pPr algn="just" fontAlgn="base">
              <a:buFont typeface="+mj-lt"/>
              <a:buAutoNum type="arabicPeriod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– Bob – a bike – has – </a:t>
            </a:r>
            <a:r>
              <a:rPr lang="en-U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</a:p>
          <a:p>
            <a:pPr algn="just" fontAlgn="base"/>
            <a:endParaRPr lang="en-US" sz="21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Составьте предложения в 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 Perfect,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 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 (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течение) или 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 (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тех пор как).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Н-р:  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– not – meet – George – last month. – I haven’t met George since last month. </a:t>
            </a:r>
            <a:endParaRPr lang="en-US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know – him – six months.</a:t>
            </a:r>
          </a:p>
          <a:p>
            <a:pPr fontAlgn="base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Jack – not – play – hockey – last winter.</a:t>
            </a:r>
          </a:p>
          <a:p>
            <a:pPr fontAlgn="base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Mary – be – a real friend – our childhood.</a:t>
            </a:r>
          </a:p>
          <a:p>
            <a:pPr fontAlgn="base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– live – in Tokyo – a long time.</a:t>
            </a:r>
          </a:p>
          <a:p>
            <a:pPr fontAlgn="base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Dad – work – as a builder – three years.</a:t>
            </a:r>
          </a:p>
          <a:p>
            <a:pPr algn="just" fontAlgn="base"/>
            <a:endParaRPr lang="en-US" b="0" i="0" dirty="0">
              <a:solidFill>
                <a:srgbClr val="555555"/>
              </a:solidFill>
              <a:effectLst/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0900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5854" y="1097293"/>
            <a:ext cx="1061258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Answers.</a:t>
            </a:r>
          </a:p>
          <a:p>
            <a:pPr marL="457200" indent="-457200" algn="just" fontAlgn="base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been to Britain several times.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lived in Spain since 1994.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been married for five years.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already made coffee for you.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never had a bike.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endParaRPr lang="en-US" sz="2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known him for six months.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Jack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hasn’t played hockey since last winter.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been a real friend since our childhood.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lived in Tokyo for a long time.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Dad has worked as a builder for three years.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Font typeface="+mj-lt"/>
              <a:buAutoNum type="arabicPeriod"/>
            </a:pPr>
            <a:endParaRPr lang="ru-RU" b="0" i="0" dirty="0">
              <a:solidFill>
                <a:srgbClr val="555555"/>
              </a:solidFill>
              <a:effectLst/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235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77760227"/>
              </p:ext>
            </p:extLst>
          </p:nvPr>
        </p:nvGraphicFramePr>
        <p:xfrm>
          <a:off x="1010110" y="1500326"/>
          <a:ext cx="10087380" cy="4332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1845">
                  <a:extLst>
                    <a:ext uri="{9D8B030D-6E8A-4147-A177-3AD203B41FA5}">
                      <a16:colId xmlns:a16="http://schemas.microsoft.com/office/drawing/2014/main" xmlns="" val="1593287163"/>
                    </a:ext>
                  </a:extLst>
                </a:gridCol>
                <a:gridCol w="2521845">
                  <a:extLst>
                    <a:ext uri="{9D8B030D-6E8A-4147-A177-3AD203B41FA5}">
                      <a16:colId xmlns:a16="http://schemas.microsoft.com/office/drawing/2014/main" xmlns="" val="3685652328"/>
                    </a:ext>
                  </a:extLst>
                </a:gridCol>
                <a:gridCol w="2521845">
                  <a:extLst>
                    <a:ext uri="{9D8B030D-6E8A-4147-A177-3AD203B41FA5}">
                      <a16:colId xmlns:a16="http://schemas.microsoft.com/office/drawing/2014/main" xmlns="" val="2846168351"/>
                    </a:ext>
                  </a:extLst>
                </a:gridCol>
                <a:gridCol w="2521845">
                  <a:extLst>
                    <a:ext uri="{9D8B030D-6E8A-4147-A177-3AD203B41FA5}">
                      <a16:colId xmlns:a16="http://schemas.microsoft.com/office/drawing/2014/main" xmlns="" val="342556170"/>
                    </a:ext>
                  </a:extLst>
                </a:gridCol>
              </a:tblGrid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be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was</a:t>
                      </a:r>
                      <a:r>
                        <a:rPr lang="ru-RU" sz="240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/ </a:t>
                      </a: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were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been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быть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15058902"/>
                  </a:ext>
                </a:extLst>
              </a:tr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/>
                        </a:rPr>
                        <a:t>buy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/>
                        </a:rPr>
                        <a:t>bought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/>
                        </a:rPr>
                        <a:t>bought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покупать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2575914"/>
                  </a:ext>
                </a:extLst>
              </a:tr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do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9"/>
                        </a:rPr>
                        <a:t>did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0"/>
                        </a:rPr>
                        <a:t>done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делать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61503755"/>
                  </a:ext>
                </a:extLst>
              </a:tr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1"/>
                        </a:rPr>
                        <a:t>go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2"/>
                        </a:rPr>
                        <a:t>went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3"/>
                        </a:rPr>
                        <a:t>gone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идти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0157058"/>
                  </a:ext>
                </a:extLst>
              </a:tr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4"/>
                        </a:rPr>
                        <a:t>have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5"/>
                        </a:rPr>
                        <a:t>had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5"/>
                        </a:rPr>
                        <a:t>had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иметь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44592056"/>
                  </a:ext>
                </a:extLst>
              </a:tr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6"/>
                        </a:rPr>
                        <a:t>run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7"/>
                        </a:rPr>
                        <a:t>ran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6"/>
                        </a:rPr>
                        <a:t>run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бегать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2662299"/>
                  </a:ext>
                </a:extLst>
              </a:tr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8"/>
                        </a:rPr>
                        <a:t>swim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9"/>
                        </a:rPr>
                        <a:t>swam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0"/>
                        </a:rPr>
                        <a:t>swum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плавать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30988080"/>
                  </a:ext>
                </a:extLst>
              </a:tr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1"/>
                        </a:rPr>
                        <a:t>take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2"/>
                        </a:rPr>
                        <a:t>took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3"/>
                        </a:rPr>
                        <a:t>taken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брать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5491868"/>
                  </a:ext>
                </a:extLst>
              </a:tr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4"/>
                        </a:rPr>
                        <a:t>win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5"/>
                        </a:rPr>
                        <a:t>won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5"/>
                        </a:rPr>
                        <a:t>won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побеждать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81816521"/>
                  </a:ext>
                </a:extLst>
              </a:tr>
              <a:tr h="4332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6"/>
                        </a:rPr>
                        <a:t>write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7"/>
                        </a:rPr>
                        <a:t>wrote</a:t>
                      </a:r>
                      <a:endParaRPr lang="ru-RU" sz="320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strike="noStrike" dirty="0" err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8"/>
                        </a:rPr>
                        <a:t>written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писать</a:t>
                      </a:r>
                      <a:endParaRPr lang="ru-RU" sz="3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62086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3784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5346" y="2161309"/>
            <a:ext cx="96843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 task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look at the words in exercise 1 page 56 unit 6A.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Revise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irregular verbs and the rules of the Present Perfect Tense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95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5600" y="1582019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horses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sleek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steaming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munching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grass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dreaming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heard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singing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sighing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flinging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flying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Fleet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upon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horses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362215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0909" y="2576945"/>
            <a:ext cx="65209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Present Perfect Tense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42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8473" y="875253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началось в прошлом и все еще продолжается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 </a:t>
            </a:r>
            <a:r>
              <a:rPr lang="en-US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learnt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English since childhood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настоящем есть результат прошлого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 </a:t>
            </a:r>
            <a:r>
              <a:rPr lang="en-US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broken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my leg and I am at hospital now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 сделано, а время еще не закончилось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 </a:t>
            </a:r>
            <a:r>
              <a:rPr lang="en-US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made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tasks this week.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047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present perfect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465" y="673965"/>
            <a:ext cx="10678679" cy="556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3548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&quot;present perfect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883" y="788265"/>
            <a:ext cx="10623261" cy="539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082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6291" y="1083807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markers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когда-либо;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never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никогда;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just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что;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уже;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еще;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lately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recently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недавно;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с (с какого-то момента);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все еще.</a:t>
            </a:r>
          </a:p>
        </p:txBody>
      </p:sp>
    </p:spTree>
    <p:extLst>
      <p:ext uri="{BB962C8B-B14F-4D97-AF65-F5344CB8AC3E}">
        <p14:creationId xmlns:p14="http://schemas.microsoft.com/office/powerpoint/2010/main" xmlns="" val="47490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7419" y="904158"/>
            <a:ext cx="978130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rgbClr val="333333"/>
                </a:solidFill>
                <a:latin typeface="Verdana" panose="020B0604030504040204" pitchFamily="34" charset="0"/>
              </a:rPr>
              <a:t>Упражнение </a:t>
            </a:r>
            <a:r>
              <a:rPr lang="ru-RU" b="1" smtClean="0">
                <a:solidFill>
                  <a:srgbClr val="333333"/>
                </a:solidFill>
                <a:latin typeface="Verdana" panose="020B0604030504040204" pitchFamily="34" charset="0"/>
              </a:rPr>
              <a:t>1</a:t>
            </a:r>
            <a:r>
              <a:rPr lang="en-US" b="1" smtClean="0">
                <a:solidFill>
                  <a:srgbClr val="333333"/>
                </a:solidFill>
                <a:latin typeface="Verdana" panose="020B0604030504040204" pitchFamily="34" charset="0"/>
              </a:rPr>
              <a:t>.</a:t>
            </a: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 </a:t>
            </a:r>
            <a:r>
              <a:rPr lang="en-US" i="1" smtClean="0">
                <a:solidFill>
                  <a:srgbClr val="333333"/>
                </a:solidFill>
                <a:latin typeface="Verdana" panose="020B0604030504040204" pitchFamily="34" charset="0"/>
              </a:rPr>
              <a:t>Поставьте глаголы в скобках в Present Perfect.</a:t>
            </a:r>
            <a:endParaRPr lang="en-US" smtClean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He _____ (finish) training.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She _____ (score) twenty points in the match.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We _____ (watch) all the Champions League matches this season.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That’s amazing! She _____ (run)  fifteen kilometers this morning!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She _____  (buy)  some really nice rollerblades!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Oh, no! I  _____ (lose) my money!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My mum _____ (write) shopping list. It’s on the kitchen table.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Dad, you _____ (eat) my biscuit!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I’m tired. I  _____ (watch) three X-Files videos.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Hurry up! They  _____ (start) the film!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Mary  _____ (study) hard this year, so she’ll pass her exams.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Oh no! She  _____  (drop) the plate!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The garden is very green. It  _____ (rain) a lot this month.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These are my favourite trousers. I  _____ (have) them for five years.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Tom’s my best friend. I  _____ (know) him for three years.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They _____  (live) in Miami for two years.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Jo has earache. He  _____ (have) it since 7 o’clock.</a:t>
            </a:r>
          </a:p>
          <a:p>
            <a:pPr>
              <a:buFont typeface="+mj-lt"/>
              <a:buAutoNum type="arabicPeriod"/>
            </a:pPr>
            <a:r>
              <a:rPr lang="en-US" smtClean="0">
                <a:solidFill>
                  <a:srgbClr val="333333"/>
                </a:solidFill>
                <a:latin typeface="Verdana" panose="020B0604030504040204" pitchFamily="34" charset="0"/>
              </a:rPr>
              <a:t>Brad _____ (live) in Chicago since 1998.</a:t>
            </a:r>
            <a:endParaRPr lang="en-US" b="0" i="0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89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7419" y="904158"/>
            <a:ext cx="978130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333333"/>
                </a:solidFill>
                <a:latin typeface="Verdana" panose="020B0604030504040204" pitchFamily="34" charset="0"/>
              </a:rPr>
              <a:t>Упражнение</a:t>
            </a:r>
            <a:r>
              <a:rPr lang="en-US" b="1" dirty="0" smtClean="0">
                <a:solidFill>
                  <a:srgbClr val="333333"/>
                </a:solidFill>
                <a:latin typeface="Verdana" panose="020B0604030504040204" pitchFamily="34" charset="0"/>
              </a:rPr>
              <a:t> </a:t>
            </a:r>
            <a:r>
              <a:rPr lang="ru-RU" b="1" dirty="0" smtClean="0">
                <a:solidFill>
                  <a:srgbClr val="333333"/>
                </a:solidFill>
                <a:latin typeface="Verdana" panose="020B0604030504040204" pitchFamily="34" charset="0"/>
              </a:rPr>
              <a:t>1</a:t>
            </a:r>
            <a:r>
              <a:rPr lang="en-US" b="1" dirty="0" smtClean="0">
                <a:solidFill>
                  <a:srgbClr val="333333"/>
                </a:solidFill>
                <a:latin typeface="Verdana" panose="020B0604030504040204" pitchFamily="34" charset="0"/>
              </a:rPr>
              <a:t>.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 </a:t>
            </a:r>
            <a:r>
              <a:rPr lang="en-US" i="1" dirty="0" err="1" smtClean="0">
                <a:solidFill>
                  <a:srgbClr val="333333"/>
                </a:solidFill>
                <a:latin typeface="Verdana" panose="020B0604030504040204" pitchFamily="34" charset="0"/>
              </a:rPr>
              <a:t>Поставьте</a:t>
            </a:r>
            <a:r>
              <a:rPr lang="en-US" i="1" dirty="0" smtClean="0">
                <a:solidFill>
                  <a:srgbClr val="333333"/>
                </a:solidFill>
                <a:latin typeface="Verdana" panose="020B0604030504040204" pitchFamily="34" charset="0"/>
              </a:rPr>
              <a:t> </a:t>
            </a:r>
            <a:r>
              <a:rPr lang="en-US" i="1" dirty="0" err="1" smtClean="0">
                <a:solidFill>
                  <a:srgbClr val="333333"/>
                </a:solidFill>
                <a:latin typeface="Verdana" panose="020B0604030504040204" pitchFamily="34" charset="0"/>
              </a:rPr>
              <a:t>глаголы</a:t>
            </a:r>
            <a:r>
              <a:rPr lang="en-US" i="1" dirty="0" smtClean="0">
                <a:solidFill>
                  <a:srgbClr val="333333"/>
                </a:solidFill>
                <a:latin typeface="Verdana" panose="020B0604030504040204" pitchFamily="34" charset="0"/>
              </a:rPr>
              <a:t> в </a:t>
            </a:r>
            <a:r>
              <a:rPr lang="en-US" i="1" dirty="0" err="1" smtClean="0">
                <a:solidFill>
                  <a:srgbClr val="333333"/>
                </a:solidFill>
                <a:latin typeface="Verdana" panose="020B0604030504040204" pitchFamily="34" charset="0"/>
              </a:rPr>
              <a:t>скобках</a:t>
            </a:r>
            <a:r>
              <a:rPr lang="en-US" i="1" dirty="0" smtClean="0">
                <a:solidFill>
                  <a:srgbClr val="333333"/>
                </a:solidFill>
                <a:latin typeface="Verdana" panose="020B0604030504040204" pitchFamily="34" charset="0"/>
              </a:rPr>
              <a:t> в Present Perfect.</a:t>
            </a:r>
            <a:endParaRPr lang="en-US" dirty="0" smtClean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He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has finished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training.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She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has score</a:t>
            </a:r>
            <a:r>
              <a:rPr lang="en-US" b="1" dirty="0">
                <a:solidFill>
                  <a:srgbClr val="FF0000"/>
                </a:solidFill>
                <a:latin typeface="Verdana" panose="020B0604030504040204" pitchFamily="34" charset="0"/>
              </a:rPr>
              <a:t>d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twenty points in the match.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We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have watched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all the Champions League matches this season.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That’s amazing! She has run fifteen kilometers this morning!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She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has bought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some really nice rollerblades!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Oh, no! I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have lost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my money!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My mum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has written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shopping list. It’s on the kitchen table.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Dad, you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have eaten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my biscuit!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I’m tired. I 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have watched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three X-Files videos.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Hurry up! They 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have started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the film!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Mary 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has studied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hard this year, so she’ll pass her exams.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Oh no! She 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has dropped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the plate!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The garden is very green. It 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has rained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a lot this month.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These are my </a:t>
            </a:r>
            <a:r>
              <a:rPr lang="en-US" dirty="0" err="1" smtClean="0">
                <a:solidFill>
                  <a:srgbClr val="333333"/>
                </a:solidFill>
                <a:latin typeface="Verdana" panose="020B0604030504040204" pitchFamily="34" charset="0"/>
              </a:rPr>
              <a:t>favourite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 trousers. I 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have had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them for five years.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Tom’s my best friend. I 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have knew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him for three years.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They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have lived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in Miami for two years.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Jo has earache. He 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has had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it since 7 o’clock.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Brad </a:t>
            </a:r>
            <a:r>
              <a:rPr lang="en-US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has lived </a:t>
            </a:r>
            <a:r>
              <a:rPr lang="en-US" dirty="0" smtClean="0">
                <a:solidFill>
                  <a:srgbClr val="333333"/>
                </a:solidFill>
                <a:latin typeface="Verdana" panose="020B0604030504040204" pitchFamily="34" charset="0"/>
              </a:rPr>
              <a:t>in Chicago since 1998.</a:t>
            </a:r>
            <a:endParaRPr lang="en-US" b="0" i="0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167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370</TotalTime>
  <Words>312</Words>
  <Application>Microsoft Office PowerPoint</Application>
  <PresentationFormat>Произвольный</PresentationFormat>
  <Paragraphs>127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Натуральные материалы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Тимур Мухамедбеков</dc:creator>
  <cp:lastModifiedBy>Лена</cp:lastModifiedBy>
  <cp:revision>14</cp:revision>
  <dcterms:created xsi:type="dcterms:W3CDTF">2020-02-17T14:23:11Z</dcterms:created>
  <dcterms:modified xsi:type="dcterms:W3CDTF">2024-01-06T14:53:20Z</dcterms:modified>
</cp:coreProperties>
</file>