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notesMasterIdLst>
    <p:notesMasterId r:id="rId92"/>
  </p:notesMasterIdLst>
  <p:sldIdLst>
    <p:sldId id="256" r:id="rId4"/>
    <p:sldId id="334" r:id="rId5"/>
    <p:sldId id="258" r:id="rId6"/>
    <p:sldId id="321" r:id="rId7"/>
    <p:sldId id="322" r:id="rId8"/>
    <p:sldId id="257" r:id="rId9"/>
    <p:sldId id="259" r:id="rId10"/>
    <p:sldId id="335" r:id="rId11"/>
    <p:sldId id="336" r:id="rId12"/>
    <p:sldId id="337" r:id="rId13"/>
    <p:sldId id="260" r:id="rId14"/>
    <p:sldId id="261" r:id="rId15"/>
    <p:sldId id="262" r:id="rId16"/>
    <p:sldId id="263" r:id="rId17"/>
    <p:sldId id="264" r:id="rId18"/>
    <p:sldId id="338" r:id="rId19"/>
    <p:sldId id="339" r:id="rId20"/>
    <p:sldId id="265" r:id="rId21"/>
    <p:sldId id="266" r:id="rId22"/>
    <p:sldId id="267" r:id="rId23"/>
    <p:sldId id="340" r:id="rId24"/>
    <p:sldId id="341" r:id="rId25"/>
    <p:sldId id="342" r:id="rId26"/>
    <p:sldId id="343" r:id="rId27"/>
    <p:sldId id="344" r:id="rId28"/>
    <p:sldId id="330" r:id="rId29"/>
    <p:sldId id="331" r:id="rId30"/>
    <p:sldId id="332" r:id="rId31"/>
    <p:sldId id="333" r:id="rId32"/>
    <p:sldId id="280" r:id="rId33"/>
    <p:sldId id="291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8" r:id="rId42"/>
    <p:sldId id="323" r:id="rId43"/>
    <p:sldId id="290" r:id="rId44"/>
    <p:sldId id="275" r:id="rId45"/>
    <p:sldId id="276" r:id="rId46"/>
    <p:sldId id="277" r:id="rId47"/>
    <p:sldId id="279" r:id="rId48"/>
    <p:sldId id="281" r:id="rId49"/>
    <p:sldId id="282" r:id="rId50"/>
    <p:sldId id="324" r:id="rId51"/>
    <p:sldId id="325" r:id="rId52"/>
    <p:sldId id="283" r:id="rId53"/>
    <p:sldId id="284" r:id="rId54"/>
    <p:sldId id="285" r:id="rId55"/>
    <p:sldId id="286" r:id="rId56"/>
    <p:sldId id="287" r:id="rId57"/>
    <p:sldId id="288" r:id="rId58"/>
    <p:sldId id="289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26" r:id="rId70"/>
    <p:sldId id="302" r:id="rId71"/>
    <p:sldId id="327" r:id="rId72"/>
    <p:sldId id="328" r:id="rId73"/>
    <p:sldId id="329" r:id="rId74"/>
    <p:sldId id="303" r:id="rId75"/>
    <p:sldId id="313" r:id="rId76"/>
    <p:sldId id="314" r:id="rId77"/>
    <p:sldId id="315" r:id="rId78"/>
    <p:sldId id="316" r:id="rId79"/>
    <p:sldId id="317" r:id="rId80"/>
    <p:sldId id="318" r:id="rId81"/>
    <p:sldId id="304" r:id="rId82"/>
    <p:sldId id="305" r:id="rId83"/>
    <p:sldId id="306" r:id="rId84"/>
    <p:sldId id="307" r:id="rId85"/>
    <p:sldId id="308" r:id="rId86"/>
    <p:sldId id="309" r:id="rId87"/>
    <p:sldId id="310" r:id="rId88"/>
    <p:sldId id="311" r:id="rId89"/>
    <p:sldId id="319" r:id="rId90"/>
    <p:sldId id="320" r:id="rId9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theme" Target="theme/theme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B60F-B108-463E-BAC6-5D865854F419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45438-26FB-4DA9-81BD-BC33B447B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9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24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26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01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22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99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00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30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4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43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99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64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699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254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446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11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107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4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688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03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222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7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5D1C42-412B-404B-81E8-8400AA5534B4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F8330D-2090-4AD8-8BC4-BE98A03EEA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4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6004F-FEAC-4AB1-BF7C-EA2D0418DA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1AD03-0214-4D34-B397-7F05D8400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59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8640"/>
            <a:ext cx="7858180" cy="604867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МАОУ АГО «АСОШ№ 1»</a:t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«СЛОВАРЬ</a:t>
            </a:r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в картинках»</a:t>
            </a:r>
            <a:r>
              <a:rPr lang="ru-RU" sz="2000" dirty="0" smtClean="0">
                <a:solidFill>
                  <a:srgbClr val="800000"/>
                </a:solidFill>
              </a:rPr>
              <a:t/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Презентация </a:t>
            </a:r>
            <a:r>
              <a:rPr lang="ru-RU" sz="2000" dirty="0" smtClean="0">
                <a:solidFill>
                  <a:srgbClr val="800000"/>
                </a:solidFill>
              </a:rPr>
              <a:t>для </a:t>
            </a:r>
            <a:r>
              <a:rPr lang="ru-RU" sz="2000" dirty="0" smtClean="0">
                <a:solidFill>
                  <a:srgbClr val="800000"/>
                </a:solidFill>
              </a:rPr>
              <a:t>2 класса (часть первая</a:t>
            </a:r>
            <a:r>
              <a:rPr lang="ru-RU" sz="2000" dirty="0" smtClean="0">
                <a:solidFill>
                  <a:srgbClr val="800000"/>
                </a:solidFill>
              </a:rPr>
              <a:t>)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>
                <a:solidFill>
                  <a:srgbClr val="800000"/>
                </a:solidFill>
              </a:rPr>
              <a:t/>
            </a:r>
            <a:br>
              <a:rPr lang="ru-RU" sz="2000" dirty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Выполнила Колотова Елена Львовна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учитель английского языка 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1 КК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>
                <a:solidFill>
                  <a:srgbClr val="800000"/>
                </a:solidFill>
              </a:rPr>
              <a:t/>
            </a:r>
            <a:br>
              <a:rPr lang="ru-RU" sz="2000" dirty="0">
                <a:solidFill>
                  <a:srgbClr val="800000"/>
                </a:solidFill>
              </a:rPr>
            </a:br>
            <a:r>
              <a:rPr lang="ru-RU" sz="2000" dirty="0" err="1" smtClean="0">
                <a:solidFill>
                  <a:srgbClr val="800000"/>
                </a:solidFill>
              </a:rPr>
              <a:t>п.Арти</a:t>
            </a:r>
            <a:r>
              <a:rPr lang="en-US" sz="2000" dirty="0" smtClean="0">
                <a:solidFill>
                  <a:srgbClr val="800000"/>
                </a:solidFill>
              </a:rPr>
              <a:t/>
            </a:r>
            <a:br>
              <a:rPr lang="en-US" sz="2000" dirty="0" smtClean="0">
                <a:solidFill>
                  <a:srgbClr val="800000"/>
                </a:solidFill>
              </a:rPr>
            </a:br>
            <a:endParaRPr lang="ru-RU" sz="2000" dirty="0">
              <a:solidFill>
                <a:srgbClr val="8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357694"/>
            <a:ext cx="2336304" cy="207170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8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9600" dirty="0">
                <a:solidFill>
                  <a:srgbClr val="00B0F0"/>
                </a:solidFill>
                <a:latin typeface="Calibri"/>
                <a:ea typeface="+mj-ea"/>
                <a:cs typeface="+mj-cs"/>
              </a:rPr>
              <a:t>a </a:t>
            </a:r>
            <a:r>
              <a:rPr lang="en-US" sz="9600" dirty="0" smtClean="0">
                <a:solidFill>
                  <a:srgbClr val="00B0F0"/>
                </a:solidFill>
                <a:latin typeface="Calibri"/>
                <a:ea typeface="+mj-ea"/>
                <a:cs typeface="+mj-cs"/>
              </a:rPr>
              <a:t>pet </a:t>
            </a:r>
            <a:r>
              <a:rPr lang="en-US" sz="9600" dirty="0">
                <a:solidFill>
                  <a:srgbClr val="00B0F0"/>
                </a:solidFill>
                <a:latin typeface="Calibri"/>
                <a:ea typeface="+mj-ea"/>
                <a:cs typeface="+mj-cs"/>
              </a:rPr>
              <a:t>[</a:t>
            </a:r>
            <a:r>
              <a:rPr lang="en-US" sz="9600" dirty="0" smtClean="0">
                <a:solidFill>
                  <a:srgbClr val="00B0F0"/>
                </a:solidFill>
                <a:latin typeface="Calibri"/>
                <a:ea typeface="+mj-ea"/>
                <a:cs typeface="+mj-cs"/>
              </a:rPr>
              <a:t>pet]</a:t>
            </a:r>
          </a:p>
          <a:p>
            <a:r>
              <a:rPr lang="ru-RU" sz="7200" dirty="0" smtClean="0"/>
              <a:t>Питомец</a:t>
            </a:r>
          </a:p>
          <a:p>
            <a:endParaRPr lang="en-US" sz="7200" dirty="0">
              <a:solidFill>
                <a:srgbClr val="00B0F0"/>
              </a:solidFill>
              <a:latin typeface="Calibri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707904" cy="2348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590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 a pen [pen]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images_0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71480"/>
            <a:ext cx="6745952" cy="1643074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70C0"/>
                </a:solidFill>
              </a:rPr>
              <a:t> a tent [tent]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_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357430"/>
            <a:ext cx="6429420" cy="3714776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70C0"/>
                </a:solidFill>
              </a:rPr>
              <a:t> a net [net]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_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09937" y="2276872"/>
            <a:ext cx="3846522" cy="275788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57166"/>
            <a:ext cx="6673944" cy="157163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 a bed [bed]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images_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143116"/>
            <a:ext cx="5214974" cy="4429156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>
                <a:solidFill>
                  <a:srgbClr val="0070C0"/>
                </a:solidFill>
              </a:rPr>
              <a:t> </a:t>
            </a:r>
            <a:r>
              <a:rPr lang="en-US" sz="9600" dirty="0" smtClean="0">
                <a:solidFill>
                  <a:srgbClr val="0070C0"/>
                </a:solidFill>
              </a:rPr>
              <a:t>  an egg [</a:t>
            </a:r>
            <a:r>
              <a:rPr lang="en-US" sz="9600" dirty="0" err="1" smtClean="0">
                <a:solidFill>
                  <a:srgbClr val="0070C0"/>
                </a:solidFill>
              </a:rPr>
              <a:t>eg</a:t>
            </a:r>
            <a:r>
              <a:rPr lang="en-US" sz="9600" dirty="0" smtClean="0">
                <a:solidFill>
                  <a:srgbClr val="0070C0"/>
                </a:solidFill>
              </a:rPr>
              <a:t>]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_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214554"/>
            <a:ext cx="2928958" cy="4000528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9600" dirty="0" smtClean="0">
                <a:solidFill>
                  <a:srgbClr val="0070C0"/>
                </a:solidFill>
              </a:rPr>
              <a:t>end </a:t>
            </a:r>
            <a:r>
              <a:rPr lang="en-US" sz="9600" dirty="0">
                <a:solidFill>
                  <a:srgbClr val="0070C0"/>
                </a:solidFill>
              </a:rPr>
              <a:t>[</a:t>
            </a:r>
            <a:r>
              <a:rPr lang="en-US" sz="9600" dirty="0" smtClean="0">
                <a:solidFill>
                  <a:srgbClr val="0070C0"/>
                </a:solidFill>
              </a:rPr>
              <a:t>end] - </a:t>
            </a:r>
            <a:r>
              <a:rPr lang="ru-RU" sz="9600" dirty="0" smtClean="0">
                <a:solidFill>
                  <a:srgbClr val="0070C0"/>
                </a:solidFill>
              </a:rPr>
              <a:t>конец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8600" dirty="0" smtClean="0">
                <a:solidFill>
                  <a:srgbClr val="0070C0"/>
                </a:solidFill>
                <a:latin typeface="Calibri"/>
                <a:ea typeface="+mj-ea"/>
                <a:cs typeface="+mj-cs"/>
              </a:rPr>
              <a:t>ten [ten] -10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55" y="3506787"/>
            <a:ext cx="3661908" cy="244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24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/>
              <a:t>Gg</a:t>
            </a:r>
            <a:r>
              <a:rPr lang="en-US" sz="9600" dirty="0" smtClean="0"/>
              <a:t>   </a:t>
            </a:r>
            <a:r>
              <a:rPr lang="en-US" sz="9600" dirty="0" err="1" smtClean="0"/>
              <a:t>Ll</a:t>
            </a:r>
            <a:endParaRPr lang="en-US" sz="9600" dirty="0" smtClean="0"/>
          </a:p>
          <a:p>
            <a:r>
              <a:rPr lang="en-US" sz="9600" dirty="0" err="1" smtClean="0"/>
              <a:t>Aa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26674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85728"/>
            <a:ext cx="6672234" cy="178595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>
                <a:solidFill>
                  <a:srgbClr val="FF0000"/>
                </a:solidFill>
              </a:rPr>
              <a:t>a</a:t>
            </a:r>
            <a:r>
              <a:rPr lang="en-US" sz="9600" dirty="0" smtClean="0">
                <a:solidFill>
                  <a:srgbClr val="FF0000"/>
                </a:solidFill>
              </a:rPr>
              <a:t> pig [pig]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357430"/>
            <a:ext cx="3929090" cy="3786214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034554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 a leg [leg]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6" name="Содержимое 5" descr="images_0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2763044"/>
            <a:ext cx="1676400" cy="2733675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Знакомимся с буквами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/>
              <a:t>Nn</a:t>
            </a:r>
            <a:r>
              <a:rPr lang="en-US" sz="9600" dirty="0" smtClean="0"/>
              <a:t>     </a:t>
            </a:r>
            <a:r>
              <a:rPr lang="en-US" sz="9600" dirty="0" err="1" smtClean="0"/>
              <a:t>Pp</a:t>
            </a:r>
            <a:endParaRPr lang="en-US" sz="9600" dirty="0" smtClean="0"/>
          </a:p>
          <a:p>
            <a:r>
              <a:rPr lang="en-US" sz="9600" dirty="0" err="1" smtClean="0"/>
              <a:t>Tt</a:t>
            </a:r>
            <a:r>
              <a:rPr lang="en-US" sz="9600" dirty="0" smtClean="0"/>
              <a:t>       Ii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752766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171598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</a:rPr>
              <a:t> a pill [</a:t>
            </a:r>
            <a:r>
              <a:rPr lang="en-US" sz="9600" dirty="0" err="1" smtClean="0">
                <a:solidFill>
                  <a:srgbClr val="00B050"/>
                </a:solidFill>
              </a:rPr>
              <a:t>pil</a:t>
            </a:r>
            <a:r>
              <a:rPr lang="en-US" sz="9600" dirty="0" smtClean="0">
                <a:solidFill>
                  <a:srgbClr val="00B050"/>
                </a:solidFill>
              </a:rPr>
              <a:t>]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images_0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29012" y="3034506"/>
            <a:ext cx="2085975" cy="219075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Mm   </a:t>
            </a:r>
            <a:r>
              <a:rPr lang="en-US" sz="9600" dirty="0" err="1" smtClean="0"/>
              <a:t>Ff</a:t>
            </a:r>
            <a:endParaRPr lang="en-US" sz="9600" dirty="0" smtClean="0"/>
          </a:p>
          <a:p>
            <a:r>
              <a:rPr lang="en-US" sz="9600" dirty="0" err="1" smtClean="0"/>
              <a:t>Hh</a:t>
            </a:r>
            <a:r>
              <a:rPr lang="en-US" sz="9600" dirty="0" smtClean="0"/>
              <a:t>  </a:t>
            </a:r>
            <a:r>
              <a:rPr lang="en-US" sz="9600" dirty="0" err="1" smtClean="0"/>
              <a:t>Oo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61527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/>
              <a:t>Ss</a:t>
            </a:r>
            <a:r>
              <a:rPr lang="en-US" sz="9600" dirty="0" smtClean="0"/>
              <a:t>     </a:t>
            </a:r>
            <a:r>
              <a:rPr lang="en-US" sz="9600" dirty="0" err="1" smtClean="0"/>
              <a:t>Kk</a:t>
            </a:r>
            <a:endParaRPr lang="en-US" sz="9600" dirty="0" smtClean="0"/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err="1" smtClean="0"/>
              <a:t>oo</a:t>
            </a:r>
            <a:r>
              <a:rPr lang="en-US" sz="9600" dirty="0" smtClean="0"/>
              <a:t>  [ u ]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546656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8800" dirty="0" smtClean="0"/>
              <a:t>Cc       </a:t>
            </a:r>
            <a:r>
              <a:rPr lang="en-US" sz="8800" dirty="0" err="1" smtClean="0"/>
              <a:t>Jj</a:t>
            </a:r>
            <a:r>
              <a:rPr lang="en-US" sz="8800" dirty="0"/>
              <a:t> </a:t>
            </a:r>
            <a:r>
              <a:rPr lang="en-US" sz="8800" dirty="0" smtClean="0"/>
              <a:t>     </a:t>
            </a:r>
            <a:r>
              <a:rPr lang="en-US" sz="8800" dirty="0" err="1" smtClean="0"/>
              <a:t>Uu</a:t>
            </a:r>
            <a:endParaRPr lang="en-US" sz="8800" dirty="0" smtClean="0"/>
          </a:p>
          <a:p>
            <a:r>
              <a:rPr lang="en-US" sz="8800" dirty="0" err="1"/>
              <a:t>c</a:t>
            </a:r>
            <a:r>
              <a:rPr lang="en-US" sz="8800" dirty="0" err="1" smtClean="0"/>
              <a:t>h</a:t>
            </a:r>
            <a:endParaRPr lang="en-US" sz="8800" dirty="0" smtClean="0"/>
          </a:p>
          <a:p>
            <a:r>
              <a:rPr lang="en-US" sz="8800" dirty="0" err="1" smtClean="0"/>
              <a:t>tch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733887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err="1" smtClean="0"/>
              <a:t>Ww</a:t>
            </a:r>
            <a:r>
              <a:rPr lang="en-US" sz="8800" dirty="0" smtClean="0"/>
              <a:t>    Xx     </a:t>
            </a:r>
            <a:r>
              <a:rPr lang="en-US" sz="8800" dirty="0" err="1" smtClean="0"/>
              <a:t>Yy</a:t>
            </a:r>
            <a:endParaRPr lang="en-US" sz="8800" dirty="0" smtClean="0"/>
          </a:p>
          <a:p>
            <a:r>
              <a:rPr lang="en-US" sz="8800" dirty="0" err="1" smtClean="0"/>
              <a:t>th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610582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/>
              <a:t>Qq</a:t>
            </a:r>
            <a:r>
              <a:rPr lang="en-US" sz="9600" dirty="0" smtClean="0"/>
              <a:t>       </a:t>
            </a:r>
            <a:r>
              <a:rPr lang="en-US" sz="9600" dirty="0" err="1" smtClean="0"/>
              <a:t>Rr</a:t>
            </a:r>
            <a:r>
              <a:rPr lang="en-US" sz="9600" dirty="0" smtClean="0"/>
              <a:t>  </a:t>
            </a:r>
          </a:p>
          <a:p>
            <a:r>
              <a:rPr lang="en-US" sz="9600" dirty="0" err="1" smtClean="0"/>
              <a:t>Vv</a:t>
            </a:r>
            <a:r>
              <a:rPr lang="en-US" sz="9600" dirty="0" smtClean="0"/>
              <a:t>        </a:t>
            </a:r>
            <a:r>
              <a:rPr lang="en-US" sz="9600" dirty="0" err="1" smtClean="0"/>
              <a:t>Zz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63669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буквы: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15001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endParaRPr lang="ru-RU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142984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9BBB59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Mm</a:t>
            </a:r>
            <a:endParaRPr lang="ru-RU" sz="7200" b="1" spc="50" dirty="0">
              <a:ln w="11430"/>
              <a:solidFill>
                <a:srgbClr val="9BBB59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000108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72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endParaRPr lang="ru-RU" sz="72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2357430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7200" b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endParaRPr lang="ru-RU" sz="72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7984" y="357166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7200" b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endParaRPr lang="ru-RU" sz="7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42852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C0504D">
                    <a:lumMod val="60000"/>
                    <a:lumOff val="4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7200" b="1" spc="50" dirty="0" err="1" smtClean="0">
                <a:ln w="11430"/>
                <a:solidFill>
                  <a:srgbClr val="C0504D">
                    <a:lumMod val="60000"/>
                    <a:lumOff val="4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endParaRPr lang="ru-RU" sz="7200" b="1" spc="50" dirty="0">
              <a:ln w="11430"/>
              <a:solidFill>
                <a:srgbClr val="C0504D">
                  <a:lumMod val="60000"/>
                  <a:lumOff val="40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786058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4BACC6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7200" b="1" spc="50" dirty="0" err="1" smtClean="0">
                <a:ln w="11430"/>
                <a:solidFill>
                  <a:srgbClr val="4BACC6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endParaRPr lang="ru-RU" sz="7200" b="1" spc="50" dirty="0">
              <a:ln w="11430"/>
              <a:solidFill>
                <a:srgbClr val="4BACC6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2500306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7200" b="1" spc="50" dirty="0" err="1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endParaRPr lang="ru-RU" sz="72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428660" y="4572008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72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endParaRPr lang="ru-RU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2214554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7200" b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endParaRPr lang="ru-RU" sz="7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3786190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C0504D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en-US" sz="7200" b="1" spc="50" dirty="0" err="1" smtClean="0">
                <a:ln w="11430"/>
                <a:solidFill>
                  <a:srgbClr val="C0504D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endParaRPr lang="ru-RU" sz="7200" b="1" spc="50" dirty="0">
              <a:ln w="11430"/>
              <a:solidFill>
                <a:srgbClr val="C0504D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57984" y="3500438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258F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7200" b="1" spc="50" dirty="0" err="1" smtClean="0">
                <a:ln w="11430"/>
                <a:solidFill>
                  <a:srgbClr val="F258F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7200" b="1" spc="50" dirty="0">
              <a:ln w="11430"/>
              <a:solidFill>
                <a:srgbClr val="F258F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3357562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2C929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7200" b="1" spc="50" dirty="0" err="1" smtClean="0">
                <a:ln w="11430"/>
                <a:solidFill>
                  <a:srgbClr val="2C929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endParaRPr lang="ru-RU" sz="7200" b="1" spc="50" dirty="0">
              <a:ln w="11430"/>
              <a:solidFill>
                <a:srgbClr val="2C929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3929066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3AC23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7200" b="1" spc="50" dirty="0" err="1" smtClean="0">
                <a:ln w="11430"/>
                <a:solidFill>
                  <a:srgbClr val="3AC23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endParaRPr lang="ru-RU" sz="7200" b="1" spc="50" dirty="0">
              <a:ln w="11430"/>
              <a:solidFill>
                <a:srgbClr val="3AC23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00166" y="5500702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4813A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7200" b="1" spc="50" dirty="0" err="1" smtClean="0">
                <a:ln w="11430"/>
                <a:solidFill>
                  <a:srgbClr val="F4813A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7200" b="1" spc="50" dirty="0">
              <a:ln w="11430"/>
              <a:solidFill>
                <a:srgbClr val="F4813A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4857760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9CA82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7200" b="1" spc="50" dirty="0" err="1" smtClean="0">
                <a:ln w="11430"/>
                <a:solidFill>
                  <a:srgbClr val="9CA82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</a:t>
            </a:r>
            <a:endParaRPr lang="ru-RU" sz="7200" b="1" spc="50" dirty="0">
              <a:ln w="11430"/>
              <a:solidFill>
                <a:srgbClr val="9CA828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72066" y="4429132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5B555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7200" b="1" spc="50" dirty="0" err="1" smtClean="0">
                <a:ln w="11430"/>
                <a:solidFill>
                  <a:srgbClr val="5B555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endParaRPr lang="ru-RU" sz="7200" b="1" spc="50" dirty="0">
              <a:ln w="11430"/>
              <a:solidFill>
                <a:srgbClr val="5B555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3504" y="5657671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err="1" smtClean="0">
                <a:ln w="11430"/>
                <a:solidFill>
                  <a:srgbClr val="3F1A0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</a:t>
            </a:r>
            <a:endParaRPr lang="ru-RU" sz="7200" b="1" spc="50" dirty="0">
              <a:ln w="11430"/>
              <a:solidFill>
                <a:srgbClr val="3F1A0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00892" y="4643446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7EE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7200" b="1" spc="50" dirty="0" err="1" smtClean="0">
                <a:ln w="11430"/>
                <a:solidFill>
                  <a:srgbClr val="F7EE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endParaRPr lang="ru-RU" sz="7200" b="1" spc="50" dirty="0">
              <a:ln w="11430"/>
              <a:solidFill>
                <a:srgbClr val="F7EE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3768" y="1428736"/>
            <a:ext cx="22860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solidFill>
                  <a:srgbClr val="F33B3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en-US" sz="7200" b="1" spc="50" dirty="0" err="1" smtClean="0">
                <a:ln w="11430"/>
                <a:solidFill>
                  <a:srgbClr val="F33B3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endParaRPr lang="ru-RU" sz="7200" b="1" spc="50" dirty="0">
              <a:ln w="11430"/>
              <a:solidFill>
                <a:srgbClr val="F33B3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2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142844" y="4429132"/>
            <a:ext cx="9001156" cy="1928826"/>
          </a:xfrm>
          <a:prstGeom prst="rect">
            <a:avLst/>
          </a:prstGeom>
          <a:solidFill>
            <a:srgbClr val="F258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2844" y="1071546"/>
            <a:ext cx="9001156" cy="33575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знаки транскрипции: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1095377" cy="117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14422"/>
            <a:ext cx="1000132" cy="91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427288"/>
            <a:ext cx="857256" cy="87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1214422"/>
            <a:ext cx="90398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1500174"/>
            <a:ext cx="814389" cy="84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1142984"/>
            <a:ext cx="84673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7072330" y="1285860"/>
            <a:ext cx="960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[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]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01025" y="1071546"/>
            <a:ext cx="1091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[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]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2214554"/>
            <a:ext cx="1214440" cy="98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2285992"/>
            <a:ext cx="857972" cy="93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4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28860" y="2714620"/>
            <a:ext cx="9023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5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28992" y="2357430"/>
            <a:ext cx="1004889" cy="95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6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29124" y="2643182"/>
            <a:ext cx="959557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7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72132" y="2285992"/>
            <a:ext cx="1138234" cy="99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8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715140" y="2571744"/>
            <a:ext cx="1052507" cy="86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9" name="Picture 1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852621" y="2143116"/>
            <a:ext cx="129137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60" name="Picture 1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14348" y="3571876"/>
            <a:ext cx="1446780" cy="84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61" name="Picture 1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14546" y="3643314"/>
            <a:ext cx="1071557" cy="97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62" name="Picture 18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500430" y="3429000"/>
            <a:ext cx="995356" cy="94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14348" y="4572008"/>
            <a:ext cx="942604" cy="73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785918" y="4643446"/>
            <a:ext cx="857256" cy="55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786050" y="4643446"/>
            <a:ext cx="598768" cy="5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571868" y="4643446"/>
            <a:ext cx="642942" cy="609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Прямоугольник 26"/>
          <p:cNvSpPr/>
          <p:nvPr/>
        </p:nvSpPr>
        <p:spPr>
          <a:xfrm>
            <a:off x="4214810" y="4500570"/>
            <a:ext cx="8915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[</a:t>
            </a:r>
            <a:r>
              <a:rPr lang="ru-RU" sz="4800" dirty="0" err="1" smtClean="0">
                <a:solidFill>
                  <a:prstClr val="black"/>
                </a:solidFill>
              </a:rPr>
              <a:t>i</a:t>
            </a:r>
            <a:r>
              <a:rPr lang="ru-RU" sz="4800" dirty="0" smtClean="0">
                <a:solidFill>
                  <a:prstClr val="black"/>
                </a:solidFill>
              </a:rPr>
              <a:t>: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]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214942" y="4500570"/>
            <a:ext cx="77434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6072198" y="4643446"/>
            <a:ext cx="692062" cy="55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858015" y="4572008"/>
            <a:ext cx="1075383" cy="51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7929586" y="4429132"/>
            <a:ext cx="50770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57224" y="5377855"/>
            <a:ext cx="928694" cy="59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910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a = [æ]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800" dirty="0"/>
              <a:t>add	</a:t>
            </a:r>
            <a:r>
              <a:rPr lang="ru-RU" sz="3800" dirty="0" smtClean="0"/>
              <a:t>          </a:t>
            </a:r>
            <a:r>
              <a:rPr lang="en-US" sz="3800" dirty="0" smtClean="0"/>
              <a:t>Ann</a:t>
            </a:r>
            <a:r>
              <a:rPr lang="en-US" sz="3800" dirty="0"/>
              <a:t>	</a:t>
            </a:r>
            <a:r>
              <a:rPr lang="ru-RU" sz="3800" dirty="0" smtClean="0"/>
              <a:t>  </a:t>
            </a:r>
            <a:r>
              <a:rPr lang="en-US" sz="3800" dirty="0" smtClean="0"/>
              <a:t>bad	</a:t>
            </a:r>
            <a:r>
              <a:rPr lang="ru-RU" sz="3800" dirty="0" smtClean="0"/>
              <a:t>               </a:t>
            </a:r>
            <a:r>
              <a:rPr lang="en-US" sz="3800" dirty="0" smtClean="0"/>
              <a:t>band</a:t>
            </a:r>
            <a:endParaRPr lang="ru-RU" sz="3800" dirty="0"/>
          </a:p>
          <a:p>
            <a:pPr marL="0" indent="0">
              <a:buNone/>
            </a:pPr>
            <a:r>
              <a:rPr lang="en-US" sz="3800" b="1" dirty="0" smtClean="0"/>
              <a:t>   [</a:t>
            </a:r>
            <a:r>
              <a:rPr lang="en-US" sz="3800" b="1" dirty="0" err="1"/>
              <a:t>æd</a:t>
            </a:r>
            <a:r>
              <a:rPr lang="en-US" sz="3800" b="1" dirty="0"/>
              <a:t>]	</a:t>
            </a:r>
            <a:r>
              <a:rPr lang="en-US" sz="3800" b="1" dirty="0" smtClean="0"/>
              <a:t>[</a:t>
            </a:r>
            <a:r>
              <a:rPr lang="en-US" sz="3800" b="1" dirty="0" err="1"/>
              <a:t>æn</a:t>
            </a:r>
            <a:r>
              <a:rPr lang="en-US" sz="3800" b="1" dirty="0"/>
              <a:t>]	</a:t>
            </a:r>
            <a:r>
              <a:rPr lang="ru-RU" sz="3800" b="1" dirty="0" smtClean="0"/>
              <a:t>   </a:t>
            </a:r>
            <a:r>
              <a:rPr lang="en-US" sz="3800" b="1" dirty="0" smtClean="0"/>
              <a:t>[</a:t>
            </a:r>
            <a:r>
              <a:rPr lang="en-US" sz="3800" b="1" dirty="0" err="1"/>
              <a:t>bæd</a:t>
            </a:r>
            <a:r>
              <a:rPr lang="en-US" sz="3800" b="1" dirty="0"/>
              <a:t>]	[</a:t>
            </a:r>
            <a:r>
              <a:rPr lang="en-US" sz="3800" b="1" dirty="0" err="1"/>
              <a:t>bænd</a:t>
            </a:r>
            <a:r>
              <a:rPr lang="en-US" sz="3800" b="1" dirty="0"/>
              <a:t>]</a:t>
            </a:r>
            <a:endParaRPr lang="ru-RU" sz="3800" dirty="0"/>
          </a:p>
          <a:p>
            <a:r>
              <a:rPr lang="en-US" sz="3800" dirty="0"/>
              <a:t>bank	dad	</a:t>
            </a:r>
            <a:r>
              <a:rPr lang="ru-RU" sz="3800" dirty="0" smtClean="0"/>
              <a:t>           </a:t>
            </a:r>
            <a:r>
              <a:rPr lang="en-US" sz="3800" dirty="0" smtClean="0"/>
              <a:t>Dan</a:t>
            </a:r>
            <a:r>
              <a:rPr lang="en-US" sz="3800" dirty="0"/>
              <a:t>	</a:t>
            </a:r>
            <a:r>
              <a:rPr lang="ru-RU" sz="3800" dirty="0" smtClean="0"/>
              <a:t>          </a:t>
            </a:r>
            <a:r>
              <a:rPr lang="en-US" sz="3800" dirty="0" smtClean="0"/>
              <a:t>fat</a:t>
            </a:r>
            <a:endParaRPr lang="ru-RU" sz="3800" dirty="0"/>
          </a:p>
          <a:p>
            <a:pPr marL="0" indent="0">
              <a:buNone/>
            </a:pPr>
            <a:r>
              <a:rPr lang="ru-RU" sz="3800" b="1" dirty="0" smtClean="0"/>
              <a:t>  </a:t>
            </a:r>
            <a:r>
              <a:rPr lang="en-US" sz="3800" b="1" dirty="0" smtClean="0"/>
              <a:t>[</a:t>
            </a:r>
            <a:r>
              <a:rPr lang="en-US" sz="3800" b="1" dirty="0" err="1"/>
              <a:t>bænk</a:t>
            </a:r>
            <a:r>
              <a:rPr lang="en-US" sz="3800" b="1" dirty="0"/>
              <a:t>]	[</a:t>
            </a:r>
            <a:r>
              <a:rPr lang="en-US" sz="3800" b="1" dirty="0" err="1"/>
              <a:t>dæd</a:t>
            </a:r>
            <a:r>
              <a:rPr lang="en-US" sz="3800" b="1" dirty="0"/>
              <a:t>]	[</a:t>
            </a:r>
            <a:r>
              <a:rPr lang="en-US" sz="3800" b="1" dirty="0" err="1"/>
              <a:t>dæn</a:t>
            </a:r>
            <a:r>
              <a:rPr lang="en-US" sz="3800" b="1" dirty="0"/>
              <a:t>]	[</a:t>
            </a:r>
            <a:r>
              <a:rPr lang="en-US" sz="3800" b="1" dirty="0" err="1"/>
              <a:t>fæt</a:t>
            </a:r>
            <a:r>
              <a:rPr lang="en-US" sz="3800" b="1" dirty="0"/>
              <a:t>]</a:t>
            </a:r>
            <a:endParaRPr lang="ru-RU" sz="3800" dirty="0"/>
          </a:p>
          <a:p>
            <a:r>
              <a:rPr lang="en-US" sz="3800" dirty="0"/>
              <a:t>flag	</a:t>
            </a:r>
            <a:r>
              <a:rPr lang="ru-RU" sz="3800" dirty="0" smtClean="0"/>
              <a:t>            </a:t>
            </a:r>
            <a:r>
              <a:rPr lang="en-US" sz="3800" dirty="0" smtClean="0"/>
              <a:t>flat</a:t>
            </a:r>
            <a:r>
              <a:rPr lang="en-US" sz="3800" dirty="0"/>
              <a:t>	</a:t>
            </a:r>
            <a:r>
              <a:rPr lang="ru-RU" sz="3800" dirty="0" smtClean="0"/>
              <a:t>      </a:t>
            </a:r>
            <a:r>
              <a:rPr lang="en-US" sz="3800" dirty="0" smtClean="0"/>
              <a:t>   </a:t>
            </a:r>
            <a:r>
              <a:rPr lang="ru-RU" sz="3800" dirty="0" smtClean="0"/>
              <a:t> </a:t>
            </a:r>
            <a:r>
              <a:rPr lang="en-US" sz="3800" dirty="0" smtClean="0"/>
              <a:t>gas</a:t>
            </a:r>
            <a:r>
              <a:rPr lang="en-US" sz="3800" dirty="0"/>
              <a:t>	</a:t>
            </a:r>
            <a:r>
              <a:rPr lang="ru-RU" sz="3800" dirty="0" smtClean="0"/>
              <a:t>              </a:t>
            </a:r>
            <a:r>
              <a:rPr lang="en-US" sz="3800" dirty="0" smtClean="0"/>
              <a:t>glad</a:t>
            </a:r>
            <a:endParaRPr lang="ru-RU" sz="3800" dirty="0"/>
          </a:p>
          <a:p>
            <a:pPr marL="0" indent="0">
              <a:buNone/>
            </a:pPr>
            <a:r>
              <a:rPr lang="ru-RU" sz="3800" b="1" dirty="0" smtClean="0"/>
              <a:t>   </a:t>
            </a:r>
            <a:r>
              <a:rPr lang="en-US" sz="3800" b="1" dirty="0" smtClean="0"/>
              <a:t>[</a:t>
            </a:r>
            <a:r>
              <a:rPr lang="en-US" sz="3800" b="1" dirty="0" err="1"/>
              <a:t>flæg</a:t>
            </a:r>
            <a:r>
              <a:rPr lang="en-US" sz="3800" b="1" dirty="0"/>
              <a:t>]	[</a:t>
            </a:r>
            <a:r>
              <a:rPr lang="en-US" sz="3800" b="1" dirty="0" err="1"/>
              <a:t>flæt</a:t>
            </a:r>
            <a:r>
              <a:rPr lang="en-US" sz="3800" b="1" dirty="0" smtClean="0"/>
              <a:t>]</a:t>
            </a:r>
            <a:r>
              <a:rPr lang="ru-RU" sz="3800" b="1" dirty="0" smtClean="0"/>
              <a:t>  </a:t>
            </a:r>
            <a:r>
              <a:rPr lang="ru-RU" sz="3800" b="1" dirty="0"/>
              <a:t> </a:t>
            </a:r>
            <a:r>
              <a:rPr lang="ru-RU" sz="3800" b="1" dirty="0" smtClean="0"/>
              <a:t> </a:t>
            </a:r>
            <a:r>
              <a:rPr lang="en-US" sz="3800" b="1" dirty="0" smtClean="0"/>
              <a:t>      </a:t>
            </a:r>
            <a:r>
              <a:rPr lang="ru-RU" sz="3800" b="1" dirty="0" smtClean="0"/>
              <a:t> </a:t>
            </a:r>
            <a:r>
              <a:rPr lang="en-US" sz="3800" b="1" dirty="0" smtClean="0"/>
              <a:t>[</a:t>
            </a:r>
            <a:r>
              <a:rPr lang="en-US" sz="3800" b="1" dirty="0" err="1"/>
              <a:t>gæz</a:t>
            </a:r>
            <a:r>
              <a:rPr lang="en-US" sz="3800" b="1" dirty="0"/>
              <a:t>]	</a:t>
            </a:r>
            <a:r>
              <a:rPr lang="ru-RU" sz="3800" b="1" dirty="0" smtClean="0"/>
              <a:t>          </a:t>
            </a:r>
            <a:r>
              <a:rPr lang="en-US" sz="3800" b="1" dirty="0" smtClean="0"/>
              <a:t>[</a:t>
            </a:r>
            <a:r>
              <a:rPr lang="en-US" sz="3800" b="1" dirty="0" err="1"/>
              <a:t>glæd</a:t>
            </a:r>
            <a:r>
              <a:rPr lang="en-US" sz="3800" b="1" dirty="0"/>
              <a:t>]</a:t>
            </a:r>
            <a:endParaRPr lang="ru-RU" sz="3800" dirty="0"/>
          </a:p>
          <a:p>
            <a:r>
              <a:rPr lang="en-US" sz="3800" dirty="0" smtClean="0"/>
              <a:t>Has</a:t>
            </a:r>
            <a:r>
              <a:rPr lang="ru-RU" sz="3800" dirty="0" smtClean="0"/>
              <a:t>   </a:t>
            </a:r>
            <a:r>
              <a:rPr lang="en-US" sz="3800" dirty="0"/>
              <a:t>	had	</a:t>
            </a:r>
            <a:r>
              <a:rPr lang="ru-RU" sz="3800" dirty="0" smtClean="0"/>
              <a:t>           </a:t>
            </a:r>
            <a:r>
              <a:rPr lang="en-US" sz="3800" dirty="0" smtClean="0"/>
              <a:t>hand</a:t>
            </a:r>
            <a:r>
              <a:rPr lang="en-US" sz="3800" dirty="0"/>
              <a:t>	</a:t>
            </a:r>
            <a:r>
              <a:rPr lang="ru-RU" sz="3800" dirty="0" smtClean="0"/>
              <a:t>            </a:t>
            </a:r>
            <a:r>
              <a:rPr lang="en-US" sz="3800" dirty="0" smtClean="0"/>
              <a:t>hat</a:t>
            </a:r>
            <a:endParaRPr lang="ru-RU" sz="3800" dirty="0"/>
          </a:p>
          <a:p>
            <a:pPr marL="0" indent="0">
              <a:buNone/>
            </a:pPr>
            <a:r>
              <a:rPr lang="en-US" sz="3800" b="1" dirty="0"/>
              <a:t>[</a:t>
            </a:r>
            <a:r>
              <a:rPr lang="en-US" sz="3800" b="1" dirty="0" err="1"/>
              <a:t>hæz</a:t>
            </a:r>
            <a:r>
              <a:rPr lang="en-US" sz="3800" b="1" dirty="0" smtClean="0"/>
              <a:t>]          [</a:t>
            </a:r>
            <a:r>
              <a:rPr lang="en-US" sz="3800" b="1" dirty="0" err="1"/>
              <a:t>hæd</a:t>
            </a:r>
            <a:r>
              <a:rPr lang="en-US" sz="3800" b="1" dirty="0"/>
              <a:t>]	</a:t>
            </a:r>
            <a:r>
              <a:rPr lang="en-US" sz="3800" b="1" dirty="0" smtClean="0"/>
              <a:t>       [</a:t>
            </a:r>
            <a:r>
              <a:rPr lang="en-US" sz="3800" b="1" dirty="0" err="1"/>
              <a:t>hænd</a:t>
            </a:r>
            <a:r>
              <a:rPr lang="en-US" sz="3800" b="1" dirty="0" smtClean="0"/>
              <a:t>]    </a:t>
            </a:r>
            <a:r>
              <a:rPr lang="en-US" sz="3800" b="1" dirty="0"/>
              <a:t>	[</a:t>
            </a:r>
            <a:r>
              <a:rPr lang="en-US" sz="3800" b="1" dirty="0" err="1"/>
              <a:t>hæt</a:t>
            </a:r>
            <a:r>
              <a:rPr lang="en-US" sz="3800" b="1" dirty="0"/>
              <a:t>]</a:t>
            </a:r>
            <a:endParaRPr lang="ru-RU" sz="3800" dirty="0"/>
          </a:p>
          <a:p>
            <a:r>
              <a:rPr lang="en-US" sz="3800" dirty="0"/>
              <a:t>lamp	mad	</a:t>
            </a:r>
            <a:r>
              <a:rPr lang="ru-RU" sz="3800" dirty="0" smtClean="0"/>
              <a:t>         </a:t>
            </a:r>
            <a:r>
              <a:rPr lang="en-US" sz="3800" dirty="0" smtClean="0"/>
              <a:t>  </a:t>
            </a:r>
            <a:r>
              <a:rPr lang="ru-RU" sz="3800" dirty="0" smtClean="0"/>
              <a:t> </a:t>
            </a:r>
            <a:r>
              <a:rPr lang="en-US" sz="3800" dirty="0" smtClean="0"/>
              <a:t>man</a:t>
            </a:r>
            <a:r>
              <a:rPr lang="en-US" sz="3800" dirty="0"/>
              <a:t>	</a:t>
            </a:r>
            <a:r>
              <a:rPr lang="ru-RU" sz="3800" dirty="0" smtClean="0"/>
              <a:t>            </a:t>
            </a:r>
            <a:r>
              <a:rPr lang="en-US" sz="3800" dirty="0" smtClean="0"/>
              <a:t>map</a:t>
            </a:r>
            <a:endParaRPr lang="ru-RU" sz="3800" dirty="0"/>
          </a:p>
          <a:p>
            <a:pPr marL="0" indent="0">
              <a:buNone/>
            </a:pPr>
            <a:r>
              <a:rPr lang="en-US" sz="3800" b="1" dirty="0" smtClean="0"/>
              <a:t>  [</a:t>
            </a:r>
            <a:r>
              <a:rPr lang="en-US" sz="3800" b="1" dirty="0" err="1"/>
              <a:t>læmp</a:t>
            </a:r>
            <a:r>
              <a:rPr lang="en-US" sz="3800" b="1" dirty="0"/>
              <a:t>]	[</a:t>
            </a:r>
            <a:r>
              <a:rPr lang="en-US" sz="3800" b="1" dirty="0" err="1"/>
              <a:t>mæd</a:t>
            </a:r>
            <a:r>
              <a:rPr lang="en-US" sz="3800" b="1" dirty="0"/>
              <a:t>]	[</a:t>
            </a:r>
            <a:r>
              <a:rPr lang="en-US" sz="3800" b="1" dirty="0" err="1"/>
              <a:t>mæn</a:t>
            </a:r>
            <a:r>
              <a:rPr lang="en-US" sz="3800" b="1" dirty="0"/>
              <a:t>]	[</a:t>
            </a:r>
            <a:r>
              <a:rPr lang="en-US" sz="3800" b="1" dirty="0" err="1"/>
              <a:t>mæp</a:t>
            </a:r>
            <a:r>
              <a:rPr lang="en-US" sz="3800" b="1" dirty="0"/>
              <a:t>]</a:t>
            </a:r>
            <a:endParaRPr lang="ru-RU" sz="3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894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 = [æ</a:t>
            </a:r>
            <a:r>
              <a:rPr lang="en-US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]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400810" algn="l"/>
                <a:tab pos="2969895" algn="ctr"/>
                <a:tab pos="4421505" algn="l"/>
              </a:tabLst>
            </a:pPr>
            <a:r>
              <a:rPr lang="en-US" dirty="0">
                <a:latin typeface="Times New Roman"/>
                <a:ea typeface="Calibri"/>
                <a:cs typeface="Times New Roman"/>
              </a:rPr>
              <a:t>plan	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ran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	rat	sad</a:t>
            </a:r>
            <a:endParaRPr lang="ru-RU" sz="1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400810" algn="l"/>
                <a:tab pos="2969895" algn="ctr"/>
                <a:tab pos="4421505" algn="l"/>
              </a:tabLst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 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plæn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            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ræn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ræt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sæd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400810" algn="l"/>
                <a:tab pos="2969895" algn="ctr"/>
                <a:tab pos="4421505" algn="l"/>
              </a:tabLst>
            </a:pPr>
            <a:r>
              <a:rPr lang="en-US" dirty="0">
                <a:latin typeface="Times New Roman"/>
                <a:ea typeface="Calibri"/>
                <a:cs typeface="Times New Roman"/>
              </a:rPr>
              <a:t>Sam	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sand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	sat	stamp</a:t>
            </a:r>
            <a:endParaRPr lang="ru-RU" sz="1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400810" algn="l"/>
                <a:tab pos="2969895" algn="ctr"/>
                <a:tab pos="4421505" algn="l"/>
              </a:tabLst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  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sæm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           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sænd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sæt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stæmp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400810" algn="l"/>
                <a:tab pos="2969895" algn="ctr"/>
                <a:tab pos="4421505" algn="l"/>
              </a:tabLst>
            </a:pPr>
            <a:r>
              <a:rPr lang="en-US" dirty="0">
                <a:latin typeface="Times New Roman"/>
                <a:ea typeface="Calibri"/>
                <a:cs typeface="Times New Roman"/>
              </a:rPr>
              <a:t>stand	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tram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  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trap</a:t>
            </a:r>
            <a:r>
              <a:rPr lang="en-US" dirty="0">
                <a:latin typeface="Times New Roman"/>
                <a:ea typeface="Calibri"/>
                <a:cs typeface="Times New Roman"/>
              </a:rPr>
              <a:t>	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travel</a:t>
            </a:r>
            <a:endParaRPr lang="ru-RU" sz="1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400810" algn="l"/>
                <a:tab pos="2969895" algn="ctr"/>
                <a:tab pos="4421505" algn="l"/>
              </a:tabLst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stænd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      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træm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træp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] 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	[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trævl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]</a:t>
            </a:r>
            <a:endParaRPr lang="ru-RU" sz="1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71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532778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a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 tin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[tin]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000240"/>
            <a:ext cx="3405206" cy="366059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241326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hat [</a:t>
            </a:r>
            <a:r>
              <a:rPr lang="en-US" sz="9600" dirty="0" err="1" smtClean="0">
                <a:solidFill>
                  <a:srgbClr val="800000"/>
                </a:solidFill>
              </a:rPr>
              <a:t>hæt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38512" y="3205956"/>
            <a:ext cx="2466975" cy="18478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000792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cat [</a:t>
            </a:r>
            <a:r>
              <a:rPr lang="en-US" sz="9600" dirty="0" err="1" smtClean="0">
                <a:solidFill>
                  <a:srgbClr val="800000"/>
                </a:solidFill>
              </a:rPr>
              <a:t>kæt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3129756"/>
            <a:ext cx="2286000" cy="200025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6390472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bat [</a:t>
            </a:r>
            <a:r>
              <a:rPr lang="en-US" sz="9600" dirty="0" err="1" smtClean="0">
                <a:solidFill>
                  <a:srgbClr val="800000"/>
                </a:solidFill>
              </a:rPr>
              <a:t>bæt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214554"/>
            <a:ext cx="5429288" cy="392909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186634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bag [</a:t>
            </a:r>
            <a:r>
              <a:rPr lang="en-US" sz="9600" dirty="0" err="1" smtClean="0">
                <a:solidFill>
                  <a:srgbClr val="800000"/>
                </a:solidFill>
              </a:rPr>
              <a:t>bæg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071678"/>
            <a:ext cx="5286412" cy="3429024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tap [</a:t>
            </a:r>
            <a:r>
              <a:rPr lang="en-US" sz="9600" dirty="0" err="1" smtClean="0">
                <a:solidFill>
                  <a:srgbClr val="800000"/>
                </a:solidFill>
              </a:rPr>
              <a:t>tæp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6" name="Содержимое 5" descr="images_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2214554"/>
            <a:ext cx="4214842" cy="36433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6816250" cy="193991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</a:t>
            </a:r>
            <a:r>
              <a:rPr lang="ru-RU" sz="9600" dirty="0" smtClean="0">
                <a:solidFill>
                  <a:srgbClr val="800000"/>
                </a:solidFill>
              </a:rPr>
              <a:t> </a:t>
            </a:r>
            <a:r>
              <a:rPr lang="en-US" sz="9600" dirty="0" smtClean="0">
                <a:solidFill>
                  <a:srgbClr val="800000"/>
                </a:solidFill>
              </a:rPr>
              <a:t>flat [</a:t>
            </a:r>
            <a:r>
              <a:rPr lang="en-US" sz="9600" dirty="0" err="1" smtClean="0">
                <a:solidFill>
                  <a:srgbClr val="800000"/>
                </a:solidFill>
              </a:rPr>
              <a:t>flæt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2492896"/>
            <a:ext cx="3969792" cy="298884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28604"/>
            <a:ext cx="6672804" cy="185738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flag [</a:t>
            </a:r>
            <a:r>
              <a:rPr lang="en-US" sz="9600" dirty="0" err="1" smtClean="0">
                <a:solidFill>
                  <a:srgbClr val="800000"/>
                </a:solidFill>
              </a:rPr>
              <a:t>flæg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2287" y="3372644"/>
            <a:ext cx="3019425" cy="1514475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8604"/>
            <a:ext cx="7318026" cy="1643074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man [</a:t>
            </a:r>
            <a:r>
              <a:rPr lang="en-US" sz="9600" dirty="0" err="1" smtClean="0">
                <a:solidFill>
                  <a:srgbClr val="800000"/>
                </a:solidFill>
              </a:rPr>
              <a:t>mæn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143116"/>
            <a:ext cx="3071834" cy="4214841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103142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map [</a:t>
            </a:r>
            <a:r>
              <a:rPr lang="en-US" sz="9600" dirty="0" err="1" smtClean="0">
                <a:solidFill>
                  <a:srgbClr val="800000"/>
                </a:solidFill>
              </a:rPr>
              <a:t>mæp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428868"/>
            <a:ext cx="5643602" cy="3000396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92888" cy="186847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hand [</a:t>
            </a:r>
            <a:r>
              <a:rPr lang="en-US" sz="9600" dirty="0" err="1" smtClean="0">
                <a:solidFill>
                  <a:srgbClr val="800000"/>
                </a:solidFill>
              </a:rPr>
              <a:t>hænd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285992"/>
            <a:ext cx="3000395" cy="4143404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6728282" cy="302433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it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[it] </a:t>
            </a:r>
            <a:r>
              <a:rPr lang="ru-RU" sz="9600" dirty="0" smtClean="0">
                <a:solidFill>
                  <a:srgbClr val="FF0000"/>
                </a:solidFill>
              </a:rPr>
              <a:t>это</a:t>
            </a:r>
            <a:br>
              <a:rPr lang="ru-RU" sz="9600" dirty="0" smtClean="0">
                <a:solidFill>
                  <a:srgbClr val="FF0000"/>
                </a:solidFill>
              </a:rPr>
            </a:b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2389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sad</a:t>
            </a:r>
            <a:r>
              <a:rPr lang="ru-RU" sz="9600" dirty="0" smtClean="0">
                <a:solidFill>
                  <a:srgbClr val="800000"/>
                </a:solidFill>
              </a:rPr>
              <a:t> </a:t>
            </a:r>
            <a:r>
              <a:rPr lang="en-US" sz="9600" dirty="0" smtClean="0">
                <a:solidFill>
                  <a:srgbClr val="800000"/>
                </a:solidFill>
              </a:rPr>
              <a:t>[</a:t>
            </a:r>
            <a:r>
              <a:rPr lang="en-US" sz="9600" dirty="0" err="1" smtClean="0">
                <a:solidFill>
                  <a:srgbClr val="800000"/>
                </a:solidFill>
              </a:rPr>
              <a:t>sæd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2285992"/>
            <a:ext cx="4000527" cy="3571900"/>
          </a:xfrm>
        </p:spPr>
      </p:pic>
    </p:spTree>
    <p:extLst>
      <p:ext uri="{BB962C8B-B14F-4D97-AF65-F5344CB8AC3E}">
        <p14:creationId xmlns:p14="http://schemas.microsoft.com/office/powerpoint/2010/main" val="2727509979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cap [</a:t>
            </a:r>
            <a:r>
              <a:rPr lang="en-US" sz="9600" dirty="0" err="1" smtClean="0">
                <a:solidFill>
                  <a:srgbClr val="800000"/>
                </a:solidFill>
              </a:rPr>
              <a:t>kæp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071678"/>
            <a:ext cx="4786346" cy="3143272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C000"/>
                </a:solidFill>
              </a:rPr>
              <a:t>a dog [</a:t>
            </a:r>
            <a:r>
              <a:rPr lang="en-US" sz="9600" dirty="0" err="1" smtClean="0">
                <a:solidFill>
                  <a:srgbClr val="FFC000"/>
                </a:solidFill>
              </a:rPr>
              <a:t>dɒg</a:t>
            </a:r>
            <a:r>
              <a:rPr lang="en-US" sz="9600" dirty="0" smtClean="0">
                <a:solidFill>
                  <a:srgbClr val="FFC000"/>
                </a:solidFill>
              </a:rPr>
              <a:t>]</a:t>
            </a:r>
            <a:r>
              <a:rPr lang="ru-RU" sz="9600" dirty="0" smtClean="0">
                <a:solidFill>
                  <a:srgbClr val="FFC000"/>
                </a:solidFill>
              </a:rPr>
              <a:t/>
            </a:r>
            <a:br>
              <a:rPr lang="ru-RU" sz="9600" dirty="0" smtClean="0">
                <a:solidFill>
                  <a:srgbClr val="FFC000"/>
                </a:solidFill>
              </a:rPr>
            </a:br>
            <a:r>
              <a:rPr lang="en-US" sz="9600" dirty="0" smtClean="0">
                <a:solidFill>
                  <a:srgbClr val="FFC000"/>
                </a:solidFill>
              </a:rPr>
              <a:t>a dog in a tent</a:t>
            </a:r>
            <a:endParaRPr lang="ru-RU" sz="96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ages_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4365104"/>
            <a:ext cx="2466975" cy="184785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C000"/>
                </a:solidFill>
              </a:rPr>
              <a:t>a mop [</a:t>
            </a:r>
            <a:r>
              <a:rPr lang="en-US" sz="9600" dirty="0" err="1" smtClean="0">
                <a:solidFill>
                  <a:srgbClr val="FFC000"/>
                </a:solidFill>
              </a:rPr>
              <a:t>mɒp</a:t>
            </a:r>
            <a:r>
              <a:rPr lang="en-US" sz="9600" dirty="0" smtClean="0">
                <a:solidFill>
                  <a:srgbClr val="FFC000"/>
                </a:solidFill>
              </a:rPr>
              <a:t>]</a:t>
            </a:r>
            <a:br>
              <a:rPr lang="en-US" sz="9600" dirty="0" smtClean="0">
                <a:solidFill>
                  <a:srgbClr val="FFC000"/>
                </a:solidFill>
              </a:rPr>
            </a:br>
            <a:r>
              <a:rPr lang="en-US" sz="9600" dirty="0" smtClean="0">
                <a:solidFill>
                  <a:srgbClr val="FFC000"/>
                </a:solidFill>
              </a:rPr>
              <a:t>a big mop</a:t>
            </a:r>
            <a:endParaRPr lang="ru-RU" sz="96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ages_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C000"/>
                </a:solidFill>
              </a:rPr>
              <a:t>a doll [</a:t>
            </a:r>
            <a:r>
              <a:rPr lang="en-US" sz="9600" dirty="0" err="1" smtClean="0">
                <a:solidFill>
                  <a:srgbClr val="FFC000"/>
                </a:solidFill>
              </a:rPr>
              <a:t>dɒl</a:t>
            </a:r>
            <a:r>
              <a:rPr lang="en-US" sz="9600" dirty="0" smtClean="0">
                <a:solidFill>
                  <a:srgbClr val="FFC000"/>
                </a:solidFill>
              </a:rPr>
              <a:t>]</a:t>
            </a:r>
            <a:br>
              <a:rPr lang="en-US" sz="9600" dirty="0" smtClean="0">
                <a:solidFill>
                  <a:srgbClr val="FFC000"/>
                </a:solidFill>
              </a:rPr>
            </a:br>
            <a:r>
              <a:rPr lang="en-US" sz="9600" dirty="0" smtClean="0">
                <a:solidFill>
                  <a:srgbClr val="FFC000"/>
                </a:solidFill>
              </a:rPr>
              <a:t>a doll on a bed</a:t>
            </a:r>
            <a:endParaRPr lang="ru-RU" sz="96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ages_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a hen [hen]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images_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285992"/>
            <a:ext cx="4071966" cy="3786213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6868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hot dog [</a:t>
            </a:r>
            <a:r>
              <a:rPr lang="en-US" sz="9600" dirty="0" err="1" smtClean="0">
                <a:solidFill>
                  <a:srgbClr val="7030A0"/>
                </a:solidFill>
              </a:rPr>
              <a:t>hɒt</a:t>
            </a:r>
            <a:r>
              <a:rPr lang="en-US" sz="9600" dirty="0" smtClean="0">
                <a:solidFill>
                  <a:srgbClr val="7030A0"/>
                </a:solidFill>
              </a:rPr>
              <a:t> </a:t>
            </a:r>
            <a:r>
              <a:rPr lang="en-US" sz="9600" dirty="0" err="1" smtClean="0">
                <a:solidFill>
                  <a:srgbClr val="7030A0"/>
                </a:solidFill>
              </a:rPr>
              <a:t>dɒg</a:t>
            </a:r>
            <a:r>
              <a:rPr lang="en-US" sz="9600" dirty="0" smtClean="0">
                <a:solidFill>
                  <a:srgbClr val="7030A0"/>
                </a:solidFill>
              </a:rPr>
              <a:t>]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ages_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2214554"/>
            <a:ext cx="4214842" cy="3857652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 a test [test] </a:t>
            </a:r>
            <a:r>
              <a:rPr lang="ru-RU" sz="9600" dirty="0" smtClean="0">
                <a:solidFill>
                  <a:srgbClr val="800000"/>
                </a:solidFill>
              </a:rPr>
              <a:t>проверка, тест</a:t>
            </a:r>
            <a:endParaRPr lang="ru-RU" sz="96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his [</a:t>
            </a:r>
            <a:r>
              <a:rPr lang="en-US" sz="9600" dirty="0" err="1" smtClean="0"/>
              <a:t>hiz</a:t>
            </a:r>
            <a:r>
              <a:rPr lang="en-US" sz="9600" dirty="0" smtClean="0"/>
              <a:t>] </a:t>
            </a:r>
            <a:r>
              <a:rPr lang="ru-RU" sz="9600" dirty="0" smtClean="0"/>
              <a:t>его</a:t>
            </a:r>
            <a:br>
              <a:rPr lang="ru-RU" sz="9600" dirty="0" smtClean="0"/>
            </a:br>
            <a:r>
              <a:rPr lang="en-US" sz="9600" dirty="0" smtClean="0"/>
              <a:t>his bag</a:t>
            </a:r>
            <a:br>
              <a:rPr lang="en-US" sz="9600" dirty="0" smtClean="0"/>
            </a:br>
            <a:r>
              <a:rPr lang="en-US" sz="9600" dirty="0" smtClean="0"/>
              <a:t>his tent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9194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/>
              <a:t>i</a:t>
            </a:r>
            <a:r>
              <a:rPr lang="en-US" sz="9600" dirty="0" smtClean="0"/>
              <a:t>s [</a:t>
            </a:r>
            <a:r>
              <a:rPr lang="en-US" sz="9600" dirty="0" err="1" smtClean="0"/>
              <a:t>iz</a:t>
            </a:r>
            <a:r>
              <a:rPr lang="en-US" sz="9600" dirty="0" smtClean="0"/>
              <a:t>]</a:t>
            </a:r>
            <a:r>
              <a:rPr lang="ru-RU" sz="9600" dirty="0" smtClean="0"/>
              <a:t>быть,</a:t>
            </a:r>
            <a:br>
              <a:rPr lang="ru-RU" sz="9600" dirty="0" smtClean="0"/>
            </a:br>
            <a:r>
              <a:rPr lang="ru-RU" sz="9600" dirty="0" smtClean="0"/>
              <a:t>находиться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241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080210" cy="302433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in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[in] </a:t>
            </a:r>
            <a:r>
              <a:rPr lang="ru-RU" sz="9600" dirty="0" smtClean="0">
                <a:solidFill>
                  <a:srgbClr val="FF0000"/>
                </a:solidFill>
              </a:rPr>
              <a:t>в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2625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515252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70C0"/>
                </a:solidFill>
              </a:rPr>
              <a:t>a desk [desk]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_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86137" y="3167856"/>
            <a:ext cx="2371725" cy="192405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5500726" cy="1797040"/>
          </a:xfrm>
        </p:spPr>
        <p:txBody>
          <a:bodyPr>
            <a:no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m</a:t>
            </a:r>
            <a:r>
              <a:rPr lang="en-US" sz="9600" dirty="0" smtClean="0">
                <a:solidFill>
                  <a:srgbClr val="FF0000"/>
                </a:solidFill>
              </a:rPr>
              <a:t>ilk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[milk]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428868"/>
            <a:ext cx="5214974" cy="348458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6000792" cy="193991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a kilt [kilt]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2714620"/>
            <a:ext cx="4071965" cy="3429024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6864" cy="222566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a spoon [</a:t>
            </a:r>
            <a:r>
              <a:rPr lang="en-US" sz="9600" dirty="0" err="1" smtClean="0">
                <a:solidFill>
                  <a:schemeClr val="accent4">
                    <a:lumMod val="75000"/>
                  </a:schemeClr>
                </a:solidFill>
              </a:rPr>
              <a:t>spu:n</a:t>
            </a:r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928935"/>
            <a:ext cx="4857784" cy="285752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248298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a boot [</a:t>
            </a:r>
            <a:r>
              <a:rPr lang="en-US" sz="9600" dirty="0" err="1" smtClean="0">
                <a:solidFill>
                  <a:schemeClr val="accent4">
                    <a:lumMod val="75000"/>
                  </a:schemeClr>
                </a:solidFill>
              </a:rPr>
              <a:t>bu:t</a:t>
            </a:r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33762" y="3124994"/>
            <a:ext cx="2276475" cy="2009775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6286544" cy="179704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a book [</a:t>
            </a:r>
            <a:r>
              <a:rPr lang="en-US" sz="9600" dirty="0" err="1" smtClean="0">
                <a:solidFill>
                  <a:schemeClr val="accent4">
                    <a:lumMod val="75000"/>
                  </a:schemeClr>
                </a:solidFill>
              </a:rPr>
              <a:t>bʊk</a:t>
            </a:r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000792" cy="208279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a cook</a:t>
            </a:r>
            <a:r>
              <a:rPr lang="ru-RU" sz="96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8800" dirty="0" smtClean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8800" dirty="0" err="1" smtClean="0">
                <a:solidFill>
                  <a:schemeClr val="accent4">
                    <a:lumMod val="75000"/>
                  </a:schemeClr>
                </a:solidFill>
              </a:rPr>
              <a:t>kʊk</a:t>
            </a:r>
            <a:r>
              <a:rPr lang="en-US" sz="8800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0462" y="2820194"/>
            <a:ext cx="1743075" cy="2619375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929354" cy="193991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</a:rPr>
              <a:t>a stick [</a:t>
            </a:r>
            <a:r>
              <a:rPr lang="en-US" sz="9600" dirty="0" err="1" smtClean="0">
                <a:solidFill>
                  <a:srgbClr val="00B050"/>
                </a:solidFill>
              </a:rPr>
              <a:t>stik</a:t>
            </a:r>
            <a:r>
              <a:rPr lang="en-US" sz="9600" dirty="0" smtClean="0">
                <a:solidFill>
                  <a:srgbClr val="00B050"/>
                </a:solidFill>
              </a:rPr>
              <a:t>]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images_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3363119"/>
            <a:ext cx="2438400" cy="15335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6572296" cy="1654164"/>
          </a:xfrm>
        </p:spPr>
        <p:txBody>
          <a:bodyPr>
            <a:normAutofit fontScale="90000"/>
          </a:bodyPr>
          <a:lstStyle/>
          <a:p>
            <a:r>
              <a:rPr lang="en-US" sz="10700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clock [</a:t>
            </a:r>
            <a:r>
              <a:rPr lang="en-US" sz="9600" dirty="0" err="1" smtClean="0">
                <a:solidFill>
                  <a:schemeClr val="bg2">
                    <a:lumMod val="25000"/>
                  </a:schemeClr>
                </a:solidFill>
              </a:rPr>
              <a:t>klɒk</a:t>
            </a:r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]</a:t>
            </a:r>
            <a:endParaRPr lang="ru-RU" sz="9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images_0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3058319"/>
            <a:ext cx="2133600" cy="21431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a sock [</a:t>
            </a:r>
            <a:r>
              <a:rPr lang="en-US" sz="9600" dirty="0" err="1" smtClean="0">
                <a:solidFill>
                  <a:schemeClr val="bg2">
                    <a:lumMod val="25000"/>
                  </a:schemeClr>
                </a:solidFill>
              </a:rPr>
              <a:t>sɒk</a:t>
            </a:r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]</a:t>
            </a:r>
            <a:endParaRPr lang="ru-RU" sz="9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images_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85794"/>
            <a:ext cx="5500726" cy="142876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a pin [pin]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643182"/>
            <a:ext cx="4714908" cy="261144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a bus 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bʌs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928802"/>
            <a:ext cx="5500726" cy="335758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5214974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a hut 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hʌt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7075" y="3253581"/>
            <a:ext cx="2609850" cy="17526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6643734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a nut 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nʌt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2312" y="3258344"/>
            <a:ext cx="2619375" cy="1743075"/>
          </a:xfrm>
        </p:spPr>
      </p:pic>
      <p:sp>
        <p:nvSpPr>
          <p:cNvPr id="5" name="Прямоугольник 4"/>
          <p:cNvSpPr/>
          <p:nvPr/>
        </p:nvSpPr>
        <p:spPr>
          <a:xfrm>
            <a:off x="4218377" y="3500438"/>
            <a:ext cx="707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nut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6357982" cy="1654164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a mug 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mʌg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2357430"/>
            <a:ext cx="2976578" cy="2534451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5857916" cy="158272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a duck[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dʌk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996952"/>
            <a:ext cx="4216118" cy="3312368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241896" cy="1725602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Mum [</a:t>
            </a:r>
            <a:r>
              <a:rPr lang="en-US" sz="9600" dirty="0" err="1" smtClean="0">
                <a:solidFill>
                  <a:schemeClr val="accent2">
                    <a:lumMod val="75000"/>
                  </a:schemeClr>
                </a:solidFill>
              </a:rPr>
              <a:t>mʌm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mages_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2428868"/>
            <a:ext cx="4786345" cy="36433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247158" cy="222566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Happy</a:t>
            </a:r>
            <a:r>
              <a:rPr lang="ru-RU" sz="9600" dirty="0" smtClean="0">
                <a:solidFill>
                  <a:srgbClr val="800000"/>
                </a:solidFill>
              </a:rPr>
              <a:t> </a:t>
            </a:r>
            <a:r>
              <a:rPr lang="en-US" sz="9600" dirty="0" smtClean="0">
                <a:solidFill>
                  <a:srgbClr val="800000"/>
                </a:solidFill>
              </a:rPr>
              <a:t>[‘</a:t>
            </a:r>
            <a:r>
              <a:rPr lang="en-US" sz="9600" dirty="0" err="1" smtClean="0">
                <a:solidFill>
                  <a:srgbClr val="800000"/>
                </a:solidFill>
              </a:rPr>
              <a:t>hæpi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878136"/>
            <a:ext cx="3429024" cy="2908317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568952" cy="222566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funny</a:t>
            </a:r>
            <a:r>
              <a:rPr lang="ru-RU" sz="9600" dirty="0" smtClean="0">
                <a:solidFill>
                  <a:srgbClr val="800000"/>
                </a:solidFill>
              </a:rPr>
              <a:t> </a:t>
            </a:r>
            <a:r>
              <a:rPr lang="en-US" sz="9600" dirty="0" smtClean="0">
                <a:solidFill>
                  <a:srgbClr val="800000"/>
                </a:solidFill>
              </a:rPr>
              <a:t>[‘</a:t>
            </a:r>
            <a:r>
              <a:rPr lang="en-US" sz="9600" dirty="0" err="1" smtClean="0">
                <a:solidFill>
                  <a:srgbClr val="800000"/>
                </a:solidFill>
              </a:rPr>
              <a:t>fʌni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ru-RU" sz="8000" dirty="0" err="1" smtClean="0">
                <a:solidFill>
                  <a:srgbClr val="800000"/>
                </a:solidFill>
              </a:rPr>
              <a:t>смешной,забавный</a:t>
            </a:r>
            <a:r>
              <a:rPr lang="ru-RU" sz="8000" dirty="0" smtClean="0">
                <a:solidFill>
                  <a:srgbClr val="800000"/>
                </a:solidFill>
              </a:rPr>
              <a:t/>
            </a:r>
            <a:br>
              <a:rPr lang="ru-RU" sz="8000" dirty="0" smtClean="0">
                <a:solidFill>
                  <a:srgbClr val="800000"/>
                </a:solidFill>
              </a:rPr>
            </a:br>
            <a:r>
              <a:rPr lang="en-US" sz="8000" dirty="0" smtClean="0">
                <a:solidFill>
                  <a:srgbClr val="800000"/>
                </a:solidFill>
              </a:rPr>
              <a:t>It is a funny man.</a:t>
            </a:r>
            <a:endParaRPr lang="ru-RU" sz="8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5867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80920" cy="215423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yak [</a:t>
            </a:r>
            <a:r>
              <a:rPr lang="en-US" sz="9600" dirty="0" err="1" smtClean="0">
                <a:solidFill>
                  <a:srgbClr val="800000"/>
                </a:solidFill>
              </a:rPr>
              <a:t>jæk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en-US" sz="9600" dirty="0" smtClean="0">
                <a:solidFill>
                  <a:srgbClr val="800000"/>
                </a:solidFill>
              </a:rPr>
              <a:t>It is not a dog.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en-US" sz="9600" dirty="0" smtClean="0">
                <a:solidFill>
                  <a:srgbClr val="800000"/>
                </a:solidFill>
              </a:rPr>
              <a:t>It is a yak.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4725144"/>
            <a:ext cx="2438400" cy="187642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80920" cy="215423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empty [‘</a:t>
            </a:r>
            <a:r>
              <a:rPr lang="en-US" sz="9600" dirty="0" err="1" smtClean="0">
                <a:solidFill>
                  <a:srgbClr val="800000"/>
                </a:solidFill>
              </a:rPr>
              <a:t>empti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en-US" sz="8000" dirty="0" smtClean="0">
                <a:solidFill>
                  <a:srgbClr val="800000"/>
                </a:solidFill>
              </a:rPr>
              <a:t>It is an empty tent.</a:t>
            </a:r>
            <a:endParaRPr lang="ru-RU" sz="8000" dirty="0">
              <a:solidFill>
                <a:srgbClr val="800000"/>
              </a:solidFill>
            </a:endParaRPr>
          </a:p>
        </p:txBody>
      </p:sp>
      <p:pic>
        <p:nvPicPr>
          <p:cNvPr id="5" name="Содержимое 3" descr="images_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2251" y="3140968"/>
            <a:ext cx="3871203" cy="2836912"/>
          </a:xfrm>
        </p:spPr>
      </p:pic>
    </p:spTree>
    <p:extLst>
      <p:ext uri="{BB962C8B-B14F-4D97-AF65-F5344CB8AC3E}">
        <p14:creationId xmlns:p14="http://schemas.microsoft.com/office/powerpoint/2010/main" val="42398021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320744" cy="150019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 a bin [bin]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ages_0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05250" y="3367881"/>
            <a:ext cx="1333500" cy="1524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80920" cy="215423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busy [‘</a:t>
            </a:r>
            <a:r>
              <a:rPr lang="en-US" sz="9600" dirty="0" err="1" smtClean="0">
                <a:solidFill>
                  <a:srgbClr val="800000"/>
                </a:solidFill>
              </a:rPr>
              <a:t>bizi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en-US" sz="8000" dirty="0" smtClean="0">
                <a:solidFill>
                  <a:srgbClr val="800000"/>
                </a:solidFill>
              </a:rPr>
              <a:t>It is a busy man.</a:t>
            </a:r>
            <a:endParaRPr lang="ru-RU" sz="8000" dirty="0">
              <a:solidFill>
                <a:srgbClr val="8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2514575" cy="25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181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3711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Yummy [‘</a:t>
            </a:r>
            <a:r>
              <a:rPr lang="en-US" sz="9600" dirty="0" err="1" smtClean="0"/>
              <a:t>jʌmi</a:t>
            </a:r>
            <a:r>
              <a:rPr lang="en-US" sz="9600" dirty="0" smtClean="0"/>
              <a:t>]</a:t>
            </a:r>
            <a:br>
              <a:rPr lang="en-US" sz="9600" dirty="0" smtClean="0"/>
            </a:br>
            <a:r>
              <a:rPr lang="ru-RU" sz="9600" dirty="0" smtClean="0"/>
              <a:t>вкусный</a:t>
            </a:r>
            <a:br>
              <a:rPr lang="ru-RU" sz="9600" dirty="0" smtClean="0"/>
            </a:br>
            <a:r>
              <a:rPr lang="en-US" sz="8800" dirty="0" smtClean="0"/>
              <a:t>It’s a yummy nut.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87986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820472" cy="187189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a woman</a:t>
            </a:r>
            <a:br>
              <a:rPr lang="en-US" sz="9600" dirty="0" smtClean="0">
                <a:solidFill>
                  <a:srgbClr val="800000"/>
                </a:solidFill>
              </a:rPr>
            </a:br>
            <a:r>
              <a:rPr lang="en-US" sz="9600" dirty="0" smtClean="0">
                <a:solidFill>
                  <a:srgbClr val="800000"/>
                </a:solidFill>
              </a:rPr>
              <a:t>[</a:t>
            </a:r>
            <a:r>
              <a:rPr lang="en-US" sz="9600" dirty="0" err="1" smtClean="0">
                <a:solidFill>
                  <a:srgbClr val="800000"/>
                </a:solidFill>
              </a:rPr>
              <a:t>wʊm</a:t>
            </a:r>
            <a:r>
              <a:rPr lang="en-US" sz="8000" dirty="0" err="1" smtClean="0">
                <a:solidFill>
                  <a:srgbClr val="800000"/>
                </a:solidFill>
              </a:rPr>
              <a:t>Ə</a:t>
            </a:r>
            <a:r>
              <a:rPr lang="en-US" sz="9600" dirty="0" err="1" smtClean="0">
                <a:solidFill>
                  <a:srgbClr val="800000"/>
                </a:solidFill>
              </a:rPr>
              <a:t>n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548680"/>
            <a:ext cx="3643338" cy="58721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996952"/>
            <a:ext cx="51480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woman.</a:t>
            </a:r>
          </a:p>
          <a:p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женщина.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820472" cy="187189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800000"/>
                </a:solidFill>
              </a:rPr>
              <a:t> </a:t>
            </a:r>
            <a:r>
              <a:rPr lang="en-US" sz="8800" dirty="0" smtClean="0">
                <a:solidFill>
                  <a:srgbClr val="800000"/>
                </a:solidFill>
              </a:rPr>
              <a:t>wet</a:t>
            </a:r>
            <a:r>
              <a:rPr lang="ru-RU" sz="8800" dirty="0" smtClean="0">
                <a:solidFill>
                  <a:srgbClr val="800000"/>
                </a:solidFill>
              </a:rPr>
              <a:t>  </a:t>
            </a:r>
            <a:r>
              <a:rPr lang="en-US" sz="8800" dirty="0" smtClean="0">
                <a:solidFill>
                  <a:srgbClr val="800000"/>
                </a:solidFill>
              </a:rPr>
              <a:t>[wet] </a:t>
            </a:r>
            <a:r>
              <a:rPr lang="ru-RU" sz="8800" dirty="0" smtClean="0">
                <a:solidFill>
                  <a:srgbClr val="800000"/>
                </a:solidFill>
              </a:rPr>
              <a:t>     мокрый</a:t>
            </a:r>
            <a:endParaRPr lang="ru-RU" sz="8800" dirty="0">
              <a:solidFill>
                <a:srgbClr val="800000"/>
              </a:solidFill>
            </a:endParaRPr>
          </a:p>
        </p:txBody>
      </p:sp>
      <p:pic>
        <p:nvPicPr>
          <p:cNvPr id="7" name="Содержимое 6" descr="ко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196752"/>
            <a:ext cx="3008755" cy="2895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23528" y="4365104"/>
            <a:ext cx="86054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wet cat.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(есть) мокрый кот.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820472" cy="1655874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800000"/>
                </a:solidFill>
              </a:rPr>
              <a:t>slim</a:t>
            </a:r>
            <a:br>
              <a:rPr lang="en-US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[slim] </a:t>
            </a:r>
            <a:r>
              <a:rPr lang="ru-RU" sz="8800" dirty="0" smtClean="0">
                <a:solidFill>
                  <a:srgbClr val="800000"/>
                </a:solidFill>
              </a:rPr>
              <a:t>худой</a:t>
            </a:r>
            <a:endParaRPr lang="ru-RU" sz="8800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чел.jp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6444208" y="620688"/>
            <a:ext cx="1845325" cy="2989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95536" y="2780928"/>
            <a:ext cx="5275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slim man.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чел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861048"/>
            <a:ext cx="1872208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0" y="4725144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 not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slim woman.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820472" cy="1655874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800000"/>
                </a:solidFill>
              </a:rPr>
              <a:t>this</a:t>
            </a:r>
            <a:br>
              <a:rPr lang="en-US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[</a:t>
            </a:r>
            <a:r>
              <a:rPr lang="en-US" sz="8800" dirty="0" err="1" smtClean="0">
                <a:solidFill>
                  <a:srgbClr val="800000"/>
                </a:solidFill>
              </a:rPr>
              <a:t>ðis</a:t>
            </a:r>
            <a:r>
              <a:rPr lang="en-US" sz="8800" dirty="0" smtClean="0">
                <a:solidFill>
                  <a:srgbClr val="800000"/>
                </a:solidFill>
              </a:rPr>
              <a:t>] </a:t>
            </a:r>
            <a:r>
              <a:rPr lang="ru-RU" sz="8800" dirty="0" smtClean="0">
                <a:solidFill>
                  <a:srgbClr val="800000"/>
                </a:solidFill>
              </a:rPr>
              <a:t>это(этот)</a:t>
            </a:r>
            <a:endParaRPr lang="ru-RU" sz="8800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чел.jp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6156176" y="2420888"/>
            <a:ext cx="2664296" cy="35657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3140968"/>
            <a:ext cx="617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slim man.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820472" cy="1655874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800000"/>
                </a:solidFill>
              </a:rPr>
              <a:t>that</a:t>
            </a:r>
            <a:br>
              <a:rPr lang="en-US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[</a:t>
            </a:r>
            <a:r>
              <a:rPr lang="en-US" sz="8800" dirty="0" err="1" smtClean="0">
                <a:solidFill>
                  <a:srgbClr val="800000"/>
                </a:solidFill>
              </a:rPr>
              <a:t>ðæt</a:t>
            </a:r>
            <a:r>
              <a:rPr lang="en-US" sz="8800" dirty="0" smtClean="0">
                <a:solidFill>
                  <a:srgbClr val="800000"/>
                </a:solidFill>
              </a:rPr>
              <a:t>] </a:t>
            </a:r>
            <a:r>
              <a:rPr lang="ru-RU" sz="8800" dirty="0" smtClean="0">
                <a:solidFill>
                  <a:srgbClr val="800000"/>
                </a:solidFill>
              </a:rPr>
              <a:t>то(тот)</a:t>
            </a:r>
            <a:endParaRPr lang="ru-RU" sz="8800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чел.jp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7524328" y="620689"/>
            <a:ext cx="1053237" cy="17064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23528" y="3068960"/>
            <a:ext cx="62620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slim man.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820472" cy="151185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thin</a:t>
            </a:r>
            <a:br>
              <a:rPr lang="en-US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[</a:t>
            </a:r>
            <a:r>
              <a:rPr lang="en-US" sz="8800" dirty="0" err="1" smtClean="0">
                <a:solidFill>
                  <a:srgbClr val="800000"/>
                </a:solidFill>
              </a:rPr>
              <a:t>θin</a:t>
            </a:r>
            <a:r>
              <a:rPr lang="en-US" sz="8800" dirty="0" smtClean="0">
                <a:solidFill>
                  <a:srgbClr val="800000"/>
                </a:solidFill>
              </a:rPr>
              <a:t>] </a:t>
            </a:r>
            <a:r>
              <a:rPr lang="ru-RU" sz="8800" dirty="0" smtClean="0">
                <a:solidFill>
                  <a:srgbClr val="800000"/>
                </a:solidFill>
              </a:rPr>
              <a:t>тонкий</a:t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>(худой)</a:t>
            </a:r>
            <a:endParaRPr lang="ru-RU" sz="8800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861048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thin book.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книг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3140968"/>
            <a:ext cx="1773163" cy="279690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820472" cy="151185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ru-RU" sz="8800" dirty="0" smtClean="0">
                <a:solidFill>
                  <a:srgbClr val="800000"/>
                </a:solidFill>
              </a:rPr>
              <a:t/>
            </a:r>
            <a:br>
              <a:rPr lang="ru-RU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thick</a:t>
            </a:r>
            <a:br>
              <a:rPr lang="en-US" sz="8800" dirty="0" smtClean="0">
                <a:solidFill>
                  <a:srgbClr val="800000"/>
                </a:solidFill>
              </a:rPr>
            </a:br>
            <a:r>
              <a:rPr lang="en-US" sz="8800" dirty="0" smtClean="0">
                <a:solidFill>
                  <a:srgbClr val="800000"/>
                </a:solidFill>
              </a:rPr>
              <a:t>[</a:t>
            </a:r>
            <a:r>
              <a:rPr lang="en-US" sz="8800" dirty="0" err="1" smtClean="0">
                <a:solidFill>
                  <a:srgbClr val="800000"/>
                </a:solidFill>
              </a:rPr>
              <a:t>θik</a:t>
            </a:r>
            <a:r>
              <a:rPr lang="en-US" sz="8800" dirty="0" smtClean="0">
                <a:solidFill>
                  <a:srgbClr val="800000"/>
                </a:solidFill>
              </a:rPr>
              <a:t>] </a:t>
            </a:r>
            <a:r>
              <a:rPr lang="ru-RU" sz="8800" dirty="0" smtClean="0">
                <a:solidFill>
                  <a:srgbClr val="800000"/>
                </a:solidFill>
              </a:rPr>
              <a:t>толстый</a:t>
            </a:r>
            <a:br>
              <a:rPr lang="ru-RU" sz="8800" dirty="0" smtClean="0">
                <a:solidFill>
                  <a:srgbClr val="800000"/>
                </a:solidFill>
              </a:rPr>
            </a:br>
            <a:endParaRPr lang="ru-RU" sz="8800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708920"/>
            <a:ext cx="8244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not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thick book.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книг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717032"/>
            <a:ext cx="1917179" cy="279690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800000"/>
                </a:solidFill>
              </a:rPr>
              <a:t>Jam [</a:t>
            </a:r>
            <a:r>
              <a:rPr lang="en-US" sz="7200" dirty="0" err="1" smtClean="0">
                <a:solidFill>
                  <a:srgbClr val="800000"/>
                </a:solidFill>
              </a:rPr>
              <a:t>ʤæm</a:t>
            </a:r>
            <a:r>
              <a:rPr lang="en-US" sz="7200" dirty="0" smtClean="0">
                <a:solidFill>
                  <a:srgbClr val="800000"/>
                </a:solidFill>
              </a:rPr>
              <a:t>]</a:t>
            </a:r>
            <a:r>
              <a:rPr lang="ru-RU" sz="7200" dirty="0" smtClean="0">
                <a:solidFill>
                  <a:srgbClr val="800000"/>
                </a:solidFill>
              </a:rPr>
              <a:t> варенье</a:t>
            </a:r>
            <a:endParaRPr lang="ru-RU" sz="72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348880"/>
            <a:ext cx="4000527" cy="3714776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204864"/>
            <a:ext cx="43931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jam.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tip</a:t>
            </a:r>
            <a:r>
              <a:rPr lang="en-US" sz="9600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[tip]</a:t>
            </a:r>
            <a:r>
              <a:rPr lang="en-US" sz="7200" dirty="0" smtClean="0"/>
              <a:t>- </a:t>
            </a:r>
            <a:r>
              <a:rPr lang="ru-RU" sz="7200" dirty="0" smtClean="0"/>
              <a:t>совет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012803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500" dirty="0" smtClean="0">
                <a:solidFill>
                  <a:schemeClr val="bg2">
                    <a:lumMod val="25000"/>
                  </a:schemeClr>
                </a:solidFill>
              </a:rPr>
              <a:t>a box [</a:t>
            </a:r>
            <a:r>
              <a:rPr lang="en-US" sz="7500" dirty="0" err="1" smtClean="0">
                <a:solidFill>
                  <a:schemeClr val="bg2">
                    <a:lumMod val="25000"/>
                  </a:schemeClr>
                </a:solidFill>
              </a:rPr>
              <a:t>bɒks</a:t>
            </a:r>
            <a:r>
              <a:rPr lang="en-US" sz="7500" dirty="0" smtClean="0">
                <a:solidFill>
                  <a:schemeClr val="bg2">
                    <a:lumMod val="25000"/>
                  </a:schemeClr>
                </a:solidFill>
              </a:rPr>
              <a:t>]</a:t>
            </a:r>
            <a:r>
              <a:rPr lang="ru-RU" sz="7500" dirty="0" smtClean="0">
                <a:solidFill>
                  <a:schemeClr val="bg2">
                    <a:lumMod val="25000"/>
                  </a:schemeClr>
                </a:solidFill>
              </a:rPr>
              <a:t> коробка</a:t>
            </a:r>
            <a:endParaRPr lang="ru-RU" sz="75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images_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060848"/>
            <a:ext cx="3623295" cy="288032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636912"/>
            <a:ext cx="4335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a box.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80920" cy="1654164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a fox [</a:t>
            </a:r>
            <a:r>
              <a:rPr lang="en-US" sz="9600" dirty="0" err="1" smtClean="0">
                <a:solidFill>
                  <a:schemeClr val="bg2">
                    <a:lumMod val="25000"/>
                  </a:schemeClr>
                </a:solidFill>
              </a:rPr>
              <a:t>fɒks</a:t>
            </a:r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</a:rPr>
              <a:t>] </a:t>
            </a:r>
            <a:r>
              <a:rPr lang="ru-RU" sz="9600" dirty="0" smtClean="0">
                <a:solidFill>
                  <a:schemeClr val="bg2">
                    <a:lumMod val="25000"/>
                  </a:schemeClr>
                </a:solidFill>
              </a:rPr>
              <a:t>лиса</a:t>
            </a:r>
            <a:endParaRPr lang="ru-RU" sz="9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images_0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2348880"/>
            <a:ext cx="2880320" cy="280831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348880"/>
            <a:ext cx="55446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a fox.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91264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a jug [</a:t>
            </a:r>
            <a:r>
              <a:rPr lang="en-US" sz="8000" dirty="0" err="1" smtClean="0">
                <a:solidFill>
                  <a:schemeClr val="accent2">
                    <a:lumMod val="75000"/>
                  </a:schemeClr>
                </a:solidFill>
              </a:rPr>
              <a:t>ʤʌg</a:t>
            </a: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] 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кувшин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_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1" y="2060848"/>
            <a:ext cx="3127880" cy="3384376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708920"/>
            <a:ext cx="6120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a jug.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</a:rPr>
              <a:t>a bell [</a:t>
            </a:r>
            <a:r>
              <a:rPr lang="en-US" sz="9600" dirty="0" err="1" smtClean="0">
                <a:solidFill>
                  <a:srgbClr val="00B0F0"/>
                </a:solidFill>
              </a:rPr>
              <a:t>bel</a:t>
            </a:r>
            <a:r>
              <a:rPr lang="en-US" sz="9600" dirty="0" smtClean="0">
                <a:solidFill>
                  <a:srgbClr val="00B0F0"/>
                </a:solidFill>
              </a:rPr>
              <a:t>]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6" name="Содержимое 5" descr="images_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785926"/>
            <a:ext cx="4071965" cy="392909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800000"/>
                </a:solidFill>
              </a:rPr>
              <a:t>Santa Claus [</a:t>
            </a:r>
            <a:r>
              <a:rPr lang="en-US" sz="9600" dirty="0" err="1" smtClean="0">
                <a:solidFill>
                  <a:srgbClr val="800000"/>
                </a:solidFill>
              </a:rPr>
              <a:t>sænt</a:t>
            </a:r>
            <a:r>
              <a:rPr lang="en-US" sz="8000" dirty="0" err="1" smtClean="0">
                <a:solidFill>
                  <a:srgbClr val="800000"/>
                </a:solidFill>
              </a:rPr>
              <a:t>Ə</a:t>
            </a:r>
            <a:r>
              <a:rPr lang="en-US" sz="8000" dirty="0" smtClean="0">
                <a:solidFill>
                  <a:srgbClr val="800000"/>
                </a:solidFill>
              </a:rPr>
              <a:t> </a:t>
            </a:r>
            <a:r>
              <a:rPr lang="en-US" sz="8000" dirty="0" err="1" smtClean="0">
                <a:solidFill>
                  <a:srgbClr val="800000"/>
                </a:solidFill>
              </a:rPr>
              <a:t>klɒz</a:t>
            </a:r>
            <a:r>
              <a:rPr lang="en-US" sz="9600" dirty="0" smtClean="0">
                <a:solidFill>
                  <a:srgbClr val="800000"/>
                </a:solidFill>
              </a:rPr>
              <a:t>]</a:t>
            </a:r>
            <a:endParaRPr lang="ru-RU" sz="9600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images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6637" y="2982119"/>
            <a:ext cx="1990725" cy="22955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50"/>
                </a:solidFill>
              </a:rPr>
              <a:t>a X-</a:t>
            </a:r>
            <a:r>
              <a:rPr lang="en-US" sz="9600" dirty="0" err="1" smtClean="0">
                <a:solidFill>
                  <a:srgbClr val="00B050"/>
                </a:solidFill>
              </a:rPr>
              <a:t>mas</a:t>
            </a:r>
            <a:r>
              <a:rPr lang="en-US" sz="9600" dirty="0" smtClean="0">
                <a:solidFill>
                  <a:srgbClr val="00B050"/>
                </a:solidFill>
              </a:rPr>
              <a:t> tree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images_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285992"/>
            <a:ext cx="3643338" cy="414340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7963818" cy="144016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800000"/>
                </a:solidFill>
              </a:rPr>
              <a:t>a rabbit [</a:t>
            </a:r>
            <a:r>
              <a:rPr lang="en-US" sz="7200" dirty="0" err="1" smtClean="0">
                <a:solidFill>
                  <a:srgbClr val="800000"/>
                </a:solidFill>
              </a:rPr>
              <a:t>ræbit</a:t>
            </a:r>
            <a:r>
              <a:rPr lang="en-US" sz="7200" dirty="0" smtClean="0">
                <a:solidFill>
                  <a:srgbClr val="800000"/>
                </a:solidFill>
              </a:rPr>
              <a:t>]</a:t>
            </a:r>
            <a:r>
              <a:rPr lang="ru-RU" sz="7200" dirty="0" smtClean="0">
                <a:solidFill>
                  <a:srgbClr val="800000"/>
                </a:solidFill>
              </a:rPr>
              <a:t/>
            </a:r>
            <a:br>
              <a:rPr lang="ru-RU" sz="7200" dirty="0" smtClean="0">
                <a:solidFill>
                  <a:srgbClr val="800000"/>
                </a:solidFill>
              </a:rPr>
            </a:br>
            <a:r>
              <a:rPr lang="ru-RU" sz="7200" dirty="0" smtClean="0">
                <a:solidFill>
                  <a:srgbClr val="800000"/>
                </a:solidFill>
              </a:rPr>
              <a:t>кролик</a:t>
            </a:r>
            <a:endParaRPr lang="ru-RU" sz="7200" dirty="0">
              <a:solidFill>
                <a:srgbClr val="800000"/>
              </a:solidFill>
            </a:endParaRPr>
          </a:p>
        </p:txBody>
      </p:sp>
      <p:pic>
        <p:nvPicPr>
          <p:cNvPr id="6" name="Содержимое 5" descr="крол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492896"/>
            <a:ext cx="4104456" cy="3816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3140968"/>
            <a:ext cx="45959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a rabbit.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568952" cy="1498178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800000"/>
                </a:solidFill>
              </a:rPr>
              <a:t>a truck [</a:t>
            </a:r>
            <a:r>
              <a:rPr lang="en-US" sz="8000" dirty="0" err="1" smtClean="0">
                <a:solidFill>
                  <a:srgbClr val="800000"/>
                </a:solidFill>
              </a:rPr>
              <a:t>trʌk</a:t>
            </a:r>
            <a:r>
              <a:rPr lang="en-US" sz="8000" dirty="0" smtClean="0">
                <a:solidFill>
                  <a:srgbClr val="800000"/>
                </a:solidFill>
              </a:rPr>
              <a:t>]</a:t>
            </a:r>
            <a:r>
              <a:rPr lang="ru-RU" sz="8000" dirty="0" smtClean="0">
                <a:solidFill>
                  <a:srgbClr val="800000"/>
                </a:solidFill>
              </a:rPr>
              <a:t> грузовик</a:t>
            </a:r>
            <a:endParaRPr lang="ru-RU" sz="8000" dirty="0">
              <a:solidFill>
                <a:srgbClr val="800000"/>
              </a:solidFill>
            </a:endParaRPr>
          </a:p>
        </p:txBody>
      </p:sp>
      <p:pic>
        <p:nvPicPr>
          <p:cNvPr id="6" name="Содержимое 5" descr="грузовик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348880"/>
            <a:ext cx="4248472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2852936"/>
            <a:ext cx="4009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is a truck.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568952" cy="1498178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800000"/>
                </a:solidFill>
              </a:rPr>
              <a:t>a street [</a:t>
            </a:r>
            <a:r>
              <a:rPr lang="en-US" sz="8000" dirty="0" err="1" smtClean="0">
                <a:solidFill>
                  <a:srgbClr val="800000"/>
                </a:solidFill>
              </a:rPr>
              <a:t>stri:t</a:t>
            </a:r>
            <a:r>
              <a:rPr lang="en-US" sz="8000" dirty="0" smtClean="0">
                <a:solidFill>
                  <a:srgbClr val="800000"/>
                </a:solidFill>
              </a:rPr>
              <a:t>]</a:t>
            </a:r>
            <a:r>
              <a:rPr lang="ru-RU" sz="8000" dirty="0" smtClean="0">
                <a:solidFill>
                  <a:srgbClr val="800000"/>
                </a:solidFill>
              </a:rPr>
              <a:t> улица</a:t>
            </a:r>
            <a:endParaRPr lang="ru-RU" sz="8000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852936"/>
            <a:ext cx="4129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 is a street.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Содержимое 7" descr="ул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276872"/>
            <a:ext cx="4479181" cy="38164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Bb     </a:t>
            </a:r>
            <a:r>
              <a:rPr lang="en-US" sz="9600" dirty="0" err="1" smtClean="0"/>
              <a:t>Dd</a:t>
            </a:r>
            <a:endParaRPr lang="en-US" sz="9600" dirty="0" smtClean="0"/>
          </a:p>
          <a:p>
            <a:r>
              <a:rPr lang="en-US" sz="9600" dirty="0" err="1" smtClean="0"/>
              <a:t>Ee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888556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744</TotalTime>
  <Words>576</Words>
  <Application>Microsoft Office PowerPoint</Application>
  <PresentationFormat>Экран (4:3)</PresentationFormat>
  <Paragraphs>157</Paragraphs>
  <Slides>88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88</vt:i4>
      </vt:variant>
    </vt:vector>
  </HeadingPairs>
  <TitlesOfParts>
    <vt:vector size="91" baseType="lpstr">
      <vt:lpstr>Поток</vt:lpstr>
      <vt:lpstr>Тема Office</vt:lpstr>
      <vt:lpstr>1_Тема Office</vt:lpstr>
      <vt:lpstr> МАОУ АГО «АСОШ№ 1» «СЛОВАРЬ  в картинках» Презентация для 2 класса (часть первая)  Выполнила Колотова Елена Львовна учитель английского языка  1 КК  п.Арти </vt:lpstr>
      <vt:lpstr>Знакомимся с буквами</vt:lpstr>
      <vt:lpstr> a  tin [tin]</vt:lpstr>
      <vt:lpstr> it [it] это </vt:lpstr>
      <vt:lpstr> in [in] в</vt:lpstr>
      <vt:lpstr> a pin [pin]</vt:lpstr>
      <vt:lpstr> a bin [bin]</vt:lpstr>
      <vt:lpstr>Презентация PowerPoint</vt:lpstr>
      <vt:lpstr>Презентация PowerPoint</vt:lpstr>
      <vt:lpstr>Презентация PowerPoint</vt:lpstr>
      <vt:lpstr> a pen [pen]</vt:lpstr>
      <vt:lpstr> a tent [tent]</vt:lpstr>
      <vt:lpstr> a net [net]</vt:lpstr>
      <vt:lpstr> a bed [bed]</vt:lpstr>
      <vt:lpstr>   an egg [eg]</vt:lpstr>
      <vt:lpstr>end [end] - конец</vt:lpstr>
      <vt:lpstr>Презентация PowerPoint</vt:lpstr>
      <vt:lpstr> a pig [pig]</vt:lpstr>
      <vt:lpstr> a leg [leg]</vt:lpstr>
      <vt:lpstr> a pill [pil]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Повторим буквы:</vt:lpstr>
      <vt:lpstr>Повторим знаки транскрипции:</vt:lpstr>
      <vt:lpstr>a = [æ] </vt:lpstr>
      <vt:lpstr>a = [æ]</vt:lpstr>
      <vt:lpstr>a hat [hæt]</vt:lpstr>
      <vt:lpstr>a cat [kæt]</vt:lpstr>
      <vt:lpstr> a bat [bæt]</vt:lpstr>
      <vt:lpstr> a bag [bæg]</vt:lpstr>
      <vt:lpstr> a tap [tæp]</vt:lpstr>
      <vt:lpstr> a flat [flæt]</vt:lpstr>
      <vt:lpstr> a flag [flæg]</vt:lpstr>
      <vt:lpstr> a man [mæn]</vt:lpstr>
      <vt:lpstr> a map [mæp]</vt:lpstr>
      <vt:lpstr>a hand [hænd]</vt:lpstr>
      <vt:lpstr>sad [sæd]</vt:lpstr>
      <vt:lpstr>a cap [kæp]</vt:lpstr>
      <vt:lpstr>a dog [dɒg] a dog in a tent</vt:lpstr>
      <vt:lpstr>a mop [mɒp] a big mop</vt:lpstr>
      <vt:lpstr>a doll [dɒl] a doll on a bed</vt:lpstr>
      <vt:lpstr>a hen [hen]</vt:lpstr>
      <vt:lpstr>hot dog [hɒt dɒg]</vt:lpstr>
      <vt:lpstr> a test [test] проверка, тест</vt:lpstr>
      <vt:lpstr>his [hiz] его his bag his tent</vt:lpstr>
      <vt:lpstr>is [iz]быть, находиться</vt:lpstr>
      <vt:lpstr>a desk [desk]</vt:lpstr>
      <vt:lpstr>milk [milk]</vt:lpstr>
      <vt:lpstr>a kilt [kilt]</vt:lpstr>
      <vt:lpstr>a spoon [spu:n]</vt:lpstr>
      <vt:lpstr>a boot [bu:t]</vt:lpstr>
      <vt:lpstr>a book [bʊk]</vt:lpstr>
      <vt:lpstr>a cook [kʊk]</vt:lpstr>
      <vt:lpstr>a stick [stik]</vt:lpstr>
      <vt:lpstr>a clock [klɒk]</vt:lpstr>
      <vt:lpstr>a sock [sɒk]</vt:lpstr>
      <vt:lpstr>a bus [bʌs]</vt:lpstr>
      <vt:lpstr>a hut [hʌt]</vt:lpstr>
      <vt:lpstr>a nut [nʌt]</vt:lpstr>
      <vt:lpstr>a mug [mʌg]</vt:lpstr>
      <vt:lpstr>a duck[dʌk]</vt:lpstr>
      <vt:lpstr>Mum [mʌm]</vt:lpstr>
      <vt:lpstr>Happy [‘hæpi]</vt:lpstr>
      <vt:lpstr>funny [‘fʌni] смешной,забавный It is a funny man.</vt:lpstr>
      <vt:lpstr>a yak [jæk] It is not a dog. It is a yak.</vt:lpstr>
      <vt:lpstr>empty [‘empti] It is an empty tent.</vt:lpstr>
      <vt:lpstr>busy [‘bizi] It is a busy man.</vt:lpstr>
      <vt:lpstr>Yummy [‘jʌmi] вкусный It’s a yummy nut.</vt:lpstr>
      <vt:lpstr>a woman [wʊmƏn]</vt:lpstr>
      <vt:lpstr> wet  [wet]      мокрый</vt:lpstr>
      <vt:lpstr>slim [slim] худой</vt:lpstr>
      <vt:lpstr>this [ðis] это(этот)</vt:lpstr>
      <vt:lpstr>that [ðæt] то(тот)</vt:lpstr>
      <vt:lpstr>   thin [θin] тонкий (худой)</vt:lpstr>
      <vt:lpstr>       thick [θik] толстый </vt:lpstr>
      <vt:lpstr>Jam [ʤæm] варенье</vt:lpstr>
      <vt:lpstr>a box [bɒks] коробка</vt:lpstr>
      <vt:lpstr>a fox [fɒks] лиса</vt:lpstr>
      <vt:lpstr>a jug [ʤʌg] кувшин</vt:lpstr>
      <vt:lpstr>a bell [bel]</vt:lpstr>
      <vt:lpstr>Santa Claus [sæntƏ klɒz]</vt:lpstr>
      <vt:lpstr>a X-mas tree</vt:lpstr>
      <vt:lpstr>a rabbit [ræbit] кролик</vt:lpstr>
      <vt:lpstr>a truck [trʌk] грузовик</vt:lpstr>
      <vt:lpstr>a street [stri:t] улица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Dima</cp:lastModifiedBy>
  <cp:revision>84</cp:revision>
  <dcterms:created xsi:type="dcterms:W3CDTF">2012-10-20T18:27:20Z</dcterms:created>
  <dcterms:modified xsi:type="dcterms:W3CDTF">2024-01-06T13:12:45Z</dcterms:modified>
</cp:coreProperties>
</file>