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8" r:id="rId3"/>
    <p:sldId id="261" r:id="rId4"/>
    <p:sldId id="259" r:id="rId5"/>
    <p:sldId id="260" r:id="rId6"/>
    <p:sldId id="263" r:id="rId7"/>
    <p:sldId id="273" r:id="rId8"/>
    <p:sldId id="275" r:id="rId9"/>
    <p:sldId id="274" r:id="rId10"/>
    <p:sldId id="266" r:id="rId11"/>
    <p:sldId id="267" r:id="rId12"/>
    <p:sldId id="268" r:id="rId13"/>
    <p:sldId id="269" r:id="rId14"/>
    <p:sldId id="270" r:id="rId15"/>
    <p:sldId id="271" r:id="rId16"/>
    <p:sldId id="276" r:id="rId17"/>
    <p:sldId id="277" r:id="rId18"/>
    <p:sldId id="272" r:id="rId19"/>
    <p:sldId id="25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3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951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87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992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58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5000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381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710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68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510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165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208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02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320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475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762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34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0"/>
            <a:ext cx="2356674" cy="6853283"/>
            <a:chOff x="6627813" y="195452"/>
            <a:chExt cx="1952625" cy="5678299"/>
          </a:xfrm>
          <a:solidFill>
            <a:schemeClr val="accent1"/>
          </a:solidFill>
        </p:grpSpPr>
        <p:sp>
          <p:nvSpPr>
            <p:cNvPr id="11" name="Freeform 27"/>
            <p:cNvSpPr/>
            <p:nvPr/>
          </p:nvSpPr>
          <p:spPr bwMode="auto">
            <a:xfrm>
              <a:off x="6627813" y="19545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75833-EF8F-4153-8EC5-62623FACBA7D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4E8104B-413F-4413-9B1B-9D0DDCF768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2091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3007" y="377353"/>
            <a:ext cx="8677793" cy="1089497"/>
          </a:xfrm>
        </p:spPr>
        <p:txBody>
          <a:bodyPr/>
          <a:lstStyle/>
          <a:p>
            <a:pPr algn="ctr"/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МУНИЦИПАЛЬНОЕ БЮДЖЕТНОЕ ОБЩЕОБРАЗОВАТЕЛЬНОЕ </a:t>
            </a: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УЧРЕЖДЕНИЕ</a:t>
            </a:r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«СРЕДНЯЯ ШКОЛА №19 ИМЕНИ ГЕРОЯ СОВЕТСКОГО СОЮЗА </a:t>
            </a:r>
            <a:b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ИВАНА ПЕТРОВИЧА МЫТАРЕВА </a:t>
            </a:r>
            <a:b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ГОРОДА ДИМИТРОВГРАДА УЛЬЯНОВСКОЙ ОБЛАСТИ»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573" y="2047469"/>
            <a:ext cx="8658337" cy="467718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400" dirty="0">
                <a:latin typeface="Calibri" panose="020F0502020204030204" pitchFamily="34" charset="0"/>
                <a:cs typeface="Calibri" panose="020F0502020204030204" pitchFamily="34" charset="0"/>
              </a:rPr>
              <a:t>Индивидуальный итоговый проект</a:t>
            </a:r>
          </a:p>
          <a:p>
            <a:pPr algn="ctr"/>
            <a:r>
              <a:rPr lang="ru-RU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«Вредные </a:t>
            </a:r>
            <a:r>
              <a:rPr lang="ru-RU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привычки и их влияние на современных школьников»</a:t>
            </a:r>
            <a:endParaRPr lang="en-US" sz="3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Спиридонова Екатерина </a:t>
            </a:r>
            <a:endParaRPr lang="ru-RU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класса Е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Шелепова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Альфия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Зуфаровна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физической культуры МБОУ СШ №19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им. И.П.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Мытарева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                                             Димитровград, 2023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69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6650" y="595535"/>
            <a:ext cx="8911687" cy="1280890"/>
          </a:xfrm>
        </p:spPr>
        <p:txBody>
          <a:bodyPr/>
          <a:lstStyle/>
          <a:p>
            <a:r>
              <a:rPr lang="ru-RU" dirty="0"/>
              <a:t>Социологический опрос учащихся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6686" y="1552575"/>
            <a:ext cx="10412413" cy="470154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Мною</a:t>
            </a:r>
            <a:r>
              <a:rPr lang="ru-RU" sz="2000" dirty="0" smtClean="0"/>
              <a:t> </a:t>
            </a:r>
            <a:r>
              <a:rPr lang="ru-RU" sz="2000" dirty="0"/>
              <a:t>была составлена </a:t>
            </a:r>
            <a:r>
              <a:rPr lang="ru-RU" sz="2000" dirty="0" smtClean="0"/>
              <a:t>анкета, </a:t>
            </a:r>
            <a:r>
              <a:rPr lang="ru-RU" sz="2000" dirty="0"/>
              <a:t>которую </a:t>
            </a:r>
            <a:r>
              <a:rPr lang="ru-RU" sz="2000" dirty="0"/>
              <a:t>я</a:t>
            </a:r>
            <a:r>
              <a:rPr lang="ru-RU" sz="2000" dirty="0" smtClean="0"/>
              <a:t> раздала </a:t>
            </a:r>
            <a:r>
              <a:rPr lang="ru-RU" sz="2000" dirty="0"/>
              <a:t>своим </a:t>
            </a:r>
            <a:r>
              <a:rPr lang="ru-RU" sz="2000" dirty="0" smtClean="0"/>
              <a:t>одноклассникам, для </a:t>
            </a:r>
            <a:r>
              <a:rPr lang="ru-RU" sz="2000" dirty="0"/>
              <a:t>того чтобы выяснить их причастность к вредным </a:t>
            </a:r>
            <a:r>
              <a:rPr lang="ru-RU" sz="2000" dirty="0" smtClean="0"/>
              <a:t> </a:t>
            </a:r>
            <a:r>
              <a:rPr lang="ru-RU" sz="2000" dirty="0"/>
              <a:t>привычкам</a:t>
            </a:r>
            <a:r>
              <a:rPr lang="ru-RU" sz="2000" dirty="0"/>
              <a:t>. Анкета проводилась </a:t>
            </a:r>
            <a:r>
              <a:rPr lang="ru-RU" sz="2000" dirty="0" smtClean="0"/>
              <a:t>анонимно.</a:t>
            </a:r>
            <a:endParaRPr lang="ru-RU" sz="2000" dirty="0" smtClean="0"/>
          </a:p>
          <a:p>
            <a:r>
              <a:rPr lang="ru-RU" sz="2000" dirty="0"/>
              <a:t>Анкета состояла из трех разделов: </a:t>
            </a:r>
            <a:r>
              <a:rPr lang="ru-RU" sz="2000" dirty="0" smtClean="0"/>
              <a:t>курение, </a:t>
            </a:r>
            <a:r>
              <a:rPr lang="ru-RU" sz="2000" dirty="0"/>
              <a:t>алкоголь, наркотики. По итогом анкетирования получились следующие результаты: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7483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Социологический опрос </a:t>
            </a:r>
            <a:r>
              <a:rPr lang="ru-RU" dirty="0" smtClean="0"/>
              <a:t>учащихся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алкоголь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1087" y="1971675"/>
            <a:ext cx="8915400" cy="377762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1. Пробовали ли Вы когда-нибудь алкогольные напитки?</a:t>
            </a:r>
            <a:endParaRPr lang="ru-RU" dirty="0"/>
          </a:p>
          <a:p>
            <a:r>
              <a:rPr lang="ru-RU" dirty="0"/>
              <a:t>а) </a:t>
            </a:r>
            <a:r>
              <a:rPr lang="ru-RU" dirty="0" smtClean="0"/>
              <a:t>да-68%</a:t>
            </a:r>
            <a:endParaRPr lang="ru-RU" dirty="0"/>
          </a:p>
          <a:p>
            <a:r>
              <a:rPr lang="ru-RU" dirty="0"/>
              <a:t>б) </a:t>
            </a:r>
            <a:r>
              <a:rPr lang="ru-RU" dirty="0" smtClean="0"/>
              <a:t>нет-32%</a:t>
            </a:r>
            <a:endParaRPr lang="ru-RU" dirty="0"/>
          </a:p>
          <a:p>
            <a:r>
              <a:rPr lang="ru-RU" b="1" dirty="0"/>
              <a:t>2. С какой целью вы употребляете спиртные напитки?</a:t>
            </a:r>
            <a:endParaRPr lang="ru-RU" dirty="0"/>
          </a:p>
          <a:p>
            <a:r>
              <a:rPr lang="ru-RU" dirty="0"/>
              <a:t>а</a:t>
            </a:r>
            <a:r>
              <a:rPr lang="ru-RU" dirty="0" smtClean="0"/>
              <a:t>)</a:t>
            </a:r>
            <a:r>
              <a:rPr lang="ru-RU" dirty="0"/>
              <a:t> чтобы снять напряжение (стресс) - 12%</a:t>
            </a:r>
            <a:endParaRPr lang="ru-RU" dirty="0"/>
          </a:p>
          <a:p>
            <a:r>
              <a:rPr lang="ru-RU" dirty="0"/>
              <a:t>б) чтобы повысить своё </a:t>
            </a:r>
            <a:r>
              <a:rPr lang="ru-RU" dirty="0" smtClean="0"/>
              <a:t>настроение-48%</a:t>
            </a:r>
            <a:endParaRPr lang="ru-RU" dirty="0"/>
          </a:p>
          <a:p>
            <a:r>
              <a:rPr lang="ru-RU" dirty="0"/>
              <a:t>в) чтобы поддержать </a:t>
            </a:r>
            <a:r>
              <a:rPr lang="ru-RU" dirty="0" smtClean="0"/>
              <a:t>компанию-</a:t>
            </a:r>
            <a:r>
              <a:rPr lang="ru-RU" dirty="0" smtClean="0"/>
              <a:t>40%</a:t>
            </a:r>
            <a:endParaRPr lang="ru-RU" dirty="0"/>
          </a:p>
          <a:p>
            <a:r>
              <a:rPr lang="ru-RU" b="1" dirty="0"/>
              <a:t>3. Как часто Вы употребляете спиртные напитки?</a:t>
            </a:r>
            <a:endParaRPr lang="ru-RU" dirty="0"/>
          </a:p>
          <a:p>
            <a:r>
              <a:rPr lang="ru-RU" dirty="0"/>
              <a:t>а) </a:t>
            </a:r>
            <a:r>
              <a:rPr lang="ru-RU" dirty="0" smtClean="0"/>
              <a:t>ежедневно-0%</a:t>
            </a:r>
            <a:endParaRPr lang="ru-RU" dirty="0"/>
          </a:p>
          <a:p>
            <a:r>
              <a:rPr lang="ru-RU" dirty="0"/>
              <a:t>б) не более трех раз в </a:t>
            </a:r>
            <a:r>
              <a:rPr lang="ru-RU" dirty="0" smtClean="0"/>
              <a:t>неделю-0%</a:t>
            </a:r>
            <a:endParaRPr lang="ru-RU" dirty="0"/>
          </a:p>
          <a:p>
            <a:r>
              <a:rPr lang="ru-RU" dirty="0"/>
              <a:t>в) не более двух раз в </a:t>
            </a:r>
            <a:r>
              <a:rPr lang="ru-RU" dirty="0" smtClean="0"/>
              <a:t>месяц-36%</a:t>
            </a:r>
            <a:endParaRPr lang="ru-RU" dirty="0"/>
          </a:p>
          <a:p>
            <a:r>
              <a:rPr lang="ru-RU" dirty="0"/>
              <a:t>г) не </a:t>
            </a:r>
            <a:r>
              <a:rPr lang="ru-RU" dirty="0" smtClean="0"/>
              <a:t>употребляю-64%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28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Социологический опрос учащихся</a:t>
            </a:r>
            <a:br>
              <a:rPr lang="ru-RU" dirty="0"/>
            </a:br>
            <a:r>
              <a:rPr lang="ru-RU" dirty="0" smtClean="0"/>
              <a:t>курение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62124"/>
            <a:ext cx="8915400" cy="4600575"/>
          </a:xfrm>
        </p:spPr>
        <p:txBody>
          <a:bodyPr>
            <a:normAutofit/>
          </a:bodyPr>
          <a:lstStyle/>
          <a:p>
            <a:r>
              <a:rPr lang="ru-RU" b="1" dirty="0"/>
              <a:t>1</a:t>
            </a:r>
            <a:r>
              <a:rPr lang="ru-RU" sz="2900" b="1" dirty="0"/>
              <a:t>. </a:t>
            </a:r>
            <a:r>
              <a:rPr lang="ru-RU" b="1" dirty="0"/>
              <a:t>Пробовали ли Вы когда-нибудь курить</a:t>
            </a:r>
            <a:r>
              <a:rPr lang="ru-RU" b="1" dirty="0" smtClean="0"/>
              <a:t>?</a:t>
            </a:r>
          </a:p>
          <a:p>
            <a:r>
              <a:rPr lang="ru-RU" dirty="0"/>
              <a:t>а) да, курю – </a:t>
            </a:r>
            <a:r>
              <a:rPr lang="ru-RU" dirty="0" smtClean="0"/>
              <a:t>64%</a:t>
            </a:r>
            <a:endParaRPr lang="ru-RU" dirty="0"/>
          </a:p>
          <a:p>
            <a:r>
              <a:rPr lang="ru-RU" dirty="0"/>
              <a:t>б) нет – 36 %</a:t>
            </a:r>
          </a:p>
          <a:p>
            <a:r>
              <a:rPr lang="ru-RU" b="1" dirty="0" smtClean="0"/>
              <a:t>2. Курите ли вы сейчас?</a:t>
            </a:r>
          </a:p>
          <a:p>
            <a:r>
              <a:rPr lang="ru-RU" dirty="0"/>
              <a:t>а) да, курю – </a:t>
            </a:r>
            <a:r>
              <a:rPr lang="ru-RU" dirty="0" smtClean="0"/>
              <a:t>70 </a:t>
            </a:r>
            <a:r>
              <a:rPr lang="ru-RU" dirty="0"/>
              <a:t>%</a:t>
            </a:r>
          </a:p>
          <a:p>
            <a:r>
              <a:rPr lang="ru-RU" dirty="0"/>
              <a:t>б) нет – </a:t>
            </a:r>
            <a:r>
              <a:rPr lang="ru-RU" dirty="0" smtClean="0"/>
              <a:t>30 %</a:t>
            </a:r>
            <a:endParaRPr lang="ru-RU" b="1" dirty="0" smtClean="0"/>
          </a:p>
          <a:p>
            <a:r>
              <a:rPr lang="ru-RU" dirty="0" smtClean="0"/>
              <a:t> </a:t>
            </a:r>
            <a:r>
              <a:rPr lang="ru-RU" b="1" dirty="0" smtClean="0"/>
              <a:t>3</a:t>
            </a:r>
            <a:r>
              <a:rPr lang="ru-RU" b="1" dirty="0"/>
              <a:t>. Вследствие чего Вы начали курить</a:t>
            </a:r>
            <a:r>
              <a:rPr lang="ru-RU" b="1" dirty="0" smtClean="0"/>
              <a:t>?</a:t>
            </a:r>
          </a:p>
          <a:p>
            <a:r>
              <a:rPr lang="ru-RU" dirty="0"/>
              <a:t>а</a:t>
            </a:r>
            <a:r>
              <a:rPr lang="ru-RU" dirty="0" smtClean="0"/>
              <a:t>) </a:t>
            </a:r>
            <a:r>
              <a:rPr lang="ru-RU" dirty="0"/>
              <a:t>влияние компании – </a:t>
            </a:r>
            <a:r>
              <a:rPr lang="ru-RU" dirty="0" smtClean="0"/>
              <a:t>60 </a:t>
            </a:r>
            <a:r>
              <a:rPr lang="ru-RU" dirty="0"/>
              <a:t>%</a:t>
            </a:r>
          </a:p>
          <a:p>
            <a:r>
              <a:rPr lang="ru-RU" dirty="0"/>
              <a:t>б</a:t>
            </a:r>
            <a:r>
              <a:rPr lang="ru-RU" dirty="0" smtClean="0"/>
              <a:t>) </a:t>
            </a:r>
            <a:r>
              <a:rPr lang="ru-RU" dirty="0"/>
              <a:t>желание повзрослеть – </a:t>
            </a:r>
            <a:r>
              <a:rPr lang="ru-RU" dirty="0" smtClean="0"/>
              <a:t>40 </a:t>
            </a:r>
            <a:r>
              <a:rPr lang="ru-RU" dirty="0"/>
              <a:t>%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834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Социологический опрос </a:t>
            </a:r>
            <a:r>
              <a:rPr lang="ru-RU" dirty="0" smtClean="0"/>
              <a:t>обучающихся</a:t>
            </a:r>
            <a:br>
              <a:rPr lang="ru-RU" dirty="0" smtClean="0"/>
            </a:br>
            <a:r>
              <a:rPr lang="ru-RU" dirty="0"/>
              <a:t>Наркотики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1. Употребляли ли Вы когда-нибудь пусть даже слабый наркотик?</a:t>
            </a:r>
            <a:endParaRPr lang="ru-RU" dirty="0"/>
          </a:p>
          <a:p>
            <a:r>
              <a:rPr lang="ru-RU" dirty="0"/>
              <a:t>а) </a:t>
            </a:r>
            <a:r>
              <a:rPr lang="ru-RU" dirty="0" smtClean="0"/>
              <a:t>да-0%</a:t>
            </a:r>
            <a:endParaRPr lang="ru-RU" dirty="0"/>
          </a:p>
          <a:p>
            <a:r>
              <a:rPr lang="ru-RU" dirty="0"/>
              <a:t>б) </a:t>
            </a:r>
            <a:r>
              <a:rPr lang="ru-RU" dirty="0" smtClean="0"/>
              <a:t>нет-100%</a:t>
            </a:r>
            <a:endParaRPr lang="ru-RU" dirty="0"/>
          </a:p>
          <a:p>
            <a:r>
              <a:rPr lang="ru-RU" b="1" dirty="0"/>
              <a:t>2. Если да, то с какой целью?</a:t>
            </a:r>
            <a:endParaRPr lang="ru-RU" dirty="0"/>
          </a:p>
          <a:p>
            <a:r>
              <a:rPr lang="ru-RU" dirty="0"/>
              <a:t>а</a:t>
            </a:r>
            <a:r>
              <a:rPr lang="ru-RU" dirty="0" smtClean="0"/>
              <a:t>) </a:t>
            </a:r>
            <a:r>
              <a:rPr lang="ru-RU" sz="1900" dirty="0"/>
              <a:t>под</a:t>
            </a:r>
            <a:r>
              <a:rPr lang="ru-RU" dirty="0"/>
              <a:t> воздействием других </a:t>
            </a:r>
            <a:r>
              <a:rPr lang="ru-RU" dirty="0" smtClean="0"/>
              <a:t>людей-0%</a:t>
            </a:r>
            <a:endParaRPr lang="ru-RU" dirty="0"/>
          </a:p>
          <a:p>
            <a:r>
              <a:rPr lang="ru-RU" dirty="0"/>
              <a:t>б</a:t>
            </a:r>
            <a:r>
              <a:rPr lang="ru-RU" dirty="0" smtClean="0"/>
              <a:t>) </a:t>
            </a:r>
            <a:r>
              <a:rPr lang="ru-RU" dirty="0"/>
              <a:t>ваш вариант </a:t>
            </a:r>
            <a:r>
              <a:rPr lang="ru-RU" dirty="0" smtClean="0"/>
              <a:t>ответа-100%</a:t>
            </a:r>
          </a:p>
          <a:p>
            <a:r>
              <a:rPr lang="ru-RU" b="1" dirty="0" smtClean="0"/>
              <a:t>3</a:t>
            </a:r>
            <a:r>
              <a:rPr lang="ru-RU" b="1" dirty="0"/>
              <a:t>. Употребляете ли Вы их сейчас?</a:t>
            </a:r>
            <a:endParaRPr lang="ru-RU" dirty="0"/>
          </a:p>
          <a:p>
            <a:r>
              <a:rPr lang="ru-RU" dirty="0"/>
              <a:t>а) </a:t>
            </a:r>
            <a:r>
              <a:rPr lang="ru-RU" dirty="0" smtClean="0"/>
              <a:t>да-0%</a:t>
            </a:r>
            <a:endParaRPr lang="ru-RU" dirty="0"/>
          </a:p>
          <a:p>
            <a:r>
              <a:rPr lang="ru-RU" dirty="0"/>
              <a:t>б) </a:t>
            </a:r>
            <a:r>
              <a:rPr lang="ru-RU" dirty="0" smtClean="0"/>
              <a:t>нет-100%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529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0313" y="509810"/>
            <a:ext cx="8911687" cy="1280890"/>
          </a:xfrm>
        </p:spPr>
        <p:txBody>
          <a:bodyPr/>
          <a:lstStyle/>
          <a:p>
            <a:r>
              <a:rPr lang="ru-RU" dirty="0" smtClean="0"/>
              <a:t>Результаты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47800" y="1305342"/>
            <a:ext cx="861060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" indent="-22860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</a:rPr>
              <a:t>  1. Среди </a:t>
            </a:r>
            <a:r>
              <a:rPr lang="ru-RU" dirty="0">
                <a:latin typeface="Times New Roman" panose="02020603050405020304" pitchFamily="18" charset="0"/>
              </a:rPr>
              <a:t>учащихся 9 </a:t>
            </a:r>
            <a:r>
              <a:rPr lang="ru-RU" dirty="0" smtClean="0">
                <a:latin typeface="Times New Roman" panose="02020603050405020304" pitchFamily="18" charset="0"/>
              </a:rPr>
              <a:t>Е </a:t>
            </a:r>
            <a:r>
              <a:rPr lang="ru-RU" dirty="0">
                <a:latin typeface="Times New Roman" panose="02020603050405020304" pitchFamily="18" charset="0"/>
              </a:rPr>
              <a:t>класса </a:t>
            </a:r>
            <a:r>
              <a:rPr lang="ru-RU" dirty="0" smtClean="0">
                <a:latin typeface="Times New Roman" panose="02020603050405020304" pitchFamily="18" charset="0"/>
              </a:rPr>
              <a:t>МБОУ СШ №19 алкоголь </a:t>
            </a:r>
            <a:r>
              <a:rPr lang="ru-RU" dirty="0">
                <a:latin typeface="Times New Roman" panose="02020603050405020304" pitchFamily="18" charset="0"/>
              </a:rPr>
              <a:t>пробовали 68 </a:t>
            </a:r>
            <a:r>
              <a:rPr lang="ru-RU" dirty="0" smtClean="0">
                <a:latin typeface="Times New Roman" panose="02020603050405020304" pitchFamily="18" charset="0"/>
              </a:rPr>
              <a:t>%.</a:t>
            </a:r>
          </a:p>
          <a:p>
            <a:pPr marL="152400" indent="-228600" algn="just"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</a:endParaRPr>
          </a:p>
          <a:p>
            <a:pPr marL="152400" indent="-228600" algn="just">
              <a:spcAft>
                <a:spcPts val="0"/>
              </a:spcAft>
            </a:pPr>
            <a:r>
              <a:rPr lang="ru-RU" sz="800" dirty="0">
                <a:latin typeface="Times New Roman" panose="02020603050405020304" pitchFamily="18" charset="0"/>
              </a:rPr>
              <a:t> </a:t>
            </a:r>
            <a:r>
              <a:rPr lang="ru-RU" sz="800" dirty="0" smtClean="0">
                <a:latin typeface="Times New Roman" panose="02020603050405020304" pitchFamily="18" charset="0"/>
              </a:rPr>
              <a:t>     </a:t>
            </a:r>
            <a:r>
              <a:rPr lang="ru-RU" dirty="0" smtClean="0">
                <a:latin typeface="Times New Roman" panose="02020603050405020304" pitchFamily="18" charset="0"/>
              </a:rPr>
              <a:t>2. Среди </a:t>
            </a:r>
            <a:r>
              <a:rPr lang="ru-RU" dirty="0">
                <a:latin typeface="Times New Roman" panose="02020603050405020304" pitchFamily="18" charset="0"/>
              </a:rPr>
              <a:t>учащихся курить пробовали 64</a:t>
            </a:r>
            <a:r>
              <a:rPr lang="ru-RU" dirty="0" smtClean="0">
                <a:latin typeface="Times New Roman" panose="02020603050405020304" pitchFamily="18" charset="0"/>
              </a:rPr>
              <a:t>%, курят сейчас 70%.</a:t>
            </a:r>
          </a:p>
          <a:p>
            <a:pPr marL="152400" indent="-228600" algn="just"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</a:endParaRPr>
          </a:p>
          <a:p>
            <a:pPr marL="152400" indent="-228600" algn="just">
              <a:spcAft>
                <a:spcPts val="0"/>
              </a:spcAft>
            </a:pPr>
            <a:r>
              <a:rPr lang="ru-RU" sz="800" dirty="0" smtClean="0">
                <a:latin typeface="Times New Roman" panose="02020603050405020304" pitchFamily="18" charset="0"/>
              </a:rPr>
              <a:t>    </a:t>
            </a:r>
            <a:r>
              <a:rPr lang="ru-RU" dirty="0" smtClean="0">
                <a:latin typeface="Times New Roman" panose="02020603050405020304" pitchFamily="18" charset="0"/>
              </a:rPr>
              <a:t>3.</a:t>
            </a:r>
            <a:r>
              <a:rPr lang="ru-RU" sz="800" dirty="0" smtClean="0">
                <a:latin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</a:rPr>
              <a:t>Основной </a:t>
            </a:r>
            <a:r>
              <a:rPr lang="ru-RU" dirty="0">
                <a:latin typeface="Times New Roman" panose="02020603050405020304" pitchFamily="18" charset="0"/>
              </a:rPr>
              <a:t>целью потребления спиртных напитков является повышение настроения, поддержание компании</a:t>
            </a:r>
            <a:r>
              <a:rPr lang="ru-RU" dirty="0" smtClean="0">
                <a:latin typeface="Times New Roman" panose="02020603050405020304" pitchFamily="18" charset="0"/>
              </a:rPr>
              <a:t>.</a:t>
            </a:r>
          </a:p>
          <a:p>
            <a:pPr marL="152400" indent="-228600" algn="just"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</a:endParaRPr>
          </a:p>
          <a:p>
            <a:pPr marL="152400" indent="-228600" algn="just">
              <a:spcAft>
                <a:spcPts val="0"/>
              </a:spcAft>
            </a:pPr>
            <a:r>
              <a:rPr lang="ru-RU" sz="800" dirty="0">
                <a:latin typeface="Times New Roman" panose="02020603050405020304" pitchFamily="18" charset="0"/>
              </a:rPr>
              <a:t>    </a:t>
            </a:r>
            <a:r>
              <a:rPr lang="ru-RU" dirty="0" smtClean="0">
                <a:latin typeface="Times New Roman" panose="02020603050405020304" pitchFamily="18" charset="0"/>
              </a:rPr>
              <a:t>4. Основной </a:t>
            </a:r>
            <a:r>
              <a:rPr lang="ru-RU" dirty="0">
                <a:latin typeface="Times New Roman" panose="02020603050405020304" pitchFamily="18" charset="0"/>
              </a:rPr>
              <a:t>причиной по которой  впервые подростки попробовали закурить </a:t>
            </a:r>
            <a:r>
              <a:rPr lang="ru-RU" dirty="0" smtClean="0">
                <a:latin typeface="Times New Roman" panose="02020603050405020304" pitchFamily="18" charset="0"/>
              </a:rPr>
              <a:t>стало влияние компании.</a:t>
            </a:r>
          </a:p>
          <a:p>
            <a:pPr marL="152400" indent="-228600" algn="just"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</a:endParaRPr>
          </a:p>
          <a:p>
            <a:pPr marL="152400" indent="-228600" algn="just">
              <a:spcAft>
                <a:spcPts val="0"/>
              </a:spcAft>
            </a:pPr>
            <a:r>
              <a:rPr lang="ru-RU" sz="800" dirty="0">
                <a:latin typeface="Times New Roman" panose="02020603050405020304" pitchFamily="18" charset="0"/>
              </a:rPr>
              <a:t>    </a:t>
            </a:r>
            <a:r>
              <a:rPr lang="ru-RU" dirty="0" smtClean="0">
                <a:latin typeface="Times New Roman" panose="02020603050405020304" pitchFamily="18" charset="0"/>
              </a:rPr>
              <a:t>5.</a:t>
            </a:r>
            <a:r>
              <a:rPr lang="ru-RU" sz="800" dirty="0">
                <a:latin typeface="Times New Roman" panose="02020603050405020304" pitchFamily="18" charset="0"/>
              </a:rPr>
              <a:t>  </a:t>
            </a:r>
            <a:r>
              <a:rPr lang="ru-RU" dirty="0" smtClean="0">
                <a:latin typeface="Times New Roman" panose="02020603050405020304" pitchFamily="18" charset="0"/>
              </a:rPr>
              <a:t>Наркотическому </a:t>
            </a:r>
            <a:r>
              <a:rPr lang="ru-RU" dirty="0">
                <a:latin typeface="Times New Roman" panose="02020603050405020304" pitchFamily="18" charset="0"/>
              </a:rPr>
              <a:t>воздействию никто не </a:t>
            </a:r>
            <a:r>
              <a:rPr lang="ru-RU" dirty="0" smtClean="0">
                <a:latin typeface="Times New Roman" panose="02020603050405020304" pitchFamily="18" charset="0"/>
              </a:rPr>
              <a:t>подвержен</a:t>
            </a:r>
            <a:r>
              <a:rPr lang="ru-RU" dirty="0">
                <a:latin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</a:endParaRPr>
          </a:p>
          <a:p>
            <a:pPr marL="152400" indent="-228600" algn="just">
              <a:spcAft>
                <a:spcPts val="0"/>
              </a:spcAft>
            </a:pPr>
            <a:r>
              <a:rPr lang="ru-RU" sz="800" dirty="0">
                <a:latin typeface="Times New Roman" panose="02020603050405020304" pitchFamily="18" charset="0"/>
              </a:rPr>
              <a:t> </a:t>
            </a:r>
            <a:endParaRPr lang="ru-RU" b="0" i="0" dirty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84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Социологический опрос обучающихся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Самое печальное то, что: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вредные привычки человека наносят вред, не только себе, но и окружающим их </a:t>
            </a:r>
            <a:r>
              <a:rPr lang="ru-RU" dirty="0" smtClean="0"/>
              <a:t>людям: пьяные </a:t>
            </a:r>
            <a:r>
              <a:rPr lang="ru-RU" dirty="0"/>
              <a:t>за рулём, буйные от любого вида опьянения, бестактные люди, обрекающие окружающих на роль </a:t>
            </a:r>
            <a:r>
              <a:rPr lang="ru-RU" dirty="0" smtClean="0"/>
              <a:t>пассивных курильщиков</a:t>
            </a:r>
            <a:r>
              <a:rPr lang="ru-RU" dirty="0"/>
              <a:t>, безответственные родители, плодящие больных недоразвитых детей.</a:t>
            </a:r>
          </a:p>
          <a:p>
            <a:pPr marL="0" indent="0">
              <a:buNone/>
            </a:pPr>
            <a:r>
              <a:rPr lang="ru-RU" dirty="0"/>
              <a:t>Это не просто те, кто сознательно шагает в могилу, но и те, кто тянет за собой многих других.</a:t>
            </a:r>
          </a:p>
        </p:txBody>
      </p:sp>
    </p:spTree>
    <p:extLst>
      <p:ext uri="{BB962C8B-B14F-4D97-AF65-F5344CB8AC3E}">
        <p14:creationId xmlns:p14="http://schemas.microsoft.com/office/powerpoint/2010/main" val="286578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9050" y="624110"/>
            <a:ext cx="8911687" cy="1280890"/>
          </a:xfrm>
        </p:spPr>
        <p:txBody>
          <a:bodyPr>
            <a:normAutofit/>
          </a:bodyPr>
          <a:lstStyle/>
          <a:p>
            <a:r>
              <a:rPr lang="ru-RU" sz="3200" dirty="0"/>
              <a:t>Методы борьбы с вредными привычками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0962" y="1905000"/>
            <a:ext cx="8915400" cy="377762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Искоренение </a:t>
            </a:r>
            <a:r>
              <a:rPr lang="ru-RU" dirty="0"/>
              <a:t>вредных привычек следует начать с их осознания. Проблемой большинства людей является именно то, что они не видят вреда в своих действиях. </a:t>
            </a:r>
            <a:r>
              <a:rPr lang="ru-RU" dirty="0" smtClean="0"/>
              <a:t>Но, </a:t>
            </a:r>
            <a:r>
              <a:rPr lang="ru-RU" dirty="0"/>
              <a:t>к </a:t>
            </a:r>
            <a:r>
              <a:rPr lang="ru-RU" dirty="0" smtClean="0"/>
              <a:t>счастью, есть </a:t>
            </a:r>
            <a:r>
              <a:rPr lang="ru-RU" dirty="0"/>
              <a:t>несколько эффективных методов решения вопроса как победить вредные привычки. Главное, подойти к этому очень серьёзно:</a:t>
            </a:r>
          </a:p>
          <a:p>
            <a:r>
              <a:rPr lang="ru-RU" dirty="0"/>
              <a:t>Никогда и ни при каких обстоятельствах нельзя делать себе поблажки. Очень многие люди ломаются именно на этом этапе. «Сегодня был трудный день, от одной сигареты ничего не будет» и так далее</a:t>
            </a:r>
            <a:r>
              <a:rPr lang="ru-RU" dirty="0" smtClean="0"/>
              <a:t>.</a:t>
            </a:r>
          </a:p>
          <a:p>
            <a:r>
              <a:rPr lang="ru-RU" dirty="0"/>
              <a:t>Вопрос как отказаться от вредных привычек зависит от воли и характера человека. Кому-то требуется пара-тройка дней, а некоторым не хватит и полугода. Лучший вариант — каждый день в течение трёх недель заменять вредную привычку полезной. Например, вместо того, чтобы покурить, нужно выпить стакан воды и сделать 5 глубоких вдохов.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747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000" y="528860"/>
            <a:ext cx="8911687" cy="1280890"/>
          </a:xfrm>
        </p:spPr>
        <p:txBody>
          <a:bodyPr>
            <a:normAutofit/>
          </a:bodyPr>
          <a:lstStyle/>
          <a:p>
            <a:r>
              <a:rPr lang="ru-RU" sz="2800" dirty="0"/>
              <a:t>Жизнь без вредных привычек намного интереснее и лучше, чем порою кажется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62674" y="1724026"/>
            <a:ext cx="4618037" cy="377762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 мой взгляд, вредные привычки можно заменить полезными. Например как, вместо того, чтобы покурить, можно пойти покататься на коньках с друзьями, если это зима. А если это другие времена года, то можно пойти на площадку, где есть тренажёры и позаниматься, ведь это будет намного полезнее для здоровья и организма. Или же на деньги, которые обычно уходят на никотин, купить себе чего-нибудь, либо сходить на них в кафе.</a:t>
            </a:r>
            <a:endParaRPr lang="ru-RU" dirty="0"/>
          </a:p>
        </p:txBody>
      </p:sp>
      <p:pic>
        <p:nvPicPr>
          <p:cNvPr id="5122" name="Picture 2" descr="https://sun9-53.userapi.com/impf/c858236/v858236057/15e2d5/aar4AccZWnw.jpg?size=1074x480&amp;quality=96&amp;sign=8177c4f9dfa1b42d7bb1f08f3d14ad83&amp;type=sh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112" y="1962150"/>
            <a:ext cx="4415888" cy="353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795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5475" y="452660"/>
            <a:ext cx="8911687" cy="1280890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5350" y="1590675"/>
            <a:ext cx="9647237" cy="377762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данной работе </a:t>
            </a:r>
            <a:r>
              <a:rPr lang="ru-RU" dirty="0" smtClean="0"/>
              <a:t>я постаралась </a:t>
            </a:r>
            <a:r>
              <a:rPr lang="ru-RU" dirty="0"/>
              <a:t>раскрыть сущность вредных привычек и их влияние </a:t>
            </a:r>
            <a:r>
              <a:rPr lang="ru-RU" dirty="0" smtClean="0"/>
              <a:t>на современных школьников.</a:t>
            </a:r>
            <a:r>
              <a:rPr lang="ru-RU" dirty="0"/>
              <a:t> </a:t>
            </a:r>
            <a:r>
              <a:rPr lang="ru-RU" dirty="0" smtClean="0"/>
              <a:t>Любое </a:t>
            </a:r>
            <a:r>
              <a:rPr lang="ru-RU" dirty="0"/>
              <a:t>употребление наркотиков, а к ним относится и курение, и алкоголь, и сами наркотики быстро </a:t>
            </a:r>
            <a:r>
              <a:rPr lang="ru-RU" dirty="0" smtClean="0"/>
              <a:t>разрушает </a:t>
            </a:r>
            <a:r>
              <a:rPr lang="ru-RU" dirty="0"/>
              <a:t>организм</a:t>
            </a:r>
            <a:r>
              <a:rPr lang="ru-RU" dirty="0" smtClean="0"/>
              <a:t>. В современном мире альтернативной вредным привычкам может служить спорт. Занятие спортом, отказ от вредных </a:t>
            </a:r>
            <a:r>
              <a:rPr lang="ru-RU" dirty="0"/>
              <a:t>привычек – главные цели здорового общества!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59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использованной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84387" y="1724025"/>
            <a:ext cx="8915400" cy="377762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1 </a:t>
            </a:r>
            <a:r>
              <a:rPr lang="ru-RU" dirty="0" err="1"/>
              <a:t>Гемкова</a:t>
            </a:r>
            <a:r>
              <a:rPr lang="ru-RU" dirty="0"/>
              <a:t> Л.Л., </a:t>
            </a:r>
            <a:r>
              <a:rPr lang="ru-RU" dirty="0" err="1"/>
              <a:t>Славков</a:t>
            </a:r>
            <a:r>
              <a:rPr lang="ru-RU" dirty="0"/>
              <a:t> Н.Б. Почему это опасно / Л.Л. </a:t>
            </a:r>
            <a:r>
              <a:rPr lang="ru-RU" dirty="0" err="1"/>
              <a:t>Гемкова</a:t>
            </a:r>
            <a:r>
              <a:rPr lang="ru-RU" dirty="0"/>
              <a:t>, Н.Б. </a:t>
            </a:r>
            <a:r>
              <a:rPr lang="ru-RU" dirty="0" err="1"/>
              <a:t>Славков</a:t>
            </a:r>
            <a:r>
              <a:rPr lang="ru-RU" dirty="0"/>
              <a:t>. – М.: «Просвещение», 2018.</a:t>
            </a:r>
          </a:p>
          <a:p>
            <a:r>
              <a:rPr lang="ru-RU" dirty="0"/>
              <a:t>2 Данилин А., Как спасти детей от наркотиков. – «Врачи предупреждают». – М.: «</a:t>
            </a:r>
            <a:r>
              <a:rPr lang="ru-RU" dirty="0" err="1"/>
              <a:t>Центрополиграф</a:t>
            </a:r>
            <a:r>
              <a:rPr lang="ru-RU" dirty="0"/>
              <a:t>», 2021.</a:t>
            </a:r>
          </a:p>
          <a:p>
            <a:r>
              <a:rPr lang="ru-RU" dirty="0"/>
              <a:t>3 Комиссаров Б.Г. Подросток и наркотики. Выбери жизнь! / Б.Г. Комиссаров. – Ростов н/Д: «Феникс», 2021.</a:t>
            </a:r>
          </a:p>
          <a:p>
            <a:r>
              <a:rPr lang="ru-RU" dirty="0"/>
              <a:t>4 Не болей! Аллергия от «А» до «Я». Приложение к журналу «Здоровье» №4. – М.: Изд. Дом «Здоровье», 2016.</a:t>
            </a:r>
          </a:p>
          <a:p>
            <a:r>
              <a:rPr lang="ru-RU" dirty="0"/>
              <a:t>5 Петренко Л.Ф. Коварный враг / Л.Ф. Петренко. – М.: «Знание», 2017. – 35 с.</a:t>
            </a:r>
          </a:p>
          <a:p>
            <a:r>
              <a:rPr lang="ru-RU" dirty="0"/>
              <a:t>6 </a:t>
            </a:r>
            <a:r>
              <a:rPr lang="ru-RU" dirty="0" err="1"/>
              <a:t>Энтин</a:t>
            </a:r>
            <a:r>
              <a:rPr lang="ru-RU" dirty="0"/>
              <a:t> Г.М. Когда человек себе враг / Г.М. </a:t>
            </a:r>
            <a:r>
              <a:rPr lang="ru-RU" dirty="0" err="1"/>
              <a:t>Энтин</a:t>
            </a:r>
            <a:r>
              <a:rPr lang="ru-RU" dirty="0"/>
              <a:t>. – М.: «Знание», 2018. –</a:t>
            </a:r>
          </a:p>
          <a:p>
            <a:r>
              <a:rPr lang="ru-RU" dirty="0"/>
              <a:t>7 </a:t>
            </a:r>
            <a:r>
              <a:rPr lang="ru-RU" dirty="0" err="1"/>
              <a:t>Ягодинский</a:t>
            </a:r>
            <a:r>
              <a:rPr lang="ru-RU" dirty="0"/>
              <a:t> В.Н. О вреде никотина и алкоголя / В.Н. </a:t>
            </a:r>
            <a:r>
              <a:rPr lang="ru-RU" dirty="0" err="1"/>
              <a:t>Ягодинский</a:t>
            </a:r>
            <a:r>
              <a:rPr lang="ru-RU" dirty="0"/>
              <a:t>. – М.: «Просвещение» 2009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608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0675" y="557435"/>
            <a:ext cx="8911687" cy="1280890"/>
          </a:xfrm>
        </p:spPr>
        <p:txBody>
          <a:bodyPr/>
          <a:lstStyle/>
          <a:p>
            <a:r>
              <a:rPr lang="ru-RU" dirty="0"/>
              <a:t>Актуальность: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2862" y="1552575"/>
            <a:ext cx="8915400" cy="3777622"/>
          </a:xfrm>
        </p:spPr>
        <p:txBody>
          <a:bodyPr>
            <a:normAutofit/>
          </a:bodyPr>
          <a:lstStyle/>
          <a:p>
            <a:r>
              <a:rPr lang="ru-RU" b="1" dirty="0"/>
              <a:t>Актуальность</a:t>
            </a:r>
            <a:r>
              <a:rPr lang="ru-RU" dirty="0"/>
              <a:t> выбранной темы заключается в том, что в современном обществе реальную угрозу здоровью человека представляют </a:t>
            </a:r>
            <a:r>
              <a:rPr lang="ru-RU" b="1" dirty="0"/>
              <a:t>вредные</a:t>
            </a:r>
            <a:r>
              <a:rPr lang="ru-RU" dirty="0"/>
              <a:t> </a:t>
            </a:r>
            <a:r>
              <a:rPr lang="ru-RU" b="1" dirty="0"/>
              <a:t>привычки</a:t>
            </a:r>
            <a:r>
              <a:rPr lang="ru-RU" dirty="0"/>
              <a:t> (алкоголь, </a:t>
            </a:r>
            <a:r>
              <a:rPr lang="ru-RU" dirty="0" smtClean="0"/>
              <a:t>курение</a:t>
            </a:r>
            <a:r>
              <a:rPr lang="ru-RU" dirty="0"/>
              <a:t>, </a:t>
            </a:r>
            <a:r>
              <a:rPr lang="ru-RU" dirty="0" smtClean="0"/>
              <a:t>наркомания). </a:t>
            </a:r>
            <a:r>
              <a:rPr lang="ru-RU" dirty="0"/>
              <a:t>Особенно большое распространение эти </a:t>
            </a:r>
            <a:r>
              <a:rPr lang="ru-RU" b="1" dirty="0"/>
              <a:t>вредные</a:t>
            </a:r>
            <a:r>
              <a:rPr lang="ru-RU" dirty="0"/>
              <a:t> </a:t>
            </a:r>
            <a:r>
              <a:rPr lang="ru-RU" b="1" dirty="0"/>
              <a:t>привычки</a:t>
            </a:r>
            <a:r>
              <a:rPr lang="ru-RU" dirty="0"/>
              <a:t> получили в среде молодёжи. </a:t>
            </a:r>
            <a:r>
              <a:rPr lang="ru-RU" b="1" dirty="0"/>
              <a:t>Вредные</a:t>
            </a:r>
            <a:r>
              <a:rPr lang="ru-RU" dirty="0"/>
              <a:t> </a:t>
            </a:r>
            <a:r>
              <a:rPr lang="ru-RU" b="1" dirty="0"/>
              <a:t>привычки</a:t>
            </a:r>
            <a:r>
              <a:rPr lang="ru-RU" dirty="0"/>
              <a:t> оказывают негативное влияние на жизнь общества в целом, а также на жизнь и деятельность личности в отдельности</a:t>
            </a:r>
            <a:r>
              <a:rPr lang="ru-RU" dirty="0" smtClean="0"/>
              <a:t>. Вредные привычки носят губительных характер для людей, особенно молодого поколения.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6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300" y="490760"/>
            <a:ext cx="8911687" cy="1280890"/>
          </a:xfrm>
        </p:spPr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сследование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7612" y="1581150"/>
            <a:ext cx="8915400" cy="377762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Объектом исследования </a:t>
            </a:r>
            <a:r>
              <a:rPr lang="ru-RU" sz="2000" dirty="0" smtClean="0"/>
              <a:t>являются вредные привычки и их влияние на современных школьников.</a:t>
            </a:r>
          </a:p>
          <a:p>
            <a:r>
              <a:rPr lang="ru-RU" sz="2000" dirty="0" smtClean="0"/>
              <a:t>Предметом </a:t>
            </a:r>
            <a:r>
              <a:rPr lang="ru-RU" sz="2000" dirty="0" smtClean="0"/>
              <a:t>исследования </a:t>
            </a:r>
            <a:r>
              <a:rPr lang="ru-RU" sz="2000" dirty="0" smtClean="0"/>
              <a:t>являются </a:t>
            </a:r>
            <a:r>
              <a:rPr lang="ru-RU" sz="2000" dirty="0" smtClean="0"/>
              <a:t>вредные </a:t>
            </a:r>
            <a:r>
              <a:rPr lang="ru-RU" sz="2000" dirty="0" smtClean="0"/>
              <a:t>привычки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8265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1250" y="471710"/>
            <a:ext cx="8911687" cy="1280890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3837" y="1543050"/>
            <a:ext cx="8915400" cy="377762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000" dirty="0" smtClean="0"/>
              <a:t>Целью работы является раскрытие проблемы вредных привычек среди молодёжи и формирование культуры здорового </a:t>
            </a:r>
            <a:r>
              <a:rPr lang="ru-RU" sz="2000" dirty="0"/>
              <a:t>о</a:t>
            </a:r>
            <a:r>
              <a:rPr lang="ru-RU" sz="2000" dirty="0" smtClean="0"/>
              <a:t>браза жизни через процесс его изучения.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411386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7450" y="462185"/>
            <a:ext cx="8911687" cy="1280890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изучить </a:t>
            </a:r>
            <a:r>
              <a:rPr lang="ru-RU" sz="2000" dirty="0"/>
              <a:t>литературу по данной теме;</a:t>
            </a:r>
          </a:p>
          <a:p>
            <a:r>
              <a:rPr lang="ru-RU" sz="2000" dirty="0" smtClean="0"/>
              <a:t>выписать </a:t>
            </a:r>
            <a:r>
              <a:rPr lang="ru-RU" sz="2000" dirty="0"/>
              <a:t>из источников самые опасные виды вредных привычек</a:t>
            </a:r>
          </a:p>
          <a:p>
            <a:r>
              <a:rPr lang="ru-RU" sz="2000" dirty="0" smtClean="0"/>
              <a:t>проанализировать </a:t>
            </a:r>
            <a:r>
              <a:rPr lang="ru-RU" sz="2000" dirty="0"/>
              <a:t>влияние каждой исследуемой вредной привычки в </a:t>
            </a:r>
            <a:r>
              <a:rPr lang="ru-RU" sz="2000" dirty="0" smtClean="0"/>
              <a:t>        отдельности;</a:t>
            </a: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указать пути решения данной проблемы;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провести соцопрос среди обучающихся.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99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7250" y="528860"/>
            <a:ext cx="8911687" cy="1280890"/>
          </a:xfrm>
        </p:spPr>
        <p:txBody>
          <a:bodyPr/>
          <a:lstStyle/>
          <a:p>
            <a:r>
              <a:rPr lang="ru-RU" dirty="0" smtClean="0"/>
              <a:t>Вредные привычки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3388" y="4351716"/>
            <a:ext cx="1967806" cy="9594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19600" y="1016490"/>
            <a:ext cx="5143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   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03387" y="1809750"/>
            <a:ext cx="83645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62125" y="1803460"/>
            <a:ext cx="78009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</a:rPr>
              <a:t>школьные годы возникает </a:t>
            </a:r>
            <a:r>
              <a:rPr lang="ru-RU" sz="2400" dirty="0" smtClean="0">
                <a:latin typeface="Times New Roman" panose="02020603050405020304" pitchFamily="18" charset="0"/>
              </a:rPr>
              <a:t>немало </a:t>
            </a:r>
            <a:r>
              <a:rPr lang="ru-RU" sz="2400" dirty="0">
                <a:latin typeface="Times New Roman" panose="02020603050405020304" pitchFamily="18" charset="0"/>
              </a:rPr>
              <a:t>вредных привычек. К ним можно отнести нерациональный режим дня, нерегулярную подготовку к занятиям. Но наиболее вредными являются курение, злоупотребление спиртными напитками и наркомания. Эти привычки могут незаметно перейти в порок, способный испортить жизнь человека.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7658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2900" y="429543"/>
            <a:ext cx="8911687" cy="1280890"/>
          </a:xfrm>
        </p:spPr>
        <p:txBody>
          <a:bodyPr/>
          <a:lstStyle/>
          <a:p>
            <a:r>
              <a:rPr lang="ru-RU" b="1" dirty="0" smtClean="0"/>
              <a:t>                 Курение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5000" y="4644045"/>
            <a:ext cx="3957332" cy="1143352"/>
          </a:xfrm>
        </p:spPr>
        <p:txBody>
          <a:bodyPr>
            <a:normAutofit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dirty="0"/>
              <a:t>    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77343" y="1267410"/>
            <a:ext cx="40386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</a:rPr>
              <a:t>Злой, черной травой» называют табак. В табачном дыме обнаружено до 6000 различных компонентов и их соединений, 30 из которых относятся к разряду натуральных ядов.</a:t>
            </a:r>
            <a:endParaRPr lang="ru-RU" sz="1600" dirty="0">
              <a:latin typeface="Calibri" panose="020F0502020204030204" pitchFamily="34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</a:rPr>
              <a:t>     Главный компонент табачного дыма - никотин.  Никотин- сильный яд и  действует на нервную систему возбуждающе. Он легко проникает в кровь, накапливается в самых жизненно важных органах и приводит к нарушению их функции.</a:t>
            </a:r>
            <a:endParaRPr lang="ru-RU" sz="1600" dirty="0">
              <a:latin typeface="Calibri" panose="020F0502020204030204" pitchFamily="34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</a:rPr>
              <a:t>     </a:t>
            </a:r>
            <a:r>
              <a:rPr lang="ru-RU" sz="1600" dirty="0" smtClean="0">
                <a:latin typeface="Times New Roman" panose="02020603050405020304" pitchFamily="18" charset="0"/>
              </a:rPr>
              <a:t>Все </a:t>
            </a:r>
            <a:r>
              <a:rPr lang="ru-RU" sz="1600" dirty="0">
                <a:latin typeface="Times New Roman" panose="02020603050405020304" pitchFamily="18" charset="0"/>
              </a:rPr>
              <a:t>органы чувств: осязание, обоняние, </a:t>
            </a:r>
            <a:r>
              <a:rPr lang="ru-RU" sz="1600" dirty="0" smtClean="0">
                <a:latin typeface="Times New Roman" panose="02020603050405020304" pitchFamily="18" charset="0"/>
              </a:rPr>
              <a:t>вкус, зрение</a:t>
            </a:r>
            <a:r>
              <a:rPr lang="ru-RU" sz="1600" dirty="0">
                <a:latin typeface="Times New Roman" panose="02020603050405020304" pitchFamily="18" charset="0"/>
              </a:rPr>
              <a:t>, слух у курящих функционируют не на должном уровне. Серьезно страдает от табачного дыма зрение, прежде всего у курильщика </a:t>
            </a:r>
            <a:r>
              <a:rPr lang="ru-RU" sz="1600" dirty="0" smtClean="0">
                <a:latin typeface="Times New Roman" panose="02020603050405020304" pitchFamily="18" charset="0"/>
              </a:rPr>
              <a:t>стажем</a:t>
            </a:r>
            <a:r>
              <a:rPr lang="ru-RU" sz="1600" dirty="0">
                <a:latin typeface="Times New Roman" panose="02020603050405020304" pitchFamily="18" charset="0"/>
              </a:rPr>
              <a:t>. 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2050" name="Picture 2" descr="https://www.ridus.ru/images/2019/8/17/960654/in_article_a987c471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76" y="1627972"/>
            <a:ext cx="5634174" cy="358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248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Наркомания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32817" y="1475425"/>
            <a:ext cx="4735513" cy="377762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Диалектика развития нашего общества, трудности и противоречия, которые оно преодолевает на своем пути таковы, что сегодня приходится говорить о реальной опасности распространения </a:t>
            </a:r>
            <a:r>
              <a:rPr lang="ru-RU" dirty="0" err="1"/>
              <a:t>наркоманических</a:t>
            </a:r>
            <a:r>
              <a:rPr lang="ru-RU" dirty="0"/>
              <a:t> тенденций среди отдельных групп населения, в основном молодежи. Медики нашей страны, как и медики всего мира, объявили войну наркотикам. Но медики могут лишь пытаться спасти уже пораженных наркоманией, смягчив им боль ломки, подавив болезненную тягу к наркотикам.</a:t>
            </a:r>
            <a:endParaRPr lang="ru-RU" dirty="0"/>
          </a:p>
        </p:txBody>
      </p:sp>
      <p:pic>
        <p:nvPicPr>
          <p:cNvPr id="4098" name="Picture 2" descr="https://narkolog-plus.ru/wp-content/uploads/2019/12/hccbwovoqbewbdxunbm35vpon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1475425"/>
            <a:ext cx="4514850" cy="356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839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   Алкоголизм</a:t>
            </a:r>
            <a:endParaRPr lang="ru-RU" b="1" dirty="0"/>
          </a:p>
        </p:txBody>
      </p:sp>
      <p:pic>
        <p:nvPicPr>
          <p:cNvPr id="3076" name="Picture 4" descr="https://wallbox.ru/wallpapers/main/201632/126e42db9b70e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077" y="1419225"/>
            <a:ext cx="5180424" cy="345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94462" y="1419225"/>
            <a:ext cx="52403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</a:rPr>
              <a:t>Алкоголь представляет собой не только угрозу для здоровья и жизни людей, но и для материальных уставов общества и личности. Алкоголь отнимает у человека такие необходимые для современной жизни качества, как быстрота реакции, ловкость и точность движений, толкает его в бездну духовного и морального упадка, на преступления. Особенно опасен алкоголь в сочетании с другими наркотиками</a:t>
            </a:r>
            <a:r>
              <a:rPr lang="ru-RU" dirty="0" smtClean="0">
                <a:latin typeface="Times New Roman" panose="02020603050405020304" pitchFamily="18" charset="0"/>
              </a:rPr>
              <a:t>.</a:t>
            </a:r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«удар» алкогольных напитков приходится на головной мозг. Алкоголь приводит к разрушению коры головного мозга и отмиранию целых его участков.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56177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F20B7C8E-B819-43F3-AAF9-EE50B1A836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215</TotalTime>
  <Words>1212</Words>
  <Application>Microsoft Office PowerPoint</Application>
  <PresentationFormat>Широкоэкранный</PresentationFormat>
  <Paragraphs>106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Wingdings 3</vt:lpstr>
      <vt:lpstr>Легкий дым</vt:lpstr>
      <vt:lpstr>МУНИЦИПАЛЬНОЕ БЮДЖЕТНОЕ ОБЩЕОБРАЗОВАТЕЛЬНОЕ УЧРЕЖДЕНИЕ  «СРЕДНЯЯ ШКОЛА №19 ИМЕНИ ГЕРОЯ СОВЕТСКОГО СОЮЗА  ИВАНА ПЕТРОВИЧА МЫТАРЕВА  ГОРОДА ДИМИТРОВГРАДА УЛЬЯНОВСКОЙ ОБЛАСТИ»</vt:lpstr>
      <vt:lpstr>Актуальность:</vt:lpstr>
      <vt:lpstr>Исследование</vt:lpstr>
      <vt:lpstr>Цель:</vt:lpstr>
      <vt:lpstr>Задачи:</vt:lpstr>
      <vt:lpstr>Вредные привычки</vt:lpstr>
      <vt:lpstr>                 Курение </vt:lpstr>
      <vt:lpstr>              Наркомания</vt:lpstr>
      <vt:lpstr>                   Алкоголизм</vt:lpstr>
      <vt:lpstr>Социологический опрос учащихся </vt:lpstr>
      <vt:lpstr>Социологический опрос учащихся алкоголь</vt:lpstr>
      <vt:lpstr>Социологический опрос учащихся курение</vt:lpstr>
      <vt:lpstr>Социологический опрос обучающихся Наркотики </vt:lpstr>
      <vt:lpstr>Результаты </vt:lpstr>
      <vt:lpstr>Социологический опрос обучающихся</vt:lpstr>
      <vt:lpstr>Методы борьбы с вредными привычками</vt:lpstr>
      <vt:lpstr>Жизнь без вредных привычек намного интереснее и лучше, чем порою кажется</vt:lpstr>
      <vt:lpstr>Заключение</vt:lpstr>
      <vt:lpstr>Список использованной литературы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 «СРЕДНЯЯ ШКОЛА №19 ИМЕНИ ГЕРОЯ СОВЕТСКОГО СОЮЗА  ИВАНА ПЕТРОВИЧА МЫТАРЕВА  ГОРОДА ДИМИТРОВГРАДА УЛЬЯНОВСКОЙ ОБЛАСТИ»</dc:title>
  <dc:creator>Учетная запись Майкрософт</dc:creator>
  <cp:lastModifiedBy>Пользователь</cp:lastModifiedBy>
  <cp:revision>23</cp:revision>
  <dcterms:created xsi:type="dcterms:W3CDTF">2023-02-20T07:53:17Z</dcterms:created>
  <dcterms:modified xsi:type="dcterms:W3CDTF">2023-02-25T14:49:29Z</dcterms:modified>
</cp:coreProperties>
</file>