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546" r:id="rId2"/>
    <p:sldId id="531" r:id="rId3"/>
    <p:sldId id="524" r:id="rId4"/>
    <p:sldId id="545" r:id="rId5"/>
    <p:sldId id="538" r:id="rId6"/>
    <p:sldId id="260" r:id="rId7"/>
    <p:sldId id="534" r:id="rId8"/>
    <p:sldId id="535" r:id="rId9"/>
    <p:sldId id="513" r:id="rId10"/>
    <p:sldId id="262" r:id="rId11"/>
    <p:sldId id="292" r:id="rId12"/>
    <p:sldId id="294" r:id="rId13"/>
    <p:sldId id="540" r:id="rId14"/>
    <p:sldId id="541" r:id="rId15"/>
    <p:sldId id="517" r:id="rId16"/>
    <p:sldId id="462" r:id="rId17"/>
    <p:sldId id="266" r:id="rId18"/>
    <p:sldId id="267" r:id="rId19"/>
    <p:sldId id="505" r:id="rId20"/>
    <p:sldId id="506" r:id="rId21"/>
    <p:sldId id="52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CC07F8-2252-41BE-9EA5-2C48FD62D9B0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D3CF9-285F-4074-B25E-6A43A7F9D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569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 sz="1200" b="1"/>
              <a:t>Открытие новых знаний</a:t>
            </a:r>
            <a:endParaRPr sz="12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rgbClr val="1D1C1D"/>
                </a:solidFill>
              </a:rPr>
              <a:t>— </a:t>
            </a:r>
            <a:r>
              <a:rPr lang="ru" sz="1200"/>
              <a:t>Булочник попросил Гришу подписать приглашения для гостей. Давайте ему поможем. Какие животные изображены на картинках? (</a:t>
            </a:r>
            <a:r>
              <a:rPr lang="ru" sz="1200">
                <a:solidFill>
                  <a:schemeClr val="dk1"/>
                </a:solidFill>
              </a:rPr>
              <a:t>Бобр, </a:t>
            </a:r>
            <a:r>
              <a:rPr lang="ru" sz="1200"/>
              <a:t>белка, </a:t>
            </a:r>
            <a:r>
              <a:rPr lang="ru" sz="1200">
                <a:solidFill>
                  <a:schemeClr val="dk1"/>
                </a:solidFill>
              </a:rPr>
              <a:t>барсук, </a:t>
            </a:r>
            <a:r>
              <a:rPr lang="ru" sz="1200"/>
              <a:t>бык,). 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 sz="1200"/>
              <a:t>— Соедините картинки и схемы.</a:t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 sz="1200" b="1"/>
              <a:t>Проверка</a:t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C7A509-80DC-4A44-9B79-BF1091717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1F2B98-96A3-4F3D-9551-20B6465ED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C67B6B-3040-4D64-94F6-ADBEF13A6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72A473-9F88-4F4B-BC38-27C5F687B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90828B-4B59-4D85-BDDF-A0F9F8576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52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86F2F7-20BB-43D5-A9AB-06D5234EB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109706F-D69A-4A40-BAE6-F948CE741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138241-111D-4BB5-8768-88AB621FE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D1EA0B-89B1-4D77-BEE8-7EF434701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961D28-2004-4881-81F6-053FDE5BC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24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E7A3FA7-9A17-45D2-998E-28B2BB4F2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673641-F8F5-417D-870F-E726FF734E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4F27E4-06ED-45AE-B7CA-15625210B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824D25-A9CD-4D07-9FA6-6901A4B06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E252E0-23BF-449E-8BF2-20E5C2E26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538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/>
          <p:nvPr/>
        </p:nvSpPr>
        <p:spPr>
          <a:xfrm>
            <a:off x="274800" y="218400"/>
            <a:ext cx="11642400" cy="6421200"/>
          </a:xfrm>
          <a:prstGeom prst="roundRect">
            <a:avLst>
              <a:gd name="adj" fmla="val 634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9"/>
          <p:cNvSpPr txBox="1"/>
          <p:nvPr/>
        </p:nvSpPr>
        <p:spPr>
          <a:xfrm>
            <a:off x="10991811" y="5980556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"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t>‹#›</a:t>
            </a:fld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33778" y="313567"/>
            <a:ext cx="1489633" cy="2325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043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167AD9-AF8A-4509-9659-EBB7BB234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D4671E-4920-4D7C-AE04-6A6EB01FB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A7FB22-DA87-4066-AE23-AEDEF8AE4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790910-9E38-433B-A04A-C1E4B8484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77CD6D-796C-4EB8-A915-5A5336BF6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4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A6CF3A-D40E-48CA-BB0D-04E22EDB7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8164C5-4122-4454-8A5A-2A2191B20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ECD6F2-0660-4D66-934D-451669F04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341527-98D4-4B8D-A0E5-D42582EEF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6B8434-14B2-4A24-B709-BA53CEB0F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59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8D924-56AA-4275-999B-6352E8B0E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C2A09D-86A6-4298-BE20-0839C18CB6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DA4876-E2EA-42C7-97B4-F5F2C0DF7A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1F5C17-5CF0-4D38-9B3B-EB090127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E6F7ACF-5EFE-4849-8559-334C0A394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EECA82-853C-4802-B344-7F610D09E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62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AF5A86-51C6-47AA-AFC1-7A9836A52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6A4E06-4117-45F7-AC3B-396DB9BCA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70919D-B6D0-4189-993F-530B447D8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76AD924-D75F-4AC4-B59C-E57CD78E5A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9D9A2ED-2A5C-4D81-8AF8-1DC3578248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E923919-8510-4C0D-A7BA-D61B2FDAA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E1ABDF1-A64F-477D-96EF-E52A53316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1A2D81D-E1E6-45AB-83A2-FC2C237D9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939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CFBC65-A98C-41A7-B6CF-D2158FECF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8C96A12-99D0-4C79-BDCC-170DA43F2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DF708ED-05EE-4E9C-82B1-483F3105F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938D44D-5A37-4F65-8BFF-3AF5E1A5D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738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9711A57-2607-4BA8-B63D-4091AF44D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CE127CB-2450-478E-844E-A83824CDC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326809F-2E98-43FE-9BEC-6B84E678C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4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D73F7-6543-41EA-ABE9-CAD29B819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8C6B16-9880-48F2-8E5F-A0F77BEA2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60B226-9AAC-46ED-B1BB-15BC59C75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4A566B-D2C2-4D63-AB20-BC65A66AD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FF9A07-3044-4764-B11E-601F70E38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1829CB6-257A-4FAC-A358-28F3525DD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65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EB4C6-9365-432D-9C95-B0A2629E4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503437E-EC15-42E5-9C72-6CFA8476A5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1B01FA4-A054-4354-A75A-A5EF6C98DC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6BC19F-7CED-431B-A606-135C9B81D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F3084E-7F96-447E-B529-0338E3093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9F42BD-3D1A-451C-9BA4-A049C41D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7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E37FC-59EC-468C-9A58-A18D97EF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4181A0-2886-4B6D-9895-6FD5D4C94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EFED00-A4DD-4038-ACE6-BB270E7D61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51428-50C6-4D94-8F7F-F5BD85C41845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BF9DFC-F157-498A-A408-9C4EC57F07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4E79E4-7881-4935-865E-27C38CC626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372D1-2EDF-4A48-8041-40F021DA6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071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763" y="2497540"/>
            <a:ext cx="8857397" cy="378043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Согласные звуки [б], [б’], буквы  Б, б.</a:t>
            </a:r>
            <a:br>
              <a:rPr lang="ru-RU" b="1" dirty="0"/>
            </a:br>
            <a:r>
              <a:rPr lang="ru-RU" b="1" dirty="0"/>
              <a:t> А. С. Пушкин « Сказка о царе Салтане»</a:t>
            </a:r>
            <a:br>
              <a:rPr lang="ru-RU" dirty="0"/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95604" y="1542197"/>
            <a:ext cx="6032500" cy="687521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Обучение чтению 1 класс </a:t>
            </a:r>
          </a:p>
        </p:txBody>
      </p:sp>
      <p:pic>
        <p:nvPicPr>
          <p:cNvPr id="4" name="Рисунок 3" descr="4095095e91b5d038ceefd289208c5263[1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60514" y="458629"/>
            <a:ext cx="2540000" cy="1905000"/>
          </a:xfrm>
          <a:prstGeom prst="rect">
            <a:avLst/>
          </a:prstGeom>
        </p:spPr>
      </p:pic>
      <p:pic>
        <p:nvPicPr>
          <p:cNvPr id="5" name="Рисунок 4" descr="26d83b820d5d8cae55272598571d49ad[1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1486" y="485925"/>
            <a:ext cx="2540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>
            <a:extLst>
              <a:ext uri="{FF2B5EF4-FFF2-40B4-BE49-F238E27FC236}">
                <a16:creationId xmlns:a16="http://schemas.microsoft.com/office/drawing/2014/main" id="{61CA3BCE-75F1-40D5-BE6E-FB749442C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7800" y="2206626"/>
            <a:ext cx="15113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6000" b="1">
                <a:solidFill>
                  <a:srgbClr val="000066"/>
                </a:solidFill>
              </a:rPr>
              <a:t>[</a:t>
            </a:r>
            <a:r>
              <a:rPr lang="ru-RU" altLang="ru-RU" sz="6000" b="1">
                <a:solidFill>
                  <a:srgbClr val="000066"/>
                </a:solidFill>
              </a:rPr>
              <a:t>б</a:t>
            </a:r>
            <a:r>
              <a:rPr lang="en-US" altLang="ru-RU" sz="6000" b="1">
                <a:solidFill>
                  <a:srgbClr val="000066"/>
                </a:solidFill>
              </a:rPr>
              <a:t>]</a:t>
            </a:r>
            <a:endParaRPr lang="ru-RU" altLang="ru-RU" sz="6000" b="1">
              <a:solidFill>
                <a:srgbClr val="000066"/>
              </a:solidFill>
            </a:endParaRPr>
          </a:p>
        </p:txBody>
      </p:sp>
      <p:sp>
        <p:nvSpPr>
          <p:cNvPr id="7171" name="TextBox 2">
            <a:extLst>
              <a:ext uri="{FF2B5EF4-FFF2-40B4-BE49-F238E27FC236}">
                <a16:creationId xmlns:a16="http://schemas.microsoft.com/office/drawing/2014/main" id="{1F31C2C8-954C-4676-9F6B-3CFFC78E3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7800" y="3357563"/>
            <a:ext cx="1511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6000" b="1">
                <a:solidFill>
                  <a:srgbClr val="006600"/>
                </a:solidFill>
              </a:rPr>
              <a:t>[</a:t>
            </a:r>
            <a:r>
              <a:rPr lang="ru-RU" altLang="ru-RU" sz="6000" b="1">
                <a:solidFill>
                  <a:srgbClr val="006600"/>
                </a:solidFill>
              </a:rPr>
              <a:t>б</a:t>
            </a:r>
            <a:r>
              <a:rPr lang="en-US" altLang="ru-RU" sz="6000" b="1">
                <a:solidFill>
                  <a:srgbClr val="006600"/>
                </a:solidFill>
              </a:rPr>
              <a:t>’]</a:t>
            </a:r>
            <a:endParaRPr lang="ru-RU" altLang="ru-RU" sz="6000" b="1">
              <a:solidFill>
                <a:srgbClr val="006600"/>
              </a:solidFill>
            </a:endParaRPr>
          </a:p>
        </p:txBody>
      </p:sp>
      <p:pic>
        <p:nvPicPr>
          <p:cNvPr id="4" name="Рисунок 3" descr="SOSI007D.JPG">
            <a:extLst>
              <a:ext uri="{FF2B5EF4-FFF2-40B4-BE49-F238E27FC236}">
                <a16:creationId xmlns:a16="http://schemas.microsoft.com/office/drawing/2014/main" id="{16DE52AE-D851-40BD-9226-71DAA95526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29903" flipH="1">
            <a:off x="8478838" y="738188"/>
            <a:ext cx="1776412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WordArt 2">
            <a:extLst>
              <a:ext uri="{FF2B5EF4-FFF2-40B4-BE49-F238E27FC236}">
                <a16:creationId xmlns:a16="http://schemas.microsoft.com/office/drawing/2014/main" id="{9F948744-A28D-4AF3-9AF5-571AA74661D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782889" y="1700214"/>
            <a:ext cx="3240087" cy="331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B050"/>
                    </a:gs>
                    <a:gs pos="100000">
                      <a:srgbClr val="002060"/>
                    </a:gs>
                  </a:gsLst>
                  <a:lin ang="5400000" scaled="1"/>
                </a:gradFill>
                <a:latin typeface="Arial Black" panose="020B0A04020102020204" pitchFamily="34" charset="0"/>
              </a:rPr>
              <a:t>Б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48301" y="1773238"/>
            <a:ext cx="1223963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Б</a:t>
            </a:r>
          </a:p>
        </p:txBody>
      </p:sp>
      <p:grpSp>
        <p:nvGrpSpPr>
          <p:cNvPr id="2" name="Группа 42"/>
          <p:cNvGrpSpPr>
            <a:grpSpLocks/>
          </p:cNvGrpSpPr>
          <p:nvPr/>
        </p:nvGrpSpPr>
        <p:grpSpPr bwMode="auto">
          <a:xfrm>
            <a:off x="1992314" y="188914"/>
            <a:ext cx="3455987" cy="6669087"/>
            <a:chOff x="467544" y="188640"/>
            <a:chExt cx="3456384" cy="6669360"/>
          </a:xfrm>
        </p:grpSpPr>
        <p:sp>
          <p:nvSpPr>
            <p:cNvPr id="12305" name="TextBox 3"/>
            <p:cNvSpPr txBox="1">
              <a:spLocks noChangeArrowheads="1"/>
            </p:cNvSpPr>
            <p:nvPr/>
          </p:nvSpPr>
          <p:spPr bwMode="auto">
            <a:xfrm>
              <a:off x="539552" y="188640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а</a:t>
              </a:r>
            </a:p>
          </p:txBody>
        </p:sp>
        <p:sp>
          <p:nvSpPr>
            <p:cNvPr id="12306" name="TextBox 4"/>
            <p:cNvSpPr txBox="1">
              <a:spLocks noChangeArrowheads="1"/>
            </p:cNvSpPr>
            <p:nvPr/>
          </p:nvSpPr>
          <p:spPr bwMode="auto">
            <a:xfrm>
              <a:off x="611560" y="1340768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о</a:t>
              </a:r>
            </a:p>
          </p:txBody>
        </p:sp>
        <p:sp>
          <p:nvSpPr>
            <p:cNvPr id="12307" name="TextBox 6"/>
            <p:cNvSpPr txBox="1">
              <a:spLocks noChangeArrowheads="1"/>
            </p:cNvSpPr>
            <p:nvPr/>
          </p:nvSpPr>
          <p:spPr bwMode="auto">
            <a:xfrm>
              <a:off x="539552" y="2492896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у</a:t>
              </a:r>
            </a:p>
          </p:txBody>
        </p:sp>
        <p:sp>
          <p:nvSpPr>
            <p:cNvPr id="12308" name="TextBox 7"/>
            <p:cNvSpPr txBox="1">
              <a:spLocks noChangeArrowheads="1"/>
            </p:cNvSpPr>
            <p:nvPr/>
          </p:nvSpPr>
          <p:spPr bwMode="auto">
            <a:xfrm>
              <a:off x="467544" y="3717032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и</a:t>
              </a:r>
            </a:p>
          </p:txBody>
        </p:sp>
        <p:sp>
          <p:nvSpPr>
            <p:cNvPr id="12309" name="TextBox 8"/>
            <p:cNvSpPr txBox="1">
              <a:spLocks noChangeArrowheads="1"/>
            </p:cNvSpPr>
            <p:nvPr/>
          </p:nvSpPr>
          <p:spPr bwMode="auto">
            <a:xfrm>
              <a:off x="467544" y="5750004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е</a:t>
              </a: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763093" y="909395"/>
              <a:ext cx="1800432" cy="1366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12306" idx="3"/>
            </p:cNvCxnSpPr>
            <p:nvPr/>
          </p:nvCxnSpPr>
          <p:spPr>
            <a:xfrm>
              <a:off x="1655130" y="1895272"/>
              <a:ext cx="1836948" cy="6699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12307" idx="3"/>
            </p:cNvCxnSpPr>
            <p:nvPr/>
          </p:nvCxnSpPr>
          <p:spPr>
            <a:xfrm flipV="1">
              <a:off x="1583684" y="2997042"/>
              <a:ext cx="2052874" cy="492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1547168" y="3357420"/>
              <a:ext cx="2089390" cy="9350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475722" y="3428860"/>
              <a:ext cx="2303728" cy="17288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15" name="TextBox 38"/>
            <p:cNvSpPr txBox="1">
              <a:spLocks noChangeArrowheads="1"/>
            </p:cNvSpPr>
            <p:nvPr/>
          </p:nvSpPr>
          <p:spPr bwMode="auto">
            <a:xfrm>
              <a:off x="467544" y="4797152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ы</a:t>
              </a: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1547168" y="3644768"/>
              <a:ext cx="2376760" cy="26639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53"/>
          <p:cNvGrpSpPr>
            <a:grpSpLocks/>
          </p:cNvGrpSpPr>
          <p:nvPr/>
        </p:nvGrpSpPr>
        <p:grpSpPr bwMode="auto">
          <a:xfrm>
            <a:off x="6600825" y="0"/>
            <a:ext cx="3779838" cy="6624638"/>
            <a:chOff x="5076056" y="0"/>
            <a:chExt cx="3779912" cy="6625228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5291960" y="620768"/>
              <a:ext cx="1800260" cy="13685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5220522" y="1700364"/>
              <a:ext cx="2087603" cy="5763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 flipV="1">
              <a:off x="5076056" y="2708516"/>
              <a:ext cx="2447973" cy="73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 flipV="1">
              <a:off x="5147495" y="3068911"/>
              <a:ext cx="2376534" cy="9367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H="1" flipV="1">
              <a:off x="5220522" y="3429305"/>
              <a:ext cx="2376534" cy="17273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98" name="TextBox 28"/>
            <p:cNvSpPr txBox="1">
              <a:spLocks noChangeArrowheads="1"/>
            </p:cNvSpPr>
            <p:nvPr/>
          </p:nvSpPr>
          <p:spPr bwMode="auto">
            <a:xfrm>
              <a:off x="7740352" y="0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а</a:t>
              </a:r>
            </a:p>
          </p:txBody>
        </p:sp>
        <p:sp>
          <p:nvSpPr>
            <p:cNvPr id="12299" name="TextBox 29"/>
            <p:cNvSpPr txBox="1">
              <a:spLocks noChangeArrowheads="1"/>
            </p:cNvSpPr>
            <p:nvPr/>
          </p:nvSpPr>
          <p:spPr bwMode="auto">
            <a:xfrm>
              <a:off x="7740352" y="1124744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о</a:t>
              </a:r>
            </a:p>
          </p:txBody>
        </p:sp>
        <p:sp>
          <p:nvSpPr>
            <p:cNvPr id="12300" name="TextBox 30"/>
            <p:cNvSpPr txBox="1">
              <a:spLocks noChangeArrowheads="1"/>
            </p:cNvSpPr>
            <p:nvPr/>
          </p:nvSpPr>
          <p:spPr bwMode="auto">
            <a:xfrm>
              <a:off x="7812360" y="2204864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у</a:t>
              </a:r>
            </a:p>
          </p:txBody>
        </p:sp>
        <p:sp>
          <p:nvSpPr>
            <p:cNvPr id="12301" name="TextBox 31"/>
            <p:cNvSpPr txBox="1">
              <a:spLocks noChangeArrowheads="1"/>
            </p:cNvSpPr>
            <p:nvPr/>
          </p:nvSpPr>
          <p:spPr bwMode="auto">
            <a:xfrm>
              <a:off x="7668344" y="3429000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и</a:t>
              </a:r>
            </a:p>
          </p:txBody>
        </p:sp>
        <p:sp>
          <p:nvSpPr>
            <p:cNvPr id="12302" name="TextBox 32"/>
            <p:cNvSpPr txBox="1">
              <a:spLocks noChangeArrowheads="1"/>
            </p:cNvSpPr>
            <p:nvPr/>
          </p:nvSpPr>
          <p:spPr bwMode="auto">
            <a:xfrm>
              <a:off x="7812360" y="5517232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е</a:t>
              </a:r>
            </a:p>
          </p:txBody>
        </p:sp>
        <p:sp>
          <p:nvSpPr>
            <p:cNvPr id="12303" name="TextBox 46"/>
            <p:cNvSpPr txBox="1">
              <a:spLocks noChangeArrowheads="1"/>
            </p:cNvSpPr>
            <p:nvPr/>
          </p:nvSpPr>
          <p:spPr bwMode="auto">
            <a:xfrm>
              <a:off x="7740352" y="4509120"/>
              <a:ext cx="1043608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600">
                  <a:solidFill>
                    <a:srgbClr val="FF0000"/>
                  </a:solidFill>
                  <a:latin typeface="Bookman Old Style" pitchFamily="18" charset="0"/>
                </a:rPr>
                <a:t>ы</a:t>
              </a: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>
            <a:xfrm flipH="1" flipV="1">
              <a:off x="5291960" y="3789700"/>
              <a:ext cx="2376535" cy="23036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908051"/>
            <a:ext cx="4248150" cy="4494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Ба-ба-ба, </a:t>
            </a:r>
            <a:b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На избе была труба. </a:t>
            </a:r>
          </a:p>
          <a:p>
            <a:pPr>
              <a:defRPr/>
            </a:pPr>
            <a:b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Бу-бу-бу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, </a:t>
            </a:r>
            <a:b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Побелили мы трубу. </a:t>
            </a:r>
          </a:p>
          <a:p>
            <a:pPr>
              <a:defRPr/>
            </a:pPr>
            <a:b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Бе-бе-бе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, </a:t>
            </a:r>
            <a:b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Белый голубь на трубе.</a:t>
            </a:r>
          </a:p>
          <a:p>
            <a:pPr>
              <a:defRPr/>
            </a:pP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 </a:t>
            </a:r>
            <a:b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Бы-бы-бы, </a:t>
            </a:r>
            <a:b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Голубь улетел с трубы.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24000" y="1"/>
            <a:ext cx="3600450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 err="1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Чистоговорки</a:t>
            </a:r>
            <a:r>
              <a:rPr lang="ru-RU" sz="2600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:</a:t>
            </a:r>
          </a:p>
        </p:txBody>
      </p:sp>
      <p:pic>
        <p:nvPicPr>
          <p:cNvPr id="18436" name="Picture 2" descr="http://img01.chitalnya.ru/upload/236/94468298740684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176" y="188913"/>
            <a:ext cx="2500313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http://pngimg.com/upload/pigeon_PNG34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8525" y="2479676"/>
            <a:ext cx="93503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http://2.bp.blogspot.com/-yFosOlrstbo/To2cwd0bB2I/AAAAAAAAON8/40fvlXh1hmg/s1600/do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4200" y="3141664"/>
            <a:ext cx="4743450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 descr="Азбука. часть 1.JPG">
            <a:extLst>
              <a:ext uri="{FF2B5EF4-FFF2-40B4-BE49-F238E27FC236}">
                <a16:creationId xmlns:a16="http://schemas.microsoft.com/office/drawing/2014/main" id="{C065140E-E4F3-4591-A791-EEDF73388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1484313"/>
            <a:ext cx="3024187" cy="400050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Рисунок 3" descr="Image2.bmp">
            <a:extLst>
              <a:ext uri="{FF2B5EF4-FFF2-40B4-BE49-F238E27FC236}">
                <a16:creationId xmlns:a16="http://schemas.microsoft.com/office/drawing/2014/main" id="{D08F58A7-96B8-4BE2-9FA0-F9A8BF7E5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0"/>
            <a:ext cx="5137150" cy="6858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Image2.bmp">
            <a:extLst>
              <a:ext uri="{FF2B5EF4-FFF2-40B4-BE49-F238E27FC236}">
                <a16:creationId xmlns:a16="http://schemas.microsoft.com/office/drawing/2014/main" id="{F0CB8CC1-B77D-4301-834D-336FD6B88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188913"/>
            <a:ext cx="8785225" cy="43926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Рисунок 3" descr="Image2.bmp">
            <a:extLst>
              <a:ext uri="{FF2B5EF4-FFF2-40B4-BE49-F238E27FC236}">
                <a16:creationId xmlns:a16="http://schemas.microsoft.com/office/drawing/2014/main" id="{A134DD8A-685A-40C3-9224-55B6A95420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9" y="4625976"/>
            <a:ext cx="3095625" cy="22320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Image4.bmp">
            <a:extLst>
              <a:ext uri="{FF2B5EF4-FFF2-40B4-BE49-F238E27FC236}">
                <a16:creationId xmlns:a16="http://schemas.microsoft.com/office/drawing/2014/main" id="{AC56334F-A597-4B1D-A280-DFB295A2D2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1296988"/>
            <a:ext cx="8570913" cy="34274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6745160-9DEE-4CB8-B5B6-4E72FE5D116E}"/>
              </a:ext>
            </a:extLst>
          </p:cNvPr>
          <p:cNvSpPr/>
          <p:nvPr/>
        </p:nvSpPr>
        <p:spPr>
          <a:xfrm>
            <a:off x="2495601" y="0"/>
            <a:ext cx="723326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Работа в тетрадочке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196C2DF-D5C8-4EB6-B101-03E99296B0A9}"/>
              </a:ext>
            </a:extLst>
          </p:cNvPr>
          <p:cNvSpPr/>
          <p:nvPr/>
        </p:nvSpPr>
        <p:spPr>
          <a:xfrm>
            <a:off x="1703513" y="188640"/>
            <a:ext cx="216758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белка</a:t>
            </a:r>
          </a:p>
        </p:txBody>
      </p:sp>
      <p:grpSp>
        <p:nvGrpSpPr>
          <p:cNvPr id="2" name="Группа 4">
            <a:extLst>
              <a:ext uri="{FF2B5EF4-FFF2-40B4-BE49-F238E27FC236}">
                <a16:creationId xmlns:a16="http://schemas.microsoft.com/office/drawing/2014/main" id="{3F334809-E37E-4751-A9F4-46EEBC78CD1F}"/>
              </a:ext>
            </a:extLst>
          </p:cNvPr>
          <p:cNvGrpSpPr>
            <a:grpSpLocks/>
          </p:cNvGrpSpPr>
          <p:nvPr/>
        </p:nvGrpSpPr>
        <p:grpSpPr bwMode="auto">
          <a:xfrm>
            <a:off x="4007768" y="332656"/>
            <a:ext cx="1296144" cy="576064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6" name="AutoShape 13">
              <a:extLst>
                <a:ext uri="{FF2B5EF4-FFF2-40B4-BE49-F238E27FC236}">
                  <a16:creationId xmlns:a16="http://schemas.microsoft.com/office/drawing/2014/main" id="{F79B31B1-9FB3-41BD-B4D9-85D68B5A44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AutoShape 14">
              <a:extLst>
                <a:ext uri="{FF2B5EF4-FFF2-40B4-BE49-F238E27FC236}">
                  <a16:creationId xmlns:a16="http://schemas.microsoft.com/office/drawing/2014/main" id="{1350B3D1-4527-4D72-BA9C-9E1103438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8" name="Rectangle 12">
            <a:extLst>
              <a:ext uri="{FF2B5EF4-FFF2-40B4-BE49-F238E27FC236}">
                <a16:creationId xmlns:a16="http://schemas.microsoft.com/office/drawing/2014/main" id="{DC7A2FC7-82F1-4D64-A4BD-77C493780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3838" y="333376"/>
            <a:ext cx="576262" cy="57467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3" name="Группа 8">
            <a:extLst>
              <a:ext uri="{FF2B5EF4-FFF2-40B4-BE49-F238E27FC236}">
                <a16:creationId xmlns:a16="http://schemas.microsoft.com/office/drawing/2014/main" id="{4DE82496-97B3-4CCD-9EC4-884D6D59FD46}"/>
              </a:ext>
            </a:extLst>
          </p:cNvPr>
          <p:cNvGrpSpPr>
            <a:grpSpLocks/>
          </p:cNvGrpSpPr>
          <p:nvPr/>
        </p:nvGrpSpPr>
        <p:grpSpPr bwMode="auto">
          <a:xfrm>
            <a:off x="5879976" y="332656"/>
            <a:ext cx="1296144" cy="576064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10" name="AutoShape 13">
              <a:extLst>
                <a:ext uri="{FF2B5EF4-FFF2-40B4-BE49-F238E27FC236}">
                  <a16:creationId xmlns:a16="http://schemas.microsoft.com/office/drawing/2014/main" id="{93308FA2-56DB-4112-A8AC-2C9D355E7E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" name="AutoShape 14">
              <a:extLst>
                <a:ext uri="{FF2B5EF4-FFF2-40B4-BE49-F238E27FC236}">
                  <a16:creationId xmlns:a16="http://schemas.microsoft.com/office/drawing/2014/main" id="{81D9FA54-B94B-4F67-AECC-4D5A7A1CF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76521CC-5361-49C9-BB3A-DC3688F02FFA}"/>
              </a:ext>
            </a:extLst>
          </p:cNvPr>
          <p:cNvSpPr/>
          <p:nvPr/>
        </p:nvSpPr>
        <p:spPr>
          <a:xfrm>
            <a:off x="1703513" y="1340768"/>
            <a:ext cx="241591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клетка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E6272C-BAED-4922-A2A1-BA3C03865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4338" y="1557338"/>
            <a:ext cx="576262" cy="576262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5" name="Группа 13">
            <a:extLst>
              <a:ext uri="{FF2B5EF4-FFF2-40B4-BE49-F238E27FC236}">
                <a16:creationId xmlns:a16="http://schemas.microsoft.com/office/drawing/2014/main" id="{8D5369D5-E471-4D45-AF85-86EFC5971FCE}"/>
              </a:ext>
            </a:extLst>
          </p:cNvPr>
          <p:cNvGrpSpPr>
            <a:grpSpLocks/>
          </p:cNvGrpSpPr>
          <p:nvPr/>
        </p:nvGrpSpPr>
        <p:grpSpPr bwMode="auto">
          <a:xfrm>
            <a:off x="4799856" y="1556792"/>
            <a:ext cx="1296144" cy="576064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15" name="AutoShape 13">
              <a:extLst>
                <a:ext uri="{FF2B5EF4-FFF2-40B4-BE49-F238E27FC236}">
                  <a16:creationId xmlns:a16="http://schemas.microsoft.com/office/drawing/2014/main" id="{A21689EA-AA27-4812-A91D-F8AD315CED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6" name="AutoShape 14">
              <a:extLst>
                <a:ext uri="{FF2B5EF4-FFF2-40B4-BE49-F238E27FC236}">
                  <a16:creationId xmlns:a16="http://schemas.microsoft.com/office/drawing/2014/main" id="{40A35AB8-316C-4BFD-B033-7F3370EC6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7" name="Rectangle 12">
            <a:extLst>
              <a:ext uri="{FF2B5EF4-FFF2-40B4-BE49-F238E27FC236}">
                <a16:creationId xmlns:a16="http://schemas.microsoft.com/office/drawing/2014/main" id="{F4173E0E-7C6B-4B2D-8F28-30B192036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1" y="1557338"/>
            <a:ext cx="576263" cy="576262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9" name="Группа 17">
            <a:extLst>
              <a:ext uri="{FF2B5EF4-FFF2-40B4-BE49-F238E27FC236}">
                <a16:creationId xmlns:a16="http://schemas.microsoft.com/office/drawing/2014/main" id="{C823DABE-A982-43DA-9DA8-3A8EBCD2B200}"/>
              </a:ext>
            </a:extLst>
          </p:cNvPr>
          <p:cNvGrpSpPr>
            <a:grpSpLocks/>
          </p:cNvGrpSpPr>
          <p:nvPr/>
        </p:nvGrpSpPr>
        <p:grpSpPr bwMode="auto">
          <a:xfrm>
            <a:off x="6672064" y="1556792"/>
            <a:ext cx="1296144" cy="576064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19" name="AutoShape 13">
              <a:extLst>
                <a:ext uri="{FF2B5EF4-FFF2-40B4-BE49-F238E27FC236}">
                  <a16:creationId xmlns:a16="http://schemas.microsoft.com/office/drawing/2014/main" id="{95A43EC1-CACC-4FD4-B802-99A13C7779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0" name="AutoShape 14">
              <a:extLst>
                <a:ext uri="{FF2B5EF4-FFF2-40B4-BE49-F238E27FC236}">
                  <a16:creationId xmlns:a16="http://schemas.microsoft.com/office/drawing/2014/main" id="{C482AC95-7738-439A-A6CC-576EABD9A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B2F7420B-D1FB-4EBE-99A2-E6A168F4FC04}"/>
              </a:ext>
            </a:extLst>
          </p:cNvPr>
          <p:cNvSpPr/>
          <p:nvPr/>
        </p:nvSpPr>
        <p:spPr>
          <a:xfrm>
            <a:off x="1703513" y="2708920"/>
            <a:ext cx="21493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булка</a:t>
            </a:r>
          </a:p>
        </p:txBody>
      </p:sp>
      <p:grpSp>
        <p:nvGrpSpPr>
          <p:cNvPr id="14" name="Группа 21">
            <a:extLst>
              <a:ext uri="{FF2B5EF4-FFF2-40B4-BE49-F238E27FC236}">
                <a16:creationId xmlns:a16="http://schemas.microsoft.com/office/drawing/2014/main" id="{4793EE3D-4470-4449-84C4-383FEA71ECB0}"/>
              </a:ext>
            </a:extLst>
          </p:cNvPr>
          <p:cNvGrpSpPr>
            <a:grpSpLocks/>
          </p:cNvGrpSpPr>
          <p:nvPr/>
        </p:nvGrpSpPr>
        <p:grpSpPr bwMode="auto">
          <a:xfrm>
            <a:off x="4079776" y="2924944"/>
            <a:ext cx="1296144" cy="576064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23" name="AutoShape 13">
              <a:extLst>
                <a:ext uri="{FF2B5EF4-FFF2-40B4-BE49-F238E27FC236}">
                  <a16:creationId xmlns:a16="http://schemas.microsoft.com/office/drawing/2014/main" id="{2F8094BD-8F89-4695-82BA-7BC0964EA1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4" name="AutoShape 14">
              <a:extLst>
                <a:ext uri="{FF2B5EF4-FFF2-40B4-BE49-F238E27FC236}">
                  <a16:creationId xmlns:a16="http://schemas.microsoft.com/office/drawing/2014/main" id="{6545A794-75B4-47EF-910B-320E90FEF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25" name="Rectangle 12">
            <a:extLst>
              <a:ext uri="{FF2B5EF4-FFF2-40B4-BE49-F238E27FC236}">
                <a16:creationId xmlns:a16="http://schemas.microsoft.com/office/drawing/2014/main" id="{53E8DF2D-A4EF-4D93-930A-800047DC8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276" y="2924176"/>
            <a:ext cx="576263" cy="576263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8" name="Группа 25">
            <a:extLst>
              <a:ext uri="{FF2B5EF4-FFF2-40B4-BE49-F238E27FC236}">
                <a16:creationId xmlns:a16="http://schemas.microsoft.com/office/drawing/2014/main" id="{AF9D5DC1-16D6-4D2D-91D8-C6EC17DD6745}"/>
              </a:ext>
            </a:extLst>
          </p:cNvPr>
          <p:cNvGrpSpPr>
            <a:grpSpLocks/>
          </p:cNvGrpSpPr>
          <p:nvPr/>
        </p:nvGrpSpPr>
        <p:grpSpPr bwMode="auto">
          <a:xfrm>
            <a:off x="5951984" y="2924944"/>
            <a:ext cx="1296144" cy="576064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B03E1CC8-C64E-4FF0-BBBA-41BE85B0DC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8" name="AutoShape 14">
              <a:extLst>
                <a:ext uri="{FF2B5EF4-FFF2-40B4-BE49-F238E27FC236}">
                  <a16:creationId xmlns:a16="http://schemas.microsoft.com/office/drawing/2014/main" id="{C1D07902-213E-4C1F-B0FF-051C67E24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75E5BA73-4C14-45D5-BF62-D8C266E6269B}"/>
              </a:ext>
            </a:extLst>
          </p:cNvPr>
          <p:cNvSpPr/>
          <p:nvPr/>
        </p:nvSpPr>
        <p:spPr>
          <a:xfrm>
            <a:off x="1703513" y="4077072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баранка</a:t>
            </a:r>
          </a:p>
        </p:txBody>
      </p:sp>
      <p:grpSp>
        <p:nvGrpSpPr>
          <p:cNvPr id="22" name="Группа 29">
            <a:extLst>
              <a:ext uri="{FF2B5EF4-FFF2-40B4-BE49-F238E27FC236}">
                <a16:creationId xmlns:a16="http://schemas.microsoft.com/office/drawing/2014/main" id="{74D1409F-0768-4ED0-9DD4-8D745F90ED00}"/>
              </a:ext>
            </a:extLst>
          </p:cNvPr>
          <p:cNvGrpSpPr>
            <a:grpSpLocks/>
          </p:cNvGrpSpPr>
          <p:nvPr/>
        </p:nvGrpSpPr>
        <p:grpSpPr bwMode="auto">
          <a:xfrm>
            <a:off x="4871864" y="4293096"/>
            <a:ext cx="1296144" cy="576064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31" name="AutoShape 13">
              <a:extLst>
                <a:ext uri="{FF2B5EF4-FFF2-40B4-BE49-F238E27FC236}">
                  <a16:creationId xmlns:a16="http://schemas.microsoft.com/office/drawing/2014/main" id="{A4AAC991-9A99-4982-99D8-DCB0C4210B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" name="AutoShape 14">
              <a:extLst>
                <a:ext uri="{FF2B5EF4-FFF2-40B4-BE49-F238E27FC236}">
                  <a16:creationId xmlns:a16="http://schemas.microsoft.com/office/drawing/2014/main" id="{643DF93F-D333-4304-9B3D-D6372DAC5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26" name="Группа 32">
            <a:extLst>
              <a:ext uri="{FF2B5EF4-FFF2-40B4-BE49-F238E27FC236}">
                <a16:creationId xmlns:a16="http://schemas.microsoft.com/office/drawing/2014/main" id="{911DE972-98E8-4C7F-B7D3-33F357132760}"/>
              </a:ext>
            </a:extLst>
          </p:cNvPr>
          <p:cNvGrpSpPr>
            <a:grpSpLocks/>
          </p:cNvGrpSpPr>
          <p:nvPr/>
        </p:nvGrpSpPr>
        <p:grpSpPr bwMode="auto">
          <a:xfrm>
            <a:off x="6168008" y="4293096"/>
            <a:ext cx="1296144" cy="576064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34" name="AutoShape 13">
              <a:extLst>
                <a:ext uri="{FF2B5EF4-FFF2-40B4-BE49-F238E27FC236}">
                  <a16:creationId xmlns:a16="http://schemas.microsoft.com/office/drawing/2014/main" id="{F54F4BBD-E6D3-4058-9392-A4374C2760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5" name="AutoShape 14">
              <a:extLst>
                <a:ext uri="{FF2B5EF4-FFF2-40B4-BE49-F238E27FC236}">
                  <a16:creationId xmlns:a16="http://schemas.microsoft.com/office/drawing/2014/main" id="{2FDA2F2C-2E16-4D4D-ADE9-9E41242E6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36" name="Rectangle 12">
            <a:extLst>
              <a:ext uri="{FF2B5EF4-FFF2-40B4-BE49-F238E27FC236}">
                <a16:creationId xmlns:a16="http://schemas.microsoft.com/office/drawing/2014/main" id="{DAA54F10-8131-44AC-A85C-FDCEED810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4426" y="4292601"/>
            <a:ext cx="576263" cy="576263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30" name="Группа 36">
            <a:extLst>
              <a:ext uri="{FF2B5EF4-FFF2-40B4-BE49-F238E27FC236}">
                <a16:creationId xmlns:a16="http://schemas.microsoft.com/office/drawing/2014/main" id="{859B4A3C-A109-4BEA-9015-FC9BAE27A207}"/>
              </a:ext>
            </a:extLst>
          </p:cNvPr>
          <p:cNvGrpSpPr>
            <a:grpSpLocks/>
          </p:cNvGrpSpPr>
          <p:nvPr/>
        </p:nvGrpSpPr>
        <p:grpSpPr bwMode="auto">
          <a:xfrm>
            <a:off x="8040216" y="4293096"/>
            <a:ext cx="1296144" cy="576064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38" name="AutoShape 13">
              <a:extLst>
                <a:ext uri="{FF2B5EF4-FFF2-40B4-BE49-F238E27FC236}">
                  <a16:creationId xmlns:a16="http://schemas.microsoft.com/office/drawing/2014/main" id="{D91D89C7-06CD-438E-8D89-C785B85C3E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9" name="AutoShape 14">
              <a:extLst>
                <a:ext uri="{FF2B5EF4-FFF2-40B4-BE49-F238E27FC236}">
                  <a16:creationId xmlns:a16="http://schemas.microsoft.com/office/drawing/2014/main" id="{2F9CC211-4637-4152-8D3C-11971D0B3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pic>
        <p:nvPicPr>
          <p:cNvPr id="20500" name="Рисунок 1" descr="Image4.bmp">
            <a:extLst>
              <a:ext uri="{FF2B5EF4-FFF2-40B4-BE49-F238E27FC236}">
                <a16:creationId xmlns:a16="http://schemas.microsoft.com/office/drawing/2014/main" id="{F78C3026-5641-4370-9B80-B28943046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588" y="260350"/>
            <a:ext cx="2089150" cy="20891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1" name="Рисунок 1" descr="Image4.bmp">
            <a:extLst>
              <a:ext uri="{FF2B5EF4-FFF2-40B4-BE49-F238E27FC236}">
                <a16:creationId xmlns:a16="http://schemas.microsoft.com/office/drawing/2014/main" id="{3AFF0DB5-34AD-40A4-89CA-8043316B68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5013326"/>
            <a:ext cx="1841500" cy="165576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7" grpId="0" animBg="1"/>
      <p:bldP spid="25" grpId="0" animBg="1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"/>
          <p:cNvSpPr/>
          <p:nvPr/>
        </p:nvSpPr>
        <p:spPr>
          <a:xfrm>
            <a:off x="341040" y="4054818"/>
            <a:ext cx="2718461" cy="1544277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76200" cap="flat" cmpd="thickThin">
            <a:solidFill>
              <a:srgbClr val="200E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1"/>
          <p:cNvSpPr/>
          <p:nvPr/>
        </p:nvSpPr>
        <p:spPr>
          <a:xfrm>
            <a:off x="1059093" y="720381"/>
            <a:ext cx="2380343" cy="2380343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6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Google Shape;17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07955" y="954188"/>
            <a:ext cx="1812165" cy="1692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30237" y="1423343"/>
            <a:ext cx="2374520" cy="974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95264" y="1174193"/>
            <a:ext cx="1898843" cy="1472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72609" y="954188"/>
            <a:ext cx="2120679" cy="1754648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1"/>
          <p:cNvSpPr/>
          <p:nvPr/>
        </p:nvSpPr>
        <p:spPr>
          <a:xfrm>
            <a:off x="3650602" y="720381"/>
            <a:ext cx="2380343" cy="2380343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6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1"/>
          <p:cNvSpPr/>
          <p:nvPr/>
        </p:nvSpPr>
        <p:spPr>
          <a:xfrm>
            <a:off x="6251269" y="720379"/>
            <a:ext cx="2380343" cy="2380343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6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1"/>
          <p:cNvSpPr/>
          <p:nvPr/>
        </p:nvSpPr>
        <p:spPr>
          <a:xfrm>
            <a:off x="8842778" y="720379"/>
            <a:ext cx="2380343" cy="2380343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6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1"/>
          <p:cNvSpPr/>
          <p:nvPr/>
        </p:nvSpPr>
        <p:spPr>
          <a:xfrm>
            <a:off x="3283857" y="4054818"/>
            <a:ext cx="2348331" cy="1544277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76200" cap="flat" cmpd="thickThin">
            <a:solidFill>
              <a:srgbClr val="200E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1"/>
          <p:cNvSpPr/>
          <p:nvPr/>
        </p:nvSpPr>
        <p:spPr>
          <a:xfrm>
            <a:off x="8429231" y="4061450"/>
            <a:ext cx="3398895" cy="1544277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76200" cap="flat" cmpd="thickThin">
            <a:solidFill>
              <a:srgbClr val="200E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1"/>
          <p:cNvSpPr/>
          <p:nvPr/>
        </p:nvSpPr>
        <p:spPr>
          <a:xfrm>
            <a:off x="1945733" y="4667747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1"/>
          <p:cNvSpPr/>
          <p:nvPr/>
        </p:nvSpPr>
        <p:spPr>
          <a:xfrm rot="10800000">
            <a:off x="1945733" y="4667747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11"/>
          <p:cNvCxnSpPr/>
          <p:nvPr/>
        </p:nvCxnSpPr>
        <p:spPr>
          <a:xfrm flipH="1">
            <a:off x="941081" y="4323379"/>
            <a:ext cx="201131" cy="287287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7" name="Google Shape;187;p11"/>
          <p:cNvSpPr/>
          <p:nvPr/>
        </p:nvSpPr>
        <p:spPr>
          <a:xfrm>
            <a:off x="1474452" y="4667747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1"/>
          <p:cNvSpPr/>
          <p:nvPr/>
        </p:nvSpPr>
        <p:spPr>
          <a:xfrm>
            <a:off x="419675" y="4667747"/>
            <a:ext cx="1042815" cy="471277"/>
          </a:xfrm>
          <a:prstGeom prst="rtTriangle">
            <a:avLst/>
          </a:prstGeom>
          <a:solidFill>
            <a:srgbClr val="92D05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1"/>
          <p:cNvSpPr/>
          <p:nvPr/>
        </p:nvSpPr>
        <p:spPr>
          <a:xfrm rot="10800000">
            <a:off x="419675" y="4667747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1"/>
          <p:cNvSpPr/>
          <p:nvPr/>
        </p:nvSpPr>
        <p:spPr>
          <a:xfrm>
            <a:off x="4517447" y="4665667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1"/>
          <p:cNvSpPr/>
          <p:nvPr/>
        </p:nvSpPr>
        <p:spPr>
          <a:xfrm>
            <a:off x="3462670" y="4665667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1"/>
          <p:cNvSpPr/>
          <p:nvPr/>
        </p:nvSpPr>
        <p:spPr>
          <a:xfrm rot="10800000">
            <a:off x="3462670" y="4665667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1"/>
          <p:cNvSpPr/>
          <p:nvPr/>
        </p:nvSpPr>
        <p:spPr>
          <a:xfrm>
            <a:off x="4985540" y="4665667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1"/>
          <p:cNvSpPr/>
          <p:nvPr/>
        </p:nvSpPr>
        <p:spPr>
          <a:xfrm>
            <a:off x="10130815" y="4653858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1"/>
          <p:cNvSpPr/>
          <p:nvPr/>
        </p:nvSpPr>
        <p:spPr>
          <a:xfrm rot="10800000">
            <a:off x="10130815" y="4653858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6" name="Google Shape;196;p11"/>
          <p:cNvCxnSpPr/>
          <p:nvPr/>
        </p:nvCxnSpPr>
        <p:spPr>
          <a:xfrm flipH="1">
            <a:off x="10551656" y="4309490"/>
            <a:ext cx="201131" cy="287287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7" name="Google Shape;197;p11"/>
          <p:cNvSpPr/>
          <p:nvPr/>
        </p:nvSpPr>
        <p:spPr>
          <a:xfrm>
            <a:off x="9659535" y="4653858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11"/>
          <p:cNvSpPr/>
          <p:nvPr/>
        </p:nvSpPr>
        <p:spPr>
          <a:xfrm>
            <a:off x="8604758" y="4653858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1"/>
          <p:cNvSpPr/>
          <p:nvPr/>
        </p:nvSpPr>
        <p:spPr>
          <a:xfrm rot="10800000">
            <a:off x="8604758" y="4653858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1"/>
          <p:cNvSpPr/>
          <p:nvPr/>
        </p:nvSpPr>
        <p:spPr>
          <a:xfrm>
            <a:off x="11183230" y="4653858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1"/>
          <p:cNvSpPr/>
          <p:nvPr/>
        </p:nvSpPr>
        <p:spPr>
          <a:xfrm>
            <a:off x="5856544" y="4054818"/>
            <a:ext cx="2348331" cy="1544277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76200" cap="flat" cmpd="thickThin">
            <a:solidFill>
              <a:srgbClr val="200E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1"/>
          <p:cNvSpPr/>
          <p:nvPr/>
        </p:nvSpPr>
        <p:spPr>
          <a:xfrm>
            <a:off x="7285015" y="4665667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1"/>
          <p:cNvSpPr/>
          <p:nvPr/>
        </p:nvSpPr>
        <p:spPr>
          <a:xfrm>
            <a:off x="6230238" y="4665667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1"/>
          <p:cNvSpPr/>
          <p:nvPr/>
        </p:nvSpPr>
        <p:spPr>
          <a:xfrm rot="10800000">
            <a:off x="6230238" y="4665667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Google Shape;205;p11"/>
          <p:cNvCxnSpPr/>
          <p:nvPr/>
        </p:nvCxnSpPr>
        <p:spPr>
          <a:xfrm>
            <a:off x="1956669" y="4488552"/>
            <a:ext cx="0" cy="880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6" name="Google Shape;206;p11"/>
          <p:cNvCxnSpPr/>
          <p:nvPr/>
        </p:nvCxnSpPr>
        <p:spPr>
          <a:xfrm>
            <a:off x="10128687" y="4411085"/>
            <a:ext cx="0" cy="880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"/>
          <p:cNvSpPr/>
          <p:nvPr/>
        </p:nvSpPr>
        <p:spPr>
          <a:xfrm>
            <a:off x="341040" y="4054818"/>
            <a:ext cx="2718461" cy="1544277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76200" cap="flat" cmpd="thickThin">
            <a:solidFill>
              <a:srgbClr val="200E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2"/>
          <p:cNvSpPr/>
          <p:nvPr/>
        </p:nvSpPr>
        <p:spPr>
          <a:xfrm>
            <a:off x="3251853" y="1603764"/>
            <a:ext cx="2380400" cy="2380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6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3" name="Google Shape;21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4706" y="1837573"/>
            <a:ext cx="1812164" cy="1692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928003" y="2275829"/>
            <a:ext cx="2374516" cy="974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88026" y="2057577"/>
            <a:ext cx="1898845" cy="1472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86355" y="1806674"/>
            <a:ext cx="2120680" cy="1754649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12"/>
          <p:cNvSpPr/>
          <p:nvPr/>
        </p:nvSpPr>
        <p:spPr>
          <a:xfrm>
            <a:off x="517352" y="1603764"/>
            <a:ext cx="2380400" cy="2380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6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2"/>
          <p:cNvSpPr/>
          <p:nvPr/>
        </p:nvSpPr>
        <p:spPr>
          <a:xfrm>
            <a:off x="8949035" y="1572864"/>
            <a:ext cx="2380400" cy="2380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6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12"/>
          <p:cNvSpPr/>
          <p:nvPr/>
        </p:nvSpPr>
        <p:spPr>
          <a:xfrm>
            <a:off x="5856524" y="1572864"/>
            <a:ext cx="2380400" cy="2380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6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2"/>
          <p:cNvSpPr/>
          <p:nvPr/>
        </p:nvSpPr>
        <p:spPr>
          <a:xfrm>
            <a:off x="3283857" y="4054818"/>
            <a:ext cx="2348331" cy="1544277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76200" cap="flat" cmpd="thickThin">
            <a:solidFill>
              <a:srgbClr val="200E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2"/>
          <p:cNvSpPr/>
          <p:nvPr/>
        </p:nvSpPr>
        <p:spPr>
          <a:xfrm>
            <a:off x="8429231" y="4061450"/>
            <a:ext cx="3398895" cy="1544277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76200" cap="flat" cmpd="thickThin">
            <a:solidFill>
              <a:srgbClr val="200E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2"/>
          <p:cNvSpPr/>
          <p:nvPr/>
        </p:nvSpPr>
        <p:spPr>
          <a:xfrm>
            <a:off x="1945733" y="4667747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2"/>
          <p:cNvSpPr/>
          <p:nvPr/>
        </p:nvSpPr>
        <p:spPr>
          <a:xfrm rot="10800000">
            <a:off x="1945733" y="4667747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12"/>
          <p:cNvCxnSpPr/>
          <p:nvPr/>
        </p:nvCxnSpPr>
        <p:spPr>
          <a:xfrm flipH="1">
            <a:off x="941081" y="4323379"/>
            <a:ext cx="201131" cy="287287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5" name="Google Shape;225;p12"/>
          <p:cNvSpPr/>
          <p:nvPr/>
        </p:nvSpPr>
        <p:spPr>
          <a:xfrm>
            <a:off x="1474452" y="4667747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2"/>
          <p:cNvSpPr/>
          <p:nvPr/>
        </p:nvSpPr>
        <p:spPr>
          <a:xfrm>
            <a:off x="419675" y="4667747"/>
            <a:ext cx="1042815" cy="471277"/>
          </a:xfrm>
          <a:prstGeom prst="rtTriangle">
            <a:avLst/>
          </a:prstGeom>
          <a:solidFill>
            <a:srgbClr val="92D05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2"/>
          <p:cNvSpPr/>
          <p:nvPr/>
        </p:nvSpPr>
        <p:spPr>
          <a:xfrm rot="10800000">
            <a:off x="419675" y="4667747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2"/>
          <p:cNvSpPr/>
          <p:nvPr/>
        </p:nvSpPr>
        <p:spPr>
          <a:xfrm>
            <a:off x="4517447" y="4665667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2"/>
          <p:cNvSpPr/>
          <p:nvPr/>
        </p:nvSpPr>
        <p:spPr>
          <a:xfrm>
            <a:off x="3462670" y="4665667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2"/>
          <p:cNvSpPr/>
          <p:nvPr/>
        </p:nvSpPr>
        <p:spPr>
          <a:xfrm rot="10800000">
            <a:off x="3462670" y="4665667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2"/>
          <p:cNvSpPr/>
          <p:nvPr/>
        </p:nvSpPr>
        <p:spPr>
          <a:xfrm>
            <a:off x="4985540" y="4665667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2"/>
          <p:cNvSpPr/>
          <p:nvPr/>
        </p:nvSpPr>
        <p:spPr>
          <a:xfrm>
            <a:off x="10130815" y="4653858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2"/>
          <p:cNvSpPr/>
          <p:nvPr/>
        </p:nvSpPr>
        <p:spPr>
          <a:xfrm rot="10800000">
            <a:off x="10130815" y="4653858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12"/>
          <p:cNvCxnSpPr/>
          <p:nvPr/>
        </p:nvCxnSpPr>
        <p:spPr>
          <a:xfrm flipH="1">
            <a:off x="10551656" y="4309490"/>
            <a:ext cx="201131" cy="287287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5" name="Google Shape;235;p12"/>
          <p:cNvSpPr/>
          <p:nvPr/>
        </p:nvSpPr>
        <p:spPr>
          <a:xfrm>
            <a:off x="9659535" y="4653858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2"/>
          <p:cNvSpPr/>
          <p:nvPr/>
        </p:nvSpPr>
        <p:spPr>
          <a:xfrm>
            <a:off x="8604758" y="4653858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2"/>
          <p:cNvSpPr/>
          <p:nvPr/>
        </p:nvSpPr>
        <p:spPr>
          <a:xfrm rot="10800000">
            <a:off x="8604758" y="4653858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2"/>
          <p:cNvSpPr/>
          <p:nvPr/>
        </p:nvSpPr>
        <p:spPr>
          <a:xfrm>
            <a:off x="11183230" y="4653858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2"/>
          <p:cNvSpPr/>
          <p:nvPr/>
        </p:nvSpPr>
        <p:spPr>
          <a:xfrm>
            <a:off x="5856544" y="4054818"/>
            <a:ext cx="2348331" cy="1544277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76200" cap="flat" cmpd="thickThin">
            <a:solidFill>
              <a:srgbClr val="200E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2"/>
          <p:cNvSpPr/>
          <p:nvPr/>
        </p:nvSpPr>
        <p:spPr>
          <a:xfrm>
            <a:off x="7285015" y="4665667"/>
            <a:ext cx="471277" cy="47127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2"/>
          <p:cNvSpPr/>
          <p:nvPr/>
        </p:nvSpPr>
        <p:spPr>
          <a:xfrm>
            <a:off x="6230238" y="4665667"/>
            <a:ext cx="1042815" cy="47127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2"/>
          <p:cNvSpPr/>
          <p:nvPr/>
        </p:nvSpPr>
        <p:spPr>
          <a:xfrm rot="10800000">
            <a:off x="6230238" y="4665667"/>
            <a:ext cx="1042815" cy="471277"/>
          </a:xfrm>
          <a:prstGeom prst="rtTriangle">
            <a:avLst/>
          </a:prstGeom>
          <a:solidFill>
            <a:srgbClr val="CC0000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3" name="Google Shape;243;p12"/>
          <p:cNvCxnSpPr/>
          <p:nvPr/>
        </p:nvCxnSpPr>
        <p:spPr>
          <a:xfrm>
            <a:off x="1956703" y="4463369"/>
            <a:ext cx="0" cy="880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4" name="Google Shape;244;p12"/>
          <p:cNvCxnSpPr/>
          <p:nvPr/>
        </p:nvCxnSpPr>
        <p:spPr>
          <a:xfrm>
            <a:off x="10128687" y="4488552"/>
            <a:ext cx="0" cy="880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>
            <a:extLst>
              <a:ext uri="{FF2B5EF4-FFF2-40B4-BE49-F238E27FC236}">
                <a16:creationId xmlns:a16="http://schemas.microsoft.com/office/drawing/2014/main" id="{0FC4981D-16B4-4D05-B1EE-FD89D0C7A1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03388" y="1341438"/>
            <a:ext cx="8964612" cy="30162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6000" b="1">
                <a:solidFill>
                  <a:srgbClr val="4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Буква </a:t>
            </a:r>
            <a:r>
              <a:rPr lang="ru-RU" altLang="ru-RU" sz="6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altLang="ru-RU" sz="6000" b="1">
                <a:solidFill>
                  <a:srgbClr val="4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обозначает согласные звонкие звуки, которые бывают </a:t>
            </a:r>
            <a:r>
              <a:rPr lang="ru-RU" altLang="ru-RU" sz="60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твёрдый</a:t>
            </a:r>
            <a:r>
              <a:rPr lang="ru-RU" altLang="ru-RU" sz="6000" b="1">
                <a:solidFill>
                  <a:srgbClr val="4C3300"/>
                </a:solidFill>
                <a:cs typeface="Arial" panose="020B0604020202020204" pitchFamily="34" charset="0"/>
              </a:rPr>
              <a:t> </a:t>
            </a:r>
            <a:r>
              <a:rPr lang="ru-RU" altLang="ru-RU" sz="6000" b="1">
                <a:solidFill>
                  <a:srgbClr val="4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[б]</a:t>
            </a:r>
            <a:r>
              <a:rPr lang="ru-RU" altLang="ru-RU" sz="6000" b="1">
                <a:solidFill>
                  <a:srgbClr val="4C3300"/>
                </a:solidFill>
                <a:cs typeface="Arial" panose="020B0604020202020204" pitchFamily="34" charset="0"/>
              </a:rPr>
              <a:t> </a:t>
            </a:r>
            <a:r>
              <a:rPr lang="ru-RU" altLang="ru-RU" sz="6000" b="1">
                <a:solidFill>
                  <a:srgbClr val="4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6000" b="1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мягкий</a:t>
            </a:r>
            <a:r>
              <a:rPr lang="ru-RU" altLang="ru-RU" sz="6000" b="1">
                <a:solidFill>
                  <a:srgbClr val="4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[б’].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5C1CA85-0AAB-4BA1-836D-CF9FABF52555}"/>
              </a:ext>
            </a:extLst>
          </p:cNvPr>
          <p:cNvSpPr/>
          <p:nvPr/>
        </p:nvSpPr>
        <p:spPr>
          <a:xfrm>
            <a:off x="6384032" y="4457344"/>
            <a:ext cx="4067944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15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Бб</a:t>
            </a:r>
            <a:endParaRPr lang="ru-RU" sz="1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06DAE99-F2FA-42E5-B3FC-C458EFDE375A}"/>
              </a:ext>
            </a:extLst>
          </p:cNvPr>
          <p:cNvSpPr/>
          <p:nvPr/>
        </p:nvSpPr>
        <p:spPr>
          <a:xfrm>
            <a:off x="2346985" y="188641"/>
            <a:ext cx="6933308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ОБОБЩЕНИЕ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id="{7881A833-F02D-4A36-991B-25799065B0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3" name="Объект 2">
            <a:extLst>
              <a:ext uri="{FF2B5EF4-FFF2-40B4-BE49-F238E27FC236}">
                <a16:creationId xmlns:a16="http://schemas.microsoft.com/office/drawing/2014/main" id="{97076D6E-8B4C-43D6-9322-AC80F6331B5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50878" y="1897039"/>
            <a:ext cx="9159922" cy="4229125"/>
          </a:xfrm>
        </p:spPr>
        <p:txBody>
          <a:bodyPr/>
          <a:lstStyle/>
          <a:p>
            <a:pPr marL="0" indent="0">
              <a:lnSpc>
                <a:spcPts val="1500"/>
              </a:lnSpc>
              <a:spcAft>
                <a:spcPts val="1200"/>
              </a:spcAft>
              <a:buNone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для вас звонок</a:t>
            </a:r>
            <a:endParaRPr lang="ru-RU" alt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00"/>
              </a:lnSpc>
              <a:spcAft>
                <a:spcPts val="1200"/>
              </a:spcAft>
              <a:buNone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урок</a:t>
            </a:r>
            <a:endParaRPr lang="ru-RU" altLang="ru-RU" sz="400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ts val="1500"/>
              </a:lnSpc>
              <a:spcAft>
                <a:spcPts val="1200"/>
              </a:spcAft>
              <a:buNone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девиз у нас таков:</a:t>
            </a:r>
          </a:p>
          <a:p>
            <a:pPr marL="0" indent="0">
              <a:lnSpc>
                <a:spcPts val="1500"/>
              </a:lnSpc>
              <a:spcAft>
                <a:spcPts val="1200"/>
              </a:spcAft>
              <a:buNone/>
            </a:pPr>
            <a:endParaRPr lang="ru-RU" altLang="ru-RU" sz="400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ts val="1500"/>
              </a:lnSpc>
              <a:spcAft>
                <a:spcPts val="1200"/>
              </a:spcAft>
              <a:buNone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То, что знаешь -  не скрывай!</a:t>
            </a:r>
            <a:endParaRPr lang="ru-RU" altLang="ru-RU" sz="400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ts val="1500"/>
              </a:lnSpc>
              <a:spcAft>
                <a:spcPts val="1200"/>
              </a:spcAft>
              <a:buNone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 отвечай!”</a:t>
            </a:r>
            <a:endParaRPr lang="ru-RU" altLang="ru-RU" sz="400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/>
            <a:endParaRPr lang="ru-RU" alt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D31C29E5-3F78-4DA9-99DC-D963E0F98A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92313" y="4868863"/>
            <a:ext cx="8064500" cy="1587500"/>
          </a:xfrm>
        </p:spPr>
        <p:txBody>
          <a:bodyPr/>
          <a:lstStyle/>
          <a:p>
            <a:pPr eaLnBrk="1" hangingPunct="1"/>
            <a:r>
              <a:rPr lang="ru-RU" altLang="ru-RU" b="1">
                <a:solidFill>
                  <a:srgbClr val="4C3300"/>
                </a:solidFill>
                <a:cs typeface="Arial" panose="020B0604020202020204" pitchFamily="34" charset="0"/>
              </a:rPr>
              <a:t>Укажите место буквы </a:t>
            </a:r>
            <a:r>
              <a:rPr lang="ru-RU" altLang="ru-RU" sz="6000" b="1">
                <a:solidFill>
                  <a:srgbClr val="FF0000"/>
                </a:solidFill>
                <a:cs typeface="Arial" panose="020B0604020202020204" pitchFamily="34" charset="0"/>
              </a:rPr>
              <a:t>б</a:t>
            </a:r>
            <a:r>
              <a:rPr lang="ru-RU" altLang="ru-RU" b="1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br>
              <a:rPr lang="ru-RU" altLang="ru-RU" b="1">
                <a:solidFill>
                  <a:srgbClr val="FF0000"/>
                </a:solidFill>
                <a:cs typeface="Arial" panose="020B0604020202020204" pitchFamily="34" charset="0"/>
              </a:rPr>
            </a:br>
            <a:r>
              <a:rPr lang="ru-RU" altLang="ru-RU" b="1">
                <a:solidFill>
                  <a:srgbClr val="4C3300"/>
                </a:solidFill>
                <a:cs typeface="Arial" panose="020B0604020202020204" pitchFamily="34" charset="0"/>
              </a:rPr>
              <a:t>         на ленте букв</a:t>
            </a:r>
            <a:r>
              <a:rPr lang="ru-RU" altLang="ru-RU" sz="4800" b="1">
                <a:solidFill>
                  <a:srgbClr val="CC3300"/>
                </a:solidFill>
                <a:cs typeface="Arial" panose="020B0604020202020204" pitchFamily="34" charset="0"/>
              </a:rPr>
              <a:t>     </a:t>
            </a:r>
          </a:p>
        </p:txBody>
      </p:sp>
      <p:graphicFrame>
        <p:nvGraphicFramePr>
          <p:cNvPr id="26627" name="Group 3">
            <a:extLst>
              <a:ext uri="{FF2B5EF4-FFF2-40B4-BE49-F238E27FC236}">
                <a16:creationId xmlns:a16="http://schemas.microsoft.com/office/drawing/2014/main" id="{7821071C-D790-4187-8E01-78E3E38F15E8}"/>
              </a:ext>
            </a:extLst>
          </p:cNvPr>
          <p:cNvGraphicFramePr>
            <a:graphicFrameLocks noGrp="1"/>
          </p:cNvGraphicFramePr>
          <p:nvPr/>
        </p:nvGraphicFramePr>
        <p:xfrm>
          <a:off x="1847851" y="2852739"/>
          <a:ext cx="8569325" cy="1944687"/>
        </p:xfrm>
        <a:graphic>
          <a:graphicData uri="http://schemas.openxmlformats.org/drawingml/2006/table">
            <a:tbl>
              <a:tblPr/>
              <a:tblGrid>
                <a:gridCol w="407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9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79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79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65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7941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0798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0798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0798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07987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</a:tblGrid>
              <a:tr h="9731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ы</a:t>
                      </a:r>
                      <a:endParaRPr kumimoji="0" lang="ru-RU" sz="4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  <a:endParaRPr kumimoji="0" lang="ru-RU" sz="4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  <a:endParaRPr kumimoji="0" lang="ru-RU" sz="4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  <a:endParaRPr kumimoji="0" lang="ru-RU" sz="4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  <a:endParaRPr kumimoji="0" lang="ru-RU" sz="4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C6C233F-6BD2-4AAB-A8F6-29DEA7341BF9}"/>
              </a:ext>
            </a:extLst>
          </p:cNvPr>
          <p:cNvSpPr/>
          <p:nvPr/>
        </p:nvSpPr>
        <p:spPr>
          <a:xfrm>
            <a:off x="1608805" y="188640"/>
            <a:ext cx="9059195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ЛЕНТА  БУКВ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1CE2B5-599B-4A82-AD4B-294F5B58B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0101" y="2852739"/>
            <a:ext cx="441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4" descr="Image2.bmp">
            <a:extLst>
              <a:ext uri="{FF2B5EF4-FFF2-40B4-BE49-F238E27FC236}">
                <a16:creationId xmlns:a16="http://schemas.microsoft.com/office/drawing/2014/main" id="{1710D05E-FA1D-407A-8D58-6F0F0B6737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425" y="0"/>
            <a:ext cx="5137150" cy="6858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86E3A2-42EF-4943-B25A-62ABD8A84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914" y="1557339"/>
            <a:ext cx="9477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</a:rPr>
              <a:t>Д/з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llustrators.ru/illustrations/365321_original.jpg">
            <a:extLst>
              <a:ext uri="{FF2B5EF4-FFF2-40B4-BE49-F238E27FC236}">
                <a16:creationId xmlns:a16="http://schemas.microsoft.com/office/drawing/2014/main" id="{B2C7EF44-B069-4367-9331-14E2DB4CB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0182" y="214291"/>
            <a:ext cx="5357818" cy="7234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http://az.lib.ru/p/pushkin_a_s/.photo2.jpg">
            <a:extLst>
              <a:ext uri="{FF2B5EF4-FFF2-40B4-BE49-F238E27FC236}">
                <a16:creationId xmlns:a16="http://schemas.microsoft.com/office/drawing/2014/main" id="{8FA1F90D-D37D-4143-8632-3A2C1637A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8" y="428626"/>
            <a:ext cx="19050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575F70B-9C99-4ADF-9B80-84089FCD3FB7}"/>
              </a:ext>
            </a:extLst>
          </p:cNvPr>
          <p:cNvSpPr/>
          <p:nvPr/>
        </p:nvSpPr>
        <p:spPr>
          <a:xfrm>
            <a:off x="1524001" y="2928934"/>
            <a:ext cx="39022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Пушкин А.С.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A991E9B-002A-4CEB-9C0F-4F85539D7426}"/>
              </a:ext>
            </a:extLst>
          </p:cNvPr>
          <p:cNvSpPr/>
          <p:nvPr/>
        </p:nvSpPr>
        <p:spPr>
          <a:xfrm>
            <a:off x="1524001" y="4429132"/>
            <a:ext cx="3871637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«Сказка о царе</a:t>
            </a:r>
          </a:p>
          <a:p>
            <a:pPr eaLnBrk="1" hangingPunct="1"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Салтане</a:t>
            </a: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23" name="Picture 7">
            <a:extLst>
              <a:ext uri="{FF2B5EF4-FFF2-40B4-BE49-F238E27FC236}">
                <a16:creationId xmlns:a16="http://schemas.microsoft.com/office/drawing/2014/main" id="{1C522B78-0066-48C1-AAB8-53FCCCB55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0"/>
            <a:ext cx="8027987" cy="681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4" name="Picture 8">
            <a:extLst>
              <a:ext uri="{FF2B5EF4-FFF2-40B4-BE49-F238E27FC236}">
                <a16:creationId xmlns:a16="http://schemas.microsoft.com/office/drawing/2014/main" id="{3012A17C-F355-4736-8917-5C0F063F0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26" y="1"/>
            <a:ext cx="4562475" cy="190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38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262B8C5-3E36-4491-8202-670959A77388}"/>
              </a:ext>
            </a:extLst>
          </p:cNvPr>
          <p:cNvSpPr/>
          <p:nvPr/>
        </p:nvSpPr>
        <p:spPr>
          <a:xfrm>
            <a:off x="3503712" y="-171399"/>
            <a:ext cx="506100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1" cap="all" dirty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Arial" charset="0"/>
                <a:cs typeface="Arial" charset="0"/>
              </a:rPr>
              <a:t>Речь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E1646E-3CB8-4925-A53C-98F5FEC0B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092825"/>
            <a:ext cx="3600450" cy="585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ПРЕДЛОЖЕНИЕ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636AEC-8B8D-466D-B78D-36682A4B1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2400" y="6092825"/>
            <a:ext cx="1727200" cy="585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СЛОВА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45A875-5236-4984-91E7-2EE779C5A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064" y="6092825"/>
            <a:ext cx="1368425" cy="585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СЛОГ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4FFF3F-80D4-45E1-88D9-3FC4CAD63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6950" y="6092825"/>
            <a:ext cx="1366838" cy="585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dirty="0"/>
              <a:t>ЗВУК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9F2E35-341B-4053-8C44-CAF6BBBE0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3339" y="5013325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</a:rPr>
              <a:t>УДАРНЫЙ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6960AF-7264-4DC3-B0B2-D1734D965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1" y="5589588"/>
            <a:ext cx="2016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/>
              <a:t>БЕЗУДАРНЫЙ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50A0E9-CC07-4E47-A83C-39CBF96042F7}"/>
              </a:ext>
            </a:extLst>
          </p:cNvPr>
          <p:cNvSpPr txBox="1"/>
          <p:nvPr/>
        </p:nvSpPr>
        <p:spPr>
          <a:xfrm>
            <a:off x="8975725" y="5013325"/>
            <a:ext cx="1512888" cy="4000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rgbClr val="000066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atin typeface="Arial" charset="0"/>
                <a:cs typeface="Arial" charset="0"/>
              </a:rPr>
              <a:t>ТВЁРДЫЙ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0B342-9B29-47FB-8AA2-E6EDAEB5B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750" y="5589588"/>
            <a:ext cx="1403350" cy="400050"/>
          </a:xfrm>
          <a:prstGeom prst="rect">
            <a:avLst/>
          </a:prstGeom>
          <a:solidFill>
            <a:srgbClr val="00B050"/>
          </a:solidFill>
          <a:ln w="1905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/>
              <a:t>МЯГКИЙ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5BD6A9-C5A6-49DC-8456-DEB69F093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0" y="6457950"/>
            <a:ext cx="1512888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/>
              <a:t>ГЛАСНЫЙ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D5C137-9C85-4678-954D-F8FE2C5DD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3314" y="6457950"/>
            <a:ext cx="1944687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/>
              <a:t>СОГЛАСНЫЙ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34F9BF3E-6E09-498C-B10F-819B705A4CD5}"/>
              </a:ext>
            </a:extLst>
          </p:cNvPr>
          <p:cNvCxnSpPr/>
          <p:nvPr/>
        </p:nvCxnSpPr>
        <p:spPr>
          <a:xfrm rot="5400000" flipH="1" flipV="1">
            <a:off x="5790408" y="1718470"/>
            <a:ext cx="477837" cy="9525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27E3B2C2-C15A-4034-ACE3-69831BB25737}"/>
              </a:ext>
            </a:extLst>
          </p:cNvPr>
          <p:cNvCxnSpPr/>
          <p:nvPr/>
        </p:nvCxnSpPr>
        <p:spPr>
          <a:xfrm rot="16200000" flipH="1">
            <a:off x="5892801" y="2840039"/>
            <a:ext cx="415925" cy="95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AAF80A50-F0B7-41CF-BF5A-03367B16FB5E}"/>
              </a:ext>
            </a:extLst>
          </p:cNvPr>
          <p:cNvCxnSpPr/>
          <p:nvPr/>
        </p:nvCxnSpPr>
        <p:spPr>
          <a:xfrm rot="10800000" flipV="1">
            <a:off x="3359150" y="3429000"/>
            <a:ext cx="2376488" cy="215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B5EBAD2A-6785-4E87-B077-BD94F41FCE0B}"/>
              </a:ext>
            </a:extLst>
          </p:cNvPr>
          <p:cNvCxnSpPr/>
          <p:nvPr/>
        </p:nvCxnSpPr>
        <p:spPr>
          <a:xfrm>
            <a:off x="6527800" y="3429000"/>
            <a:ext cx="1728788" cy="215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3CA7748-6ACF-4C09-BA1E-69BAEB7AF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8439" y="908050"/>
            <a:ext cx="1582737" cy="5857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устная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D77909-035E-4945-91E2-26E20F2AA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0464" y="908050"/>
            <a:ext cx="2663825" cy="5857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письменная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0.30313 -0.59908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-2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 -0.462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-0.5 -0.35741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0" y="-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48148E-6 L -0.08264 -0.35741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2" y="-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09045 -0.30277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1" y="-1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L 0.00017 -0.31342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id="{92AE9745-7D2D-4A96-8C20-D83A06922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1" y="404813"/>
            <a:ext cx="74517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800" b="1">
                <a:solidFill>
                  <a:srgbClr val="FF0000"/>
                </a:solidFill>
              </a:rPr>
              <a:t>Сегодня на уроке мы …</a:t>
            </a:r>
          </a:p>
        </p:txBody>
      </p:sp>
      <p:sp>
        <p:nvSpPr>
          <p:cNvPr id="5123" name="TextBox 2">
            <a:extLst>
              <a:ext uri="{FF2B5EF4-FFF2-40B4-BE49-F238E27FC236}">
                <a16:creationId xmlns:a16="http://schemas.microsoft.com/office/drawing/2014/main" id="{3DB3AECD-CA5B-425A-9DDE-0C5986696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550" y="1557338"/>
            <a:ext cx="6985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solidFill>
                  <a:srgbClr val="000066"/>
                </a:solidFill>
              </a:rPr>
              <a:t>Познакомимся с ………..</a:t>
            </a:r>
          </a:p>
        </p:txBody>
      </p:sp>
      <p:sp>
        <p:nvSpPr>
          <p:cNvPr id="5124" name="TextBox 5">
            <a:extLst>
              <a:ext uri="{FF2B5EF4-FFF2-40B4-BE49-F238E27FC236}">
                <a16:creationId xmlns:a16="http://schemas.microsoft.com/office/drawing/2014/main" id="{00414482-DE06-4426-9F2B-83134E0AD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550" y="3213100"/>
            <a:ext cx="6985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000066"/>
                </a:solidFill>
              </a:rPr>
              <a:t>Учиться отличать ……</a:t>
            </a:r>
          </a:p>
        </p:txBody>
      </p:sp>
      <p:sp>
        <p:nvSpPr>
          <p:cNvPr id="5125" name="TextBox 6">
            <a:extLst>
              <a:ext uri="{FF2B5EF4-FFF2-40B4-BE49-F238E27FC236}">
                <a16:creationId xmlns:a16="http://schemas.microsoft.com/office/drawing/2014/main" id="{CBA8E936-0FBE-4AD5-9F81-26EEB04301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4113" y="5013325"/>
            <a:ext cx="6985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000066"/>
                </a:solidFill>
              </a:rPr>
              <a:t>Учиться читать ……….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BC5853A5-5933-4997-97FD-A42F31D5DE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195" name="Объект 2">
            <a:extLst>
              <a:ext uri="{FF2B5EF4-FFF2-40B4-BE49-F238E27FC236}">
                <a16:creationId xmlns:a16="http://schemas.microsoft.com/office/drawing/2014/main" id="{DAE9D03B-0232-4548-B222-0AA8EFF853C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Зебра, зубры, белка, кобра, зебры, барсук.</a:t>
            </a:r>
            <a:endParaRPr lang="ru-RU" altLang="ru-RU" sz="5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/>
            <a:endParaRPr lang="ru-RU" alt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8" descr="93520">
            <a:extLst>
              <a:ext uri="{FF2B5EF4-FFF2-40B4-BE49-F238E27FC236}">
                <a16:creationId xmlns:a16="http://schemas.microsoft.com/office/drawing/2014/main" id="{CE98734E-DAA8-4E5D-A5A7-6F6BD61D3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44" y="551644"/>
            <a:ext cx="2055813" cy="3070225"/>
          </a:xfrm>
          <a:prstGeom prst="rect">
            <a:avLst/>
          </a:prstGeom>
          <a:noFill/>
          <a:ln w="57150" cmpd="thickThin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6" descr="1195208022_542730">
            <a:extLst>
              <a:ext uri="{FF2B5EF4-FFF2-40B4-BE49-F238E27FC236}">
                <a16:creationId xmlns:a16="http://schemas.microsoft.com/office/drawing/2014/main" id="{528C66C6-3546-4F80-BE28-41332B9DF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508" y="358775"/>
            <a:ext cx="3178175" cy="4105275"/>
          </a:xfrm>
          <a:prstGeom prst="rect">
            <a:avLst/>
          </a:prstGeom>
          <a:noFill/>
          <a:ln w="57150" cmpd="thickThin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7" descr="post-3-12455999384556">
            <a:extLst>
              <a:ext uri="{FF2B5EF4-FFF2-40B4-BE49-F238E27FC236}">
                <a16:creationId xmlns:a16="http://schemas.microsoft.com/office/drawing/2014/main" id="{6E0070B2-36A8-4290-93F9-9A27F7C55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977" y="577181"/>
            <a:ext cx="2843212" cy="2571750"/>
          </a:xfrm>
          <a:prstGeom prst="rect">
            <a:avLst/>
          </a:prstGeom>
          <a:noFill/>
          <a:ln w="57150" cmpd="thickThin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3F154FBD-FA2E-438D-A45A-DAB3074F2DE0}"/>
              </a:ext>
            </a:extLst>
          </p:cNvPr>
          <p:cNvGrpSpPr>
            <a:grpSpLocks/>
          </p:cNvGrpSpPr>
          <p:nvPr/>
        </p:nvGrpSpPr>
        <p:grpSpPr bwMode="auto">
          <a:xfrm>
            <a:off x="2855641" y="5229200"/>
            <a:ext cx="2016125" cy="914400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7" name="AutoShape 13">
              <a:extLst>
                <a:ext uri="{FF2B5EF4-FFF2-40B4-BE49-F238E27FC236}">
                  <a16:creationId xmlns:a16="http://schemas.microsoft.com/office/drawing/2014/main" id="{62964E5C-8C32-402A-B9B6-482EE9BC9E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AutoShape 14">
              <a:extLst>
                <a:ext uri="{FF2B5EF4-FFF2-40B4-BE49-F238E27FC236}">
                  <a16:creationId xmlns:a16="http://schemas.microsoft.com/office/drawing/2014/main" id="{21549220-E67F-440D-B7CD-72565866F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9" name="Rectangle 12">
            <a:extLst>
              <a:ext uri="{FF2B5EF4-FFF2-40B4-BE49-F238E27FC236}">
                <a16:creationId xmlns:a16="http://schemas.microsoft.com/office/drawing/2014/main" id="{207C3305-4C48-4093-9921-614FD7175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9" y="5229225"/>
            <a:ext cx="936625" cy="9144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10" name="Группа 5">
            <a:extLst>
              <a:ext uri="{FF2B5EF4-FFF2-40B4-BE49-F238E27FC236}">
                <a16:creationId xmlns:a16="http://schemas.microsoft.com/office/drawing/2014/main" id="{B4F19A56-3789-499E-9050-1C155E605C9E}"/>
              </a:ext>
            </a:extLst>
          </p:cNvPr>
          <p:cNvGrpSpPr>
            <a:grpSpLocks/>
          </p:cNvGrpSpPr>
          <p:nvPr/>
        </p:nvGrpSpPr>
        <p:grpSpPr bwMode="auto">
          <a:xfrm>
            <a:off x="5807969" y="5229200"/>
            <a:ext cx="2016125" cy="914400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11" name="AutoShape 13">
              <a:extLst>
                <a:ext uri="{FF2B5EF4-FFF2-40B4-BE49-F238E27FC236}">
                  <a16:creationId xmlns:a16="http://schemas.microsoft.com/office/drawing/2014/main" id="{0E2FE407-7C85-49B5-9FB1-A07F081C8E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" name="AutoShape 14">
              <a:extLst>
                <a:ext uri="{FF2B5EF4-FFF2-40B4-BE49-F238E27FC236}">
                  <a16:creationId xmlns:a16="http://schemas.microsoft.com/office/drawing/2014/main" id="{AEFFE237-FF77-4868-89F9-4B77EBCEA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D8A497FC-4CCC-431F-A397-6A6C069813AD}"/>
              </a:ext>
            </a:extLst>
          </p:cNvPr>
          <p:cNvCxnSpPr/>
          <p:nvPr/>
        </p:nvCxnSpPr>
        <p:spPr>
          <a:xfrm rot="5400000">
            <a:off x="5124451" y="5626101"/>
            <a:ext cx="136842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4E43600-5656-4778-AC74-26D384037480}"/>
              </a:ext>
            </a:extLst>
          </p:cNvPr>
          <p:cNvCxnSpPr/>
          <p:nvPr/>
        </p:nvCxnSpPr>
        <p:spPr>
          <a:xfrm rot="5400000">
            <a:off x="3792538" y="4868863"/>
            <a:ext cx="215900" cy="2159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2E90F9C-7420-46D9-96F3-1E12A7613C36}"/>
              </a:ext>
            </a:extLst>
          </p:cNvPr>
          <p:cNvSpPr/>
          <p:nvPr/>
        </p:nvSpPr>
        <p:spPr>
          <a:xfrm>
            <a:off x="2855640" y="5301208"/>
            <a:ext cx="57283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54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б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950450B-A744-4FBF-9164-5486C390A20F}"/>
              </a:ext>
            </a:extLst>
          </p:cNvPr>
          <p:cNvSpPr/>
          <p:nvPr/>
        </p:nvSpPr>
        <p:spPr>
          <a:xfrm>
            <a:off x="7732624" y="3933056"/>
            <a:ext cx="255390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БЕЛКА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4" descr="Badger">
            <a:extLst>
              <a:ext uri="{FF2B5EF4-FFF2-40B4-BE49-F238E27FC236}">
                <a16:creationId xmlns:a16="http://schemas.microsoft.com/office/drawing/2014/main" id="{F0944606-4287-43F1-BC95-490F54F1C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260350"/>
            <a:ext cx="4608513" cy="3563938"/>
          </a:xfrm>
          <a:prstGeom prst="rect">
            <a:avLst/>
          </a:prstGeom>
          <a:noFill/>
          <a:ln w="57150" cmpd="thickThin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23" descr="545288_3">
            <a:extLst>
              <a:ext uri="{FF2B5EF4-FFF2-40B4-BE49-F238E27FC236}">
                <a16:creationId xmlns:a16="http://schemas.microsoft.com/office/drawing/2014/main" id="{E485C3C0-0CD4-4E83-B624-164656A33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5" y="404813"/>
            <a:ext cx="3028950" cy="2057400"/>
          </a:xfrm>
          <a:prstGeom prst="rect">
            <a:avLst/>
          </a:prstGeom>
          <a:noFill/>
          <a:ln w="57150" cmpd="thickThin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5">
            <a:extLst>
              <a:ext uri="{FF2B5EF4-FFF2-40B4-BE49-F238E27FC236}">
                <a16:creationId xmlns:a16="http://schemas.microsoft.com/office/drawing/2014/main" id="{2EA24BF5-5BAE-4157-A809-718055713DE8}"/>
              </a:ext>
            </a:extLst>
          </p:cNvPr>
          <p:cNvGrpSpPr>
            <a:grpSpLocks/>
          </p:cNvGrpSpPr>
          <p:nvPr/>
        </p:nvGrpSpPr>
        <p:grpSpPr bwMode="auto">
          <a:xfrm>
            <a:off x="2567609" y="4725144"/>
            <a:ext cx="2016125" cy="914400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8" name="AutoShape 13">
              <a:extLst>
                <a:ext uri="{FF2B5EF4-FFF2-40B4-BE49-F238E27FC236}">
                  <a16:creationId xmlns:a16="http://schemas.microsoft.com/office/drawing/2014/main" id="{38E609A6-43DB-4FB3-8AD9-19B1559E10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" name="AutoShape 14">
              <a:extLst>
                <a:ext uri="{FF2B5EF4-FFF2-40B4-BE49-F238E27FC236}">
                  <a16:creationId xmlns:a16="http://schemas.microsoft.com/office/drawing/2014/main" id="{0BA4290F-A8AA-4564-ADF6-D172F825D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0" name="Rectangle 12">
            <a:extLst>
              <a:ext uri="{FF2B5EF4-FFF2-40B4-BE49-F238E27FC236}">
                <a16:creationId xmlns:a16="http://schemas.microsoft.com/office/drawing/2014/main" id="{73A033F4-0C31-4096-8DCF-A70BD3E5E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114" y="4724400"/>
            <a:ext cx="936625" cy="9144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5" name="Группа 5">
            <a:extLst>
              <a:ext uri="{FF2B5EF4-FFF2-40B4-BE49-F238E27FC236}">
                <a16:creationId xmlns:a16="http://schemas.microsoft.com/office/drawing/2014/main" id="{001768E5-09B6-4E17-81CD-D7203CD76AD2}"/>
              </a:ext>
            </a:extLst>
          </p:cNvPr>
          <p:cNvGrpSpPr>
            <a:grpSpLocks/>
          </p:cNvGrpSpPr>
          <p:nvPr/>
        </p:nvGrpSpPr>
        <p:grpSpPr bwMode="auto">
          <a:xfrm>
            <a:off x="5519937" y="4725144"/>
            <a:ext cx="2016125" cy="914400"/>
            <a:chOff x="5076825" y="4941888"/>
            <a:chExt cx="2016125" cy="914400"/>
          </a:xfrm>
          <a:solidFill>
            <a:srgbClr val="3366FF"/>
          </a:solidFill>
        </p:grpSpPr>
        <p:sp>
          <p:nvSpPr>
            <p:cNvPr id="12" name="AutoShape 13">
              <a:extLst>
                <a:ext uri="{FF2B5EF4-FFF2-40B4-BE49-F238E27FC236}">
                  <a16:creationId xmlns:a16="http://schemas.microsoft.com/office/drawing/2014/main" id="{2F716FFB-F3C8-4B00-87C5-15B7FE08BE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6825" y="4941888"/>
              <a:ext cx="2016125" cy="9144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3" name="AutoShape 14">
              <a:extLst>
                <a:ext uri="{FF2B5EF4-FFF2-40B4-BE49-F238E27FC236}">
                  <a16:creationId xmlns:a16="http://schemas.microsoft.com/office/drawing/2014/main" id="{FC9DA3A8-E144-4B55-90DA-89C4D3106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825" y="4941888"/>
              <a:ext cx="2016125" cy="914400"/>
            </a:xfrm>
            <a:prstGeom prst="rtTriangl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4" name="Rectangle 12">
            <a:extLst>
              <a:ext uri="{FF2B5EF4-FFF2-40B4-BE49-F238E27FC236}">
                <a16:creationId xmlns:a16="http://schemas.microsoft.com/office/drawing/2014/main" id="{96BBCDCB-C103-4636-BC31-3418A43E3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864" y="4724400"/>
            <a:ext cx="936625" cy="9144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07C2B4DA-FC06-4314-8201-275E4E89123B}"/>
              </a:ext>
            </a:extLst>
          </p:cNvPr>
          <p:cNvCxnSpPr/>
          <p:nvPr/>
        </p:nvCxnSpPr>
        <p:spPr>
          <a:xfrm rot="5400000">
            <a:off x="4835526" y="5192713"/>
            <a:ext cx="136842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3F41306-1154-46C9-B4F9-58BC6D7F2210}"/>
              </a:ext>
            </a:extLst>
          </p:cNvPr>
          <p:cNvCxnSpPr/>
          <p:nvPr/>
        </p:nvCxnSpPr>
        <p:spPr>
          <a:xfrm rot="5400000">
            <a:off x="6672263" y="4365625"/>
            <a:ext cx="215900" cy="2159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DD3399F-FBC9-4A3E-B8D8-FB04552809E2}"/>
              </a:ext>
            </a:extLst>
          </p:cNvPr>
          <p:cNvSpPr/>
          <p:nvPr/>
        </p:nvSpPr>
        <p:spPr>
          <a:xfrm>
            <a:off x="2567608" y="4725144"/>
            <a:ext cx="572838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54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б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02431BF-F317-4D48-9F76-1A76CB801C9C}"/>
              </a:ext>
            </a:extLst>
          </p:cNvPr>
          <p:cNvSpPr/>
          <p:nvPr/>
        </p:nvSpPr>
        <p:spPr>
          <a:xfrm>
            <a:off x="7032104" y="3140968"/>
            <a:ext cx="294683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БАРСУК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266</Words>
  <Application>Microsoft Office PowerPoint</Application>
  <PresentationFormat>Широкоэкранный</PresentationFormat>
  <Paragraphs>87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Bookman Old Style</vt:lpstr>
      <vt:lpstr>Calibri</vt:lpstr>
      <vt:lpstr>Calibri Light</vt:lpstr>
      <vt:lpstr>Georgia</vt:lpstr>
      <vt:lpstr>Times New Roman</vt:lpstr>
      <vt:lpstr>Тема Office</vt:lpstr>
      <vt:lpstr>Согласные звуки [б], [б’], буквы  Б, б.  А. С. Пушкин « Сказка о царе Салтане»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Укажите место буквы б           на ленте букв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2023-11-18T16:01:53Z</dcterms:created>
  <dcterms:modified xsi:type="dcterms:W3CDTF">2023-11-21T11:38:43Z</dcterms:modified>
</cp:coreProperties>
</file>