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kiosk restart="4294967295"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98" y="43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5BA663A-2474-4B6A-9A0C-F2D3865FE0F7}" type="slidenum">
              <a:t>‹#›</a:t>
            </a:fld>
            <a:endParaRPr lang="ru-RU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09937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6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424A6261-6768-4E9D-A286-825870B4E6D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5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ru-RU" sz="2000" b="0" i="0" u="none" strike="noStrike" kern="1200">
        <a:ln>
          <a:noFill/>
        </a:ln>
        <a:latin typeface="Liberation Sans" pitchFamily="18"/>
        <a:ea typeface="DejaVu San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0E9B81-B371-42C4-876C-2D91082C2DA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20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829EA-0541-4A22-AFA7-42E6FBAAAE7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55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6EFBF21-DA18-46FA-B118-AFB5D4A9FFB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7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257B3C-B9AE-4728-9735-0347F056FF0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59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EF2FCA-A2AA-496B-A5B4-2C93CDD039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49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30857B-410D-4E23-9BAB-73B2BF239D4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13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CB97B5-AE2E-4EEB-8B4B-65B3284779E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0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AAC234F-9E5E-4427-A7D6-30F841AA8D2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6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4691D7-5431-49D6-88C4-1238E8E4FAF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10594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04584A-62E1-49D4-83A9-B38E987E96D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2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85D6F0-16F9-4C8F-8D6D-D672A2A61C7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3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4A492DD-D4A7-430C-A36D-EF2C74F2D530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Liberation Sans" pitchFamily="18"/>
          <a:ea typeface="DejaVu Sans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Liberation Sans" pitchFamily="18"/>
          <a:ea typeface="DejaVu San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.depositphotos.com/1967477/1881/v/950/depositphotos_18812923-stock-illustration-happy-smiley-emoticon.jpg" TargetMode="External"/><Relationship Id="rId5" Type="http://schemas.openxmlformats.org/officeDocument/2006/relationships/hyperlink" Target="https://i.pinimg.com/736x/93/f7/a9/93f7a9485b2fc7e24399c90b93968b04--emoji-faces-smiley-faces.jpg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6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1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2636" y="2005220"/>
            <a:ext cx="5452368" cy="127056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000" b="1" i="1" u="none" strike="noStrike" kern="1200" dirty="0">
                <a:ln>
                  <a:noFill/>
                </a:ln>
                <a:solidFill>
                  <a:srgbClr val="99284C"/>
                </a:solidFill>
                <a:latin typeface="Ubuntu" pitchFamily="18"/>
                <a:ea typeface="DejaVu Sans" pitchFamily="2"/>
                <a:cs typeface="Lohit Hindi" pitchFamily="2"/>
              </a:rPr>
              <a:t>Положительные и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000" b="1" i="1" u="none" strike="noStrike" kern="1200" dirty="0">
                <a:ln>
                  <a:noFill/>
                </a:ln>
                <a:solidFill>
                  <a:srgbClr val="99284C"/>
                </a:solidFill>
                <a:latin typeface="Ubuntu" pitchFamily="18"/>
                <a:ea typeface="DejaVu Sans" pitchFamily="2"/>
                <a:cs typeface="Lohit Hindi" pitchFamily="2"/>
              </a:rPr>
              <a:t> отрицательные числа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8837" y="324000"/>
            <a:ext cx="6398331" cy="91661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FF6633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МБОУ «</a:t>
            </a:r>
            <a:r>
              <a:rPr lang="ru-RU" sz="2800" b="0" i="0" u="none" strike="noStrike" kern="1200" dirty="0" err="1">
                <a:ln>
                  <a:noFill/>
                </a:ln>
                <a:solidFill>
                  <a:srgbClr val="FF6633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Селезневская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FF6633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 средняя школа»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dirty="0" err="1">
                <a:solidFill>
                  <a:srgbClr val="FF6633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Велижского</a:t>
            </a:r>
            <a:r>
              <a:rPr lang="ru-RU" sz="2800" dirty="0">
                <a:solidFill>
                  <a:srgbClr val="FF6633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 района Смоленской области</a:t>
            </a:r>
            <a:endParaRPr lang="ru-RU" sz="2800" b="0" i="0" u="none" strike="noStrike" kern="1200" dirty="0">
              <a:ln>
                <a:noFill/>
              </a:ln>
              <a:solidFill>
                <a:srgbClr val="FF6633"/>
              </a:solidFill>
              <a:effectLst>
                <a:outerShdw dist="17961" dir="2700000">
                  <a:scrgbClr r="0" g="0" b="0"/>
                </a:outerShdw>
              </a:effectLst>
              <a:latin typeface="Ubuntu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35440" y="3780000"/>
            <a:ext cx="5200560" cy="111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400" b="0" i="0" u="none" strike="noStrike" kern="1200">
                <a:ln>
                  <a:noFill/>
                </a:ln>
                <a:solidFill>
                  <a:srgbClr val="4C1900"/>
                </a:solidFill>
                <a:latin typeface="Ubuntu" pitchFamily="18"/>
                <a:ea typeface="DejaVu Sans" pitchFamily="2"/>
                <a:cs typeface="Lohit Hindi" pitchFamily="2"/>
              </a:rPr>
              <a:t>Выполнила: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400" b="0" i="0" u="none" strike="noStrike" kern="1200">
                <a:ln>
                  <a:noFill/>
                </a:ln>
                <a:solidFill>
                  <a:srgbClr val="4C1900"/>
                </a:solidFill>
                <a:latin typeface="Ubuntu" pitchFamily="18"/>
                <a:ea typeface="DejaVu Sans" pitchFamily="2"/>
                <a:cs typeface="Lohit Hindi" pitchFamily="2"/>
              </a:rPr>
              <a:t>Мясникова Ирина Николаевна,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400" b="0" i="0" u="none" strike="noStrike" kern="1200">
                <a:ln>
                  <a:noFill/>
                </a:ln>
                <a:solidFill>
                  <a:srgbClr val="4C1900"/>
                </a:solidFill>
                <a:latin typeface="Ubuntu" pitchFamily="18"/>
                <a:ea typeface="DejaVu Sans" pitchFamily="2"/>
                <a:cs typeface="Lohit Hindi" pitchFamily="2"/>
              </a:rPr>
              <a:t>учитель математики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75683" y="6732000"/>
            <a:ext cx="1032632" cy="842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400" b="0" i="0" u="none" strike="noStrike" kern="1200" dirty="0">
                <a:ln>
                  <a:noFill/>
                </a:ln>
                <a:solidFill>
                  <a:srgbClr val="4C1900"/>
                </a:solidFill>
                <a:latin typeface="Ubuntu" pitchFamily="18"/>
                <a:ea typeface="DejaVu Sans" pitchFamily="2"/>
                <a:cs typeface="Lohit Hindi" pitchFamily="2"/>
              </a:rPr>
              <a:t>Велиж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400" b="0" i="0" u="none" strike="noStrike" kern="1200" dirty="0">
                <a:ln>
                  <a:noFill/>
                </a:ln>
                <a:solidFill>
                  <a:srgbClr val="4C1900"/>
                </a:solidFill>
                <a:latin typeface="Ubuntu" pitchFamily="18"/>
                <a:ea typeface="DejaVu Sans" pitchFamily="2"/>
                <a:cs typeface="Lohit Hindi" pitchFamily="2"/>
              </a:rPr>
              <a:t>2022</a:t>
            </a: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33720" y="5040000"/>
            <a:ext cx="926280" cy="1040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8000" y="1296000"/>
            <a:ext cx="5316480" cy="1113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Ani" pitchFamily="18"/>
                <a:ea typeface="DejaVu Sans" pitchFamily="2"/>
                <a:cs typeface="Lohit Hindi" pitchFamily="2"/>
              </a:rPr>
              <a:t>Подумай, еще!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0120" y="2996280"/>
            <a:ext cx="2133360" cy="214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54319" y="5968440"/>
            <a:ext cx="1369800" cy="85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000" y="1152000"/>
            <a:ext cx="4104000" cy="1113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Ani" pitchFamily="18"/>
                <a:ea typeface="DejaVu Sans" pitchFamily="2"/>
                <a:cs typeface="Lohit Hindi" pitchFamily="2"/>
              </a:rPr>
              <a:t>Молодец!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440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93" y="2452688"/>
            <a:ext cx="3571875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8000" y="914039"/>
            <a:ext cx="4680000" cy="1117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0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Вычислить: 7,2+18,8-11,3-18,7.</a:t>
            </a: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591400" y="5976720"/>
            <a:ext cx="850319" cy="8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2951999" y="2808000"/>
            <a:ext cx="1440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3366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А) -14;</a:t>
            </a: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5040000" y="3456000"/>
            <a:ext cx="2015999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rPr>
              <a:t> </a:t>
            </a: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В) -56;</a:t>
            </a:r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7560000" y="4176000"/>
            <a:ext cx="1296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С) -4;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6000" y="1296000"/>
            <a:ext cx="466596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Подумай, еще!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0120" y="2996280"/>
            <a:ext cx="2133360" cy="214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54319" y="5968440"/>
            <a:ext cx="1369800" cy="85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424000" y="6336000"/>
            <a:ext cx="360" cy="427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1999" y="1152000"/>
            <a:ext cx="439200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Молодец!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440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701" y="2452688"/>
            <a:ext cx="3571875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0000" y="936000"/>
            <a:ext cx="3384000" cy="1374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0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Вычислить: -5,3·1,1</a:t>
            </a:r>
            <a:r>
              <a:rPr lang="ru-RU" sz="1800" b="0" i="0" u="none" strike="noStrike" kern="1200">
                <a:ln>
                  <a:noFill/>
                </a:ln>
                <a:latin typeface="Ubuntu" pitchFamily="18"/>
                <a:ea typeface="DejaVu Sans" pitchFamily="2"/>
                <a:cs typeface="Lohit Hindi" pitchFamily="2"/>
              </a:rPr>
              <a:t>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endParaRPr lang="ru-RU" sz="1800" b="0" i="0" u="none" strike="noStrike" kern="1200">
              <a:ln>
                <a:noFill/>
              </a:ln>
              <a:latin typeface="Ubuntu" pitchFamily="18"/>
              <a:ea typeface="DejaVu Sans" pitchFamily="2"/>
              <a:cs typeface="Lohit Hindi" pitchFamily="2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591400" y="5976720"/>
            <a:ext cx="850319" cy="8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096000" y="2520000"/>
            <a:ext cx="2376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A) -5,83;</a:t>
            </a: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5472000" y="2988000"/>
            <a:ext cx="2015999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just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B) 58,3</a:t>
            </a:r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7416000" y="3888000"/>
            <a:ext cx="1440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C) 53,3.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6000" y="1296000"/>
            <a:ext cx="466596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Подумай, еще!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0120" y="2996280"/>
            <a:ext cx="2133360" cy="214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085599" y="6242400"/>
            <a:ext cx="11592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8000" y="1152000"/>
            <a:ext cx="417600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Молодец!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440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701" y="2452688"/>
            <a:ext cx="3571875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6120" y="972000"/>
            <a:ext cx="4495759" cy="168343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Молодец!</a:t>
            </a:r>
            <a:br>
              <a:rPr lang="ru-RU" sz="36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</a:br>
            <a:r>
              <a:rPr lang="ru-RU" sz="36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Ты справился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со всеми заданиями!</a:t>
            </a: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440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95080" y="3894480"/>
            <a:ext cx="1819080" cy="1066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301" y="972000"/>
            <a:ext cx="2663399" cy="62173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Источники:</a:t>
            </a: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440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52080" y="1909253"/>
            <a:ext cx="69127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/>
              </a:rPr>
              <a:t>https://i.pinimg.com/736x/93/f7/a9/93f7a9485b2fc7e24399c90b93968b04--emoji-faces-smiley-faces.jpg</a:t>
            </a:r>
            <a:endParaRPr lang="ru-RU" sz="2000" dirty="0">
              <a:ea typeface="Calibri"/>
              <a:cs typeface="Times New Roman"/>
            </a:endParaRPr>
          </a:p>
          <a:p>
            <a:pPr marL="8001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/>
              </a:rPr>
              <a:t>https://st.depositphotos.com/1967477/1881/v/950/depositphotos_18812923-stock-illustration-happy-smiley-emoticon.jpg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067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004" y="360000"/>
            <a:ext cx="7497991" cy="215522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  <a:t>Перед вами игровое поле. </a:t>
            </a:r>
            <a:b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</a:br>
            <a: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  <a:t>Каждый кружок — ваша остановка.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  <a:t>Выберите один  правильный ответ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  <a:t>из предложенных и вернитесь на игровое поле. </a:t>
            </a:r>
            <a:br>
              <a:rPr lang="ru-RU" sz="28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Ubuntu" pitchFamily="18"/>
                <a:ea typeface="DejaVu Sans" pitchFamily="2"/>
                <a:cs typeface="Lohit Hindi" pitchFamily="2"/>
              </a:rPr>
            </a:br>
            <a:r>
              <a:rPr lang="ru-RU" sz="2800" b="1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Желаю удачи!</a:t>
            </a:r>
          </a:p>
        </p:txBody>
      </p:sp>
      <p:sp>
        <p:nvSpPr>
          <p:cNvPr id="3" name="Полилиния 2">
            <a:hlinkClick r:id="rId3" action="ppaction://hlinksldjump"/>
          </p:cNvPr>
          <p:cNvSpPr/>
          <p:nvPr/>
        </p:nvSpPr>
        <p:spPr>
          <a:xfrm>
            <a:off x="3024000" y="3456000"/>
            <a:ext cx="1440000" cy="129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E0021"/>
          </a:solidFill>
          <a:ln>
            <a:noFill/>
          </a:ln>
          <a:effectLst>
            <a:outerShdw dist="101823" dir="2700000" algn="tl">
              <a:srgbClr val="EB613D"/>
            </a:outerShdw>
          </a:effectLst>
          <a:scene3d>
            <a:camera prst="legacyObliqueBottomLeft"/>
            <a:lightRig rig="legacyNormal3" dir="b"/>
          </a:scene3d>
          <a:sp3d extrusionH="457200" prstMaterial="legacyPlastic">
            <a:bevelT w="13500" h="13500" prst="angle"/>
            <a:bevelB w="13500" h="13500" prst="angle"/>
          </a:sp3d>
        </p:spPr>
        <p:txBody>
          <a:bodyPr vert="horz" wrap="none" lIns="252000" tIns="207000" rIns="252000" bIns="207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4000" y="3708000"/>
            <a:ext cx="360000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1</a:t>
            </a:r>
          </a:p>
        </p:txBody>
      </p:sp>
      <p:sp>
        <p:nvSpPr>
          <p:cNvPr id="5" name="Полилиния 4">
            <a:hlinkClick r:id="rId4" action="ppaction://hlinksldjump"/>
          </p:cNvPr>
          <p:cNvSpPr/>
          <p:nvPr/>
        </p:nvSpPr>
        <p:spPr>
          <a:xfrm>
            <a:off x="4392000" y="5903999"/>
            <a:ext cx="1440000" cy="129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E0021"/>
          </a:solidFill>
          <a:ln>
            <a:noFill/>
          </a:ln>
          <a:effectLst>
            <a:outerShdw dist="101823" dir="2700000" algn="tl">
              <a:srgbClr val="EB613D"/>
            </a:outerShdw>
          </a:effectLst>
          <a:scene3d>
            <a:camera prst="legacyObliqueBottomLeft"/>
            <a:lightRig rig="legacyNormal3" dir="b"/>
          </a:scene3d>
          <a:sp3d extrusionH="457200" prstMaterial="legacyPlastic">
            <a:bevelT w="13500" h="13500" prst="angle"/>
            <a:bevelB w="13500" h="13500" prst="angle"/>
          </a:sp3d>
        </p:spPr>
        <p:txBody>
          <a:bodyPr vert="horz" wrap="none" lIns="252000" tIns="207000" rIns="252000" bIns="207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6" name="Полилиния 5">
            <a:hlinkClick r:id="rId5" action="ppaction://hlinksldjump"/>
          </p:cNvPr>
          <p:cNvSpPr/>
          <p:nvPr/>
        </p:nvSpPr>
        <p:spPr>
          <a:xfrm>
            <a:off x="5472000" y="4176000"/>
            <a:ext cx="1440000" cy="129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E0021"/>
          </a:solidFill>
          <a:ln>
            <a:noFill/>
          </a:ln>
          <a:effectLst>
            <a:outerShdw dist="101823" dir="2700000" algn="tl">
              <a:srgbClr val="EB613D"/>
            </a:outerShdw>
          </a:effectLst>
          <a:scene3d>
            <a:camera prst="legacyObliqueBottomLeft"/>
            <a:lightRig rig="legacyNormal3" dir="b"/>
          </a:scene3d>
          <a:sp3d extrusionH="457200" prstMaterial="legacyPlastic">
            <a:bevelT w="13500" h="13500" prst="angle"/>
            <a:bevelB w="13500" h="13500" prst="angle"/>
          </a:sp3d>
        </p:spPr>
        <p:txBody>
          <a:bodyPr vert="horz" wrap="none" lIns="252000" tIns="207000" rIns="252000" bIns="207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Полилиния 6">
            <a:hlinkClick r:id="rId6" action="ppaction://hlinksldjump"/>
          </p:cNvPr>
          <p:cNvSpPr/>
          <p:nvPr/>
        </p:nvSpPr>
        <p:spPr>
          <a:xfrm>
            <a:off x="8136000" y="5832000"/>
            <a:ext cx="1440000" cy="129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E0021"/>
          </a:solidFill>
          <a:ln>
            <a:noFill/>
          </a:ln>
          <a:effectLst>
            <a:outerShdw dist="101823" dir="2700000" algn="tl">
              <a:srgbClr val="EB613D"/>
            </a:outerShdw>
          </a:effectLst>
          <a:scene3d>
            <a:camera prst="legacyObliqueBottomLeft"/>
            <a:lightRig rig="legacyNormal3" dir="b"/>
          </a:scene3d>
          <a:sp3d extrusionH="457200" prstMaterial="legacyPlastic">
            <a:bevelT w="13500" h="13500" prst="angle"/>
            <a:bevelB w="13500" h="13500" prst="angle"/>
          </a:sp3d>
        </p:spPr>
        <p:txBody>
          <a:bodyPr vert="horz" wrap="none" lIns="252000" tIns="207000" rIns="252000" bIns="207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Полилиния 7">
            <a:hlinkClick r:id="rId7" action="ppaction://hlinksldjump"/>
          </p:cNvPr>
          <p:cNvSpPr/>
          <p:nvPr/>
        </p:nvSpPr>
        <p:spPr>
          <a:xfrm>
            <a:off x="7848000" y="3816000"/>
            <a:ext cx="1440000" cy="129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E0021"/>
          </a:solidFill>
          <a:ln>
            <a:noFill/>
          </a:ln>
          <a:effectLst>
            <a:outerShdw dist="101823" dir="2700000" algn="tl">
              <a:srgbClr val="EB613D"/>
            </a:outerShdw>
          </a:effectLst>
          <a:scene3d>
            <a:camera prst="legacyObliqueBottomLeft"/>
            <a:lightRig rig="legacyNormal3" dir="b"/>
          </a:scene3d>
          <a:sp3d extrusionH="457200" prstMaterial="legacyPlastic">
            <a:bevelT w="13500" h="13500" prst="angle"/>
            <a:bevelB w="13500" h="13500" prst="angle"/>
          </a:sp3d>
        </p:spPr>
        <p:txBody>
          <a:bodyPr vert="horz" wrap="none" lIns="252000" tIns="207000" rIns="252000" bIns="207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8000" y="4536000"/>
            <a:ext cx="307080" cy="596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1" i="0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4000" y="3708360"/>
            <a:ext cx="360000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8000" y="4212000"/>
            <a:ext cx="435239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2000" y="6228000"/>
            <a:ext cx="435239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8360" y="4212360"/>
            <a:ext cx="435239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12000" y="6192000"/>
            <a:ext cx="435239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0" i="0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8360" y="4212360"/>
            <a:ext cx="435239" cy="652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>
                <a:ln>
                  <a:noFill/>
                </a:ln>
                <a:solidFill>
                  <a:srgbClr val="FFFFFF"/>
                </a:solidFill>
                <a:latin typeface="Liberation Serif" pitchFamily="18"/>
                <a:ea typeface="DejaVu Sans" pitchFamily="2"/>
                <a:cs typeface="Lohit Hindi" pitchFamily="2"/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7646" y="612000"/>
            <a:ext cx="8708707" cy="141803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0" i="0" u="none" strike="noStrike" kern="1200" dirty="0">
                <a:ln>
                  <a:noFill/>
                </a:ln>
                <a:solidFill>
                  <a:srgbClr val="80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ni" pitchFamily="18"/>
                <a:ea typeface="DejaVu Sans" pitchFamily="2"/>
                <a:cs typeface="Lohit Hindi" pitchFamily="2"/>
              </a:rPr>
              <a:t> </a:t>
            </a:r>
            <a:r>
              <a:rPr lang="ru-RU" sz="3600" b="0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Любое ... число больше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0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 любого отрицательного числа.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dirty="0">
              <a:ln>
                <a:noFill/>
              </a:ln>
              <a:latin typeface="Ubuntu" pitchFamily="18"/>
              <a:ea typeface="DejaVu Sans" pitchFamily="2"/>
              <a:cs typeface="Lohit Hindi" pitchFamily="2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591400" y="5976720"/>
            <a:ext cx="850319" cy="8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2664000" y="3240000"/>
            <a:ext cx="2196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А) четное;</a:t>
            </a: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5112000" y="3600000"/>
            <a:ext cx="2628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В)нечетное;</a:t>
            </a:r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6768000" y="4320000"/>
            <a:ext cx="3744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С) положительное.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4000" y="1296000"/>
            <a:ext cx="466596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Подумай, еще!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0120" y="2996280"/>
            <a:ext cx="2133360" cy="214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085599" y="6242400"/>
            <a:ext cx="11592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6000" y="1152000"/>
            <a:ext cx="352800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Молодец!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734599" y="6138720"/>
            <a:ext cx="1393559" cy="925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st.depositphotos.com/1967477/1881/v/950/depositphotos_18812923-stock-illustration-happy-smiley-emotic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165" y="2267669"/>
            <a:ext cx="3572312" cy="265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9653" y="720000"/>
            <a:ext cx="5848694" cy="11525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0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Записать в порядке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0" i="0" u="none" strike="noStrike" kern="1200" dirty="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убывания числа: -6,5; -3,2; 1</a:t>
            </a:r>
            <a:r>
              <a:rPr lang="ru-RU" sz="3600" b="0" i="0" u="none" strike="noStrike" kern="1200" dirty="0">
                <a:ln>
                  <a:noFill/>
                </a:ln>
                <a:latin typeface="Ubuntu" pitchFamily="18"/>
                <a:ea typeface="DejaVu Sans" pitchFamily="2"/>
                <a:cs typeface="Lohit Hindi" pitchFamily="2"/>
              </a:rPr>
              <a:t>.</a:t>
            </a: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591400" y="5976720"/>
            <a:ext cx="850319" cy="8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168000" y="3168000"/>
            <a:ext cx="2448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А) 1; -6,5; -3,2;</a:t>
            </a: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5076000" y="3851999"/>
            <a:ext cx="2664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В) 1; -3,2; -6,5;</a:t>
            </a: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7343999" y="4392000"/>
            <a:ext cx="2520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3366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С) -6,5; -3,2; 1.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6000" y="1296000"/>
            <a:ext cx="466596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Подумай, еще!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30120" y="2996280"/>
            <a:ext cx="2133360" cy="214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53960" y="5968080"/>
            <a:ext cx="1369800" cy="85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6000" y="1152000"/>
            <a:ext cx="3528000" cy="774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4800" b="1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Молодец!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0079" y="5770800"/>
            <a:ext cx="1513080" cy="100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733" y="2452688"/>
            <a:ext cx="3571875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6000" y="1116000"/>
            <a:ext cx="5487120" cy="604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3600" b="0" i="0" u="none" strike="noStrike" kern="1200">
                <a:ln>
                  <a:noFill/>
                </a:ln>
                <a:solidFill>
                  <a:srgbClr val="B80047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Вычислить: (-16,1)-17,35.</a:t>
            </a: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591400" y="5976720"/>
            <a:ext cx="850319" cy="8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168000" y="2520000"/>
            <a:ext cx="1944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А) -33,45;</a:t>
            </a: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5112000" y="3311999"/>
            <a:ext cx="1944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Ubuntu" pitchFamily="2"/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В) 33,45;</a:t>
            </a:r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7343999" y="4031999"/>
            <a:ext cx="2304000" cy="488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rPr>
              <a:t> </a:t>
            </a:r>
            <a:r>
              <a:rPr lang="ru-RU" sz="2800" b="0" i="0" u="none" strike="noStrike" kern="120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Ubuntu" pitchFamily="18"/>
                <a:ea typeface="DejaVu Sans" pitchFamily="2"/>
                <a:cs typeface="Lohit Hindi" pitchFamily="2"/>
              </a:rPr>
              <a:t>С) -33,36.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265</Words>
  <Application>Microsoft Office PowerPoint</Application>
  <PresentationFormat>Произвольный</PresentationFormat>
  <Paragraphs>57</Paragraphs>
  <Slides>19</Slides>
  <Notes>19</Notes>
  <HiddenSlides>18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Ani</vt:lpstr>
      <vt:lpstr>Arial</vt:lpstr>
      <vt:lpstr>Calibri</vt:lpstr>
      <vt:lpstr>Liberation Sans</vt:lpstr>
      <vt:lpstr>Liberation Serif</vt:lpstr>
      <vt:lpstr>StarSymbol</vt:lpstr>
      <vt:lpstr>Times New Roman</vt:lpstr>
      <vt:lpstr>Ubuntu</vt:lpstr>
      <vt:lpstr>Обычный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user7 МАД</dc:creator>
  <cp:lastModifiedBy>Евгений Мясников</cp:lastModifiedBy>
  <cp:revision>29</cp:revision>
  <dcterms:created xsi:type="dcterms:W3CDTF">2014-03-21T16:41:05Z</dcterms:created>
  <dcterms:modified xsi:type="dcterms:W3CDTF">2024-01-06T13:37:04Z</dcterms:modified>
</cp:coreProperties>
</file>