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>
      <p:cViewPr varScale="1">
        <p:scale>
          <a:sx n="66" d="100"/>
          <a:sy n="66" d="100"/>
        </p:scale>
        <p:origin x="1280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FF089-B7AF-4AB9-A55C-E315DFF053A4}" type="datetimeFigureOut">
              <a:rPr lang="ru-RU" smtClean="0"/>
              <a:t>22.12.2023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C9CA9-DFB4-4353-89CF-6EF23E0A48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93044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FF089-B7AF-4AB9-A55C-E315DFF053A4}" type="datetimeFigureOut">
              <a:rPr lang="ru-RU" smtClean="0"/>
              <a:t>22.12.2023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C9CA9-DFB4-4353-89CF-6EF23E0A48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72379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FF089-B7AF-4AB9-A55C-E315DFF053A4}" type="datetimeFigureOut">
              <a:rPr lang="ru-RU" smtClean="0"/>
              <a:t>22.12.2023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C9CA9-DFB4-4353-89CF-6EF23E0A48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89793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FF089-B7AF-4AB9-A55C-E315DFF053A4}" type="datetimeFigureOut">
              <a:rPr lang="ru-RU" smtClean="0"/>
              <a:t>22.12.2023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C9CA9-DFB4-4353-89CF-6EF23E0A48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7401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FF089-B7AF-4AB9-A55C-E315DFF053A4}" type="datetimeFigureOut">
              <a:rPr lang="ru-RU" smtClean="0"/>
              <a:t>22.12.2023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C9CA9-DFB4-4353-89CF-6EF23E0A48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08242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FF089-B7AF-4AB9-A55C-E315DFF053A4}" type="datetimeFigureOut">
              <a:rPr lang="ru-RU" smtClean="0"/>
              <a:t>22.12.2023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C9CA9-DFB4-4353-89CF-6EF23E0A48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66091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FF089-B7AF-4AB9-A55C-E315DFF053A4}" type="datetimeFigureOut">
              <a:rPr lang="ru-RU" smtClean="0"/>
              <a:t>22.12.2023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C9CA9-DFB4-4353-89CF-6EF23E0A48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86765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FF089-B7AF-4AB9-A55C-E315DFF053A4}" type="datetimeFigureOut">
              <a:rPr lang="ru-RU" smtClean="0"/>
              <a:t>22.12.2023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C9CA9-DFB4-4353-89CF-6EF23E0A48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33243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FF089-B7AF-4AB9-A55C-E315DFF053A4}" type="datetimeFigureOut">
              <a:rPr lang="ru-RU" smtClean="0"/>
              <a:t>22.12.2023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C9CA9-DFB4-4353-89CF-6EF23E0A48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94344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FF089-B7AF-4AB9-A55C-E315DFF053A4}" type="datetimeFigureOut">
              <a:rPr lang="ru-RU" smtClean="0"/>
              <a:t>22.12.2023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C9CA9-DFB4-4353-89CF-6EF23E0A48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4643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FF089-B7AF-4AB9-A55C-E315DFF053A4}" type="datetimeFigureOut">
              <a:rPr lang="ru-RU" smtClean="0"/>
              <a:t>22.12.2023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C9CA9-DFB4-4353-89CF-6EF23E0A48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97474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FFF089-B7AF-4AB9-A55C-E315DFF053A4}" type="datetimeFigureOut">
              <a:rPr lang="ru-RU" smtClean="0"/>
              <a:t>22.12.2023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0C9CA9-DFB4-4353-89CF-6EF23E0A48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01193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натолий\Desktop\картинка НОЧЬ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6028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16632"/>
            <a:ext cx="7772400" cy="158417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КАРЕЛЬСКАЯ  </a:t>
            </a:r>
            <a:r>
              <a:rPr lang="ru-RU" dirty="0" smtClean="0">
                <a:solidFill>
                  <a:schemeClr val="bg1"/>
                </a:solidFill>
              </a:rPr>
              <a:t>КОЛЫБЕЛЬНАЯ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en-US" dirty="0">
                <a:solidFill>
                  <a:schemeClr val="bg1"/>
                </a:solidFill>
              </a:rPr>
              <a:t>Karelian lullaby </a:t>
            </a:r>
            <a:r>
              <a:rPr lang="en-US" dirty="0" err="1">
                <a:solidFill>
                  <a:schemeClr val="bg1"/>
                </a:solidFill>
              </a:rPr>
              <a:t>Tuuti</a:t>
            </a:r>
            <a:r>
              <a:rPr lang="en-US" dirty="0"/>
              <a:t/>
            </a:r>
            <a:br>
              <a:rPr lang="en-US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013176"/>
            <a:ext cx="6400800" cy="625624"/>
          </a:xfrm>
        </p:spPr>
        <p:txBody>
          <a:bodyPr>
            <a:normAutofit fontScale="55000" lnSpcReduction="20000"/>
          </a:bodyPr>
          <a:lstStyle/>
          <a:p>
            <a:r>
              <a:rPr lang="ru-RU" dirty="0" smtClean="0">
                <a:solidFill>
                  <a:schemeClr val="accent6"/>
                </a:solidFill>
              </a:rPr>
              <a:t>МОУ СОШ № 11 учитель начальных классов</a:t>
            </a:r>
          </a:p>
          <a:p>
            <a:r>
              <a:rPr lang="ru-RU" dirty="0" smtClean="0">
                <a:solidFill>
                  <a:schemeClr val="accent6"/>
                </a:solidFill>
              </a:rPr>
              <a:t> </a:t>
            </a:r>
            <a:r>
              <a:rPr lang="ru-RU" dirty="0" err="1" smtClean="0">
                <a:solidFill>
                  <a:schemeClr val="accent6"/>
                </a:solidFill>
              </a:rPr>
              <a:t>Хямяляйнен</a:t>
            </a:r>
            <a:r>
              <a:rPr lang="ru-RU" dirty="0" smtClean="0">
                <a:solidFill>
                  <a:schemeClr val="accent6"/>
                </a:solidFill>
              </a:rPr>
              <a:t> Наталья Сергеевна</a:t>
            </a:r>
            <a:endParaRPr lang="ru-RU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37383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4788023" cy="6911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60032" y="0"/>
            <a:ext cx="4283968" cy="7173416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>
                <a:solidFill>
                  <a:srgbClr val="7030A0"/>
                </a:solidFill>
              </a:rPr>
              <a:t>Слово колыбель происходит от древне-русского глагола </a:t>
            </a:r>
            <a:r>
              <a:rPr lang="ru-RU" sz="2000" b="1" dirty="0" err="1" smtClean="0">
                <a:solidFill>
                  <a:srgbClr val="7030A0"/>
                </a:solidFill>
              </a:rPr>
              <a:t>колыбать</a:t>
            </a:r>
            <a:r>
              <a:rPr lang="ru-RU" sz="2000" b="1" dirty="0" smtClean="0">
                <a:solidFill>
                  <a:srgbClr val="7030A0"/>
                </a:solidFill>
              </a:rPr>
              <a:t>, что означало качать, укачивать. Глагол </a:t>
            </a:r>
            <a:r>
              <a:rPr lang="ru-RU" sz="2000" b="1" dirty="0" err="1" smtClean="0">
                <a:solidFill>
                  <a:srgbClr val="7030A0"/>
                </a:solidFill>
              </a:rPr>
              <a:t>колыбать</a:t>
            </a:r>
            <a:r>
              <a:rPr lang="ru-RU" sz="2000" b="1" dirty="0" smtClean="0">
                <a:solidFill>
                  <a:srgbClr val="7030A0"/>
                </a:solidFill>
              </a:rPr>
              <a:t> близок к глаголу колебать и возможно произошёл от древнерусского колыхать, качать на коленях В. И. Даль отмечает, что в зависимости от местности колыбель в XIX веке называли зыбка, люлька, качалка, </a:t>
            </a:r>
            <a:r>
              <a:rPr lang="ru-RU" sz="2000" b="1" dirty="0" err="1" smtClean="0">
                <a:solidFill>
                  <a:srgbClr val="7030A0"/>
                </a:solidFill>
              </a:rPr>
              <a:t>баюкалка</a:t>
            </a:r>
            <a:r>
              <a:rPr lang="ru-RU" sz="2000" b="1" dirty="0" smtClean="0">
                <a:solidFill>
                  <a:srgbClr val="7030A0"/>
                </a:solidFill>
              </a:rPr>
              <a:t>, </a:t>
            </a:r>
            <a:r>
              <a:rPr lang="ru-RU" sz="2000" b="1" dirty="0" err="1" smtClean="0">
                <a:solidFill>
                  <a:srgbClr val="7030A0"/>
                </a:solidFill>
              </a:rPr>
              <a:t>колыска</a:t>
            </a:r>
            <a:r>
              <a:rPr lang="ru-RU" sz="2000" b="1" dirty="0" smtClean="0">
                <a:solidFill>
                  <a:srgbClr val="7030A0"/>
                </a:solidFill>
              </a:rPr>
              <a:t>.</a:t>
            </a:r>
            <a:br>
              <a:rPr lang="ru-RU" sz="2000" b="1" dirty="0" smtClean="0">
                <a:solidFill>
                  <a:srgbClr val="7030A0"/>
                </a:solidFill>
              </a:rPr>
            </a:br>
            <a:r>
              <a:rPr lang="ru-RU" sz="2000" b="1" dirty="0" smtClean="0">
                <a:solidFill>
                  <a:srgbClr val="7030A0"/>
                </a:solidFill>
              </a:rPr>
              <a:t>Слово же люлька  возникло от общеславянского </a:t>
            </a:r>
            <a:r>
              <a:rPr lang="ru-RU" sz="2000" b="1" dirty="0" err="1" smtClean="0">
                <a:solidFill>
                  <a:srgbClr val="7030A0"/>
                </a:solidFill>
              </a:rPr>
              <a:t>люлю</a:t>
            </a:r>
            <a:r>
              <a:rPr lang="ru-RU" sz="2000" b="1" dirty="0" smtClean="0">
                <a:solidFill>
                  <a:srgbClr val="7030A0"/>
                </a:solidFill>
              </a:rPr>
              <a:t> означающего припев при укачивании, и возникшего от глагола лелеять.</a:t>
            </a:r>
            <a:br>
              <a:rPr lang="ru-RU" sz="2000" b="1" dirty="0" smtClean="0">
                <a:solidFill>
                  <a:srgbClr val="7030A0"/>
                </a:solidFill>
              </a:rPr>
            </a:br>
            <a:r>
              <a:rPr lang="ru-RU" sz="2000" b="1" dirty="0" err="1" smtClean="0">
                <a:solidFill>
                  <a:srgbClr val="7030A0"/>
                </a:solidFill>
              </a:rPr>
              <a:t>Зы́бка</a:t>
            </a:r>
            <a:r>
              <a:rPr lang="ru-RU" sz="2000" b="1" dirty="0" smtClean="0">
                <a:solidFill>
                  <a:srgbClr val="7030A0"/>
                </a:solidFill>
              </a:rPr>
              <a:t> — в восточнославянских языках диалектное или областное название люльки (кроватки, подвешиваемой к потолку) для качания грудных малышей. </a:t>
            </a:r>
            <a:br>
              <a:rPr lang="ru-RU" sz="2000" b="1" dirty="0" smtClean="0">
                <a:solidFill>
                  <a:srgbClr val="7030A0"/>
                </a:solidFill>
              </a:rPr>
            </a:br>
            <a:r>
              <a:rPr lang="ru-RU" sz="2000" b="1" dirty="0" smtClean="0">
                <a:solidFill>
                  <a:srgbClr val="7030A0"/>
                </a:solidFill>
              </a:rPr>
              <a:t>Большинство народов европейской части России и Сибири верило, что в подвешенной (приподнятой над полом) колыбели ребёнок находится под покровительством небесных сил.</a:t>
            </a:r>
            <a:r>
              <a:rPr lang="ru-RU" dirty="0" smtClean="0">
                <a:solidFill>
                  <a:srgbClr val="7030A0"/>
                </a:solidFill>
              </a:rPr>
              <a:t/>
            </a:r>
            <a:br>
              <a:rPr lang="ru-RU" dirty="0" smtClean="0">
                <a:solidFill>
                  <a:srgbClr val="7030A0"/>
                </a:solidFill>
              </a:rPr>
            </a:br>
            <a:endParaRPr lang="ru-RU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79323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459432"/>
            <a:ext cx="5004048" cy="7416824"/>
          </a:xfrm>
        </p:spPr>
        <p:txBody>
          <a:bodyPr>
            <a:no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Колыбельная песня — песня, исполняемая матерью или нянькой при укачивании ребёнка, особый лирический жанр, популярный в народной поэзии  Один из древнейших жанров фольклора. В традиционной народной культуре колыбельная песня могла выполнять магическую охранную функцию .  У всех народов колыбельная не требует каких-либо инструментов для её исполнения, достаточно только голоса. </a:t>
            </a:r>
            <a:b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В данном жанре сохранились элементы заговора-оберега. Люди верили, что человека окружают таинственные враждебные силы, и если ребёнок увидит во сне что-то плохое, страшное, то наяву это уже не повторится. Вот почему в колыбельной можно найти «серенького волчка» и других пугающих персонажей, считалось, что колыбельные песни защищают ребёнка от порчи. Позже колыбельные песни утрачивали магические элементы, приобретали значение доброго пожелания на будущее.</a:t>
            </a:r>
            <a:b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Поскольку песня сопровождалась мерным покачиванием ребёнка, в ней очень важен ритм.</a:t>
            </a:r>
            <a:b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</a:b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3074" name="Picture 2" descr="C:\Users\Анатолий\Desktop\колыбелька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0"/>
            <a:ext cx="413995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80173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002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Вспомни популярные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0652" y="3891103"/>
            <a:ext cx="2983553" cy="27691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1700808"/>
            <a:ext cx="3456384" cy="3137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7569" y="1700808"/>
            <a:ext cx="2944053" cy="2724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3710734"/>
            <a:ext cx="3456384" cy="28866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344570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55976" y="274638"/>
            <a:ext cx="4608512" cy="632271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Ларин </a:t>
            </a:r>
            <a:r>
              <a:rPr lang="ru-RU" dirty="0" err="1" smtClean="0">
                <a:solidFill>
                  <a:srgbClr val="0070C0"/>
                </a:solidFill>
              </a:rPr>
              <a:t>Параске</a:t>
            </a:r>
            <a:r>
              <a:rPr lang="ru-RU" dirty="0" smtClean="0">
                <a:solidFill>
                  <a:srgbClr val="0070C0"/>
                </a:solidFill>
              </a:rPr>
              <a:t> сказительница, </a:t>
            </a:r>
            <a:r>
              <a:rPr lang="ru-RU" dirty="0" err="1" smtClean="0">
                <a:solidFill>
                  <a:srgbClr val="0070C0"/>
                </a:solidFill>
              </a:rPr>
              <a:t>рунопевица</a:t>
            </a:r>
            <a:r>
              <a:rPr lang="ru-RU" dirty="0" smtClean="0">
                <a:solidFill>
                  <a:srgbClr val="0070C0"/>
                </a:solidFill>
              </a:rPr>
              <a:t>  </a:t>
            </a:r>
            <a:r>
              <a:rPr lang="ru-RU" smtClean="0">
                <a:solidFill>
                  <a:srgbClr val="0070C0"/>
                </a:solidFill>
              </a:rPr>
              <a:t>древних </a:t>
            </a:r>
            <a:r>
              <a:rPr lang="ru-RU" smtClean="0">
                <a:solidFill>
                  <a:srgbClr val="0070C0"/>
                </a:solidFill>
              </a:rPr>
              <a:t>рун</a:t>
            </a:r>
            <a:br>
              <a:rPr lang="ru-RU" smtClean="0">
                <a:solidFill>
                  <a:srgbClr val="0070C0"/>
                </a:solidFill>
              </a:rPr>
            </a:br>
            <a:r>
              <a:rPr lang="ru-RU" smtClean="0">
                <a:solidFill>
                  <a:srgbClr val="0070C0"/>
                </a:solidFill>
              </a:rPr>
              <a:t> </a:t>
            </a:r>
            <a:r>
              <a:rPr lang="ru-RU" dirty="0" err="1" smtClean="0">
                <a:solidFill>
                  <a:srgbClr val="0070C0"/>
                </a:solidFill>
              </a:rPr>
              <a:t>северо</a:t>
            </a:r>
            <a:r>
              <a:rPr lang="ru-RU" dirty="0" smtClean="0">
                <a:solidFill>
                  <a:srgbClr val="0070C0"/>
                </a:solidFill>
              </a:rPr>
              <a:t> - </a:t>
            </a:r>
            <a:r>
              <a:rPr lang="ru-RU" dirty="0" err="1" smtClean="0">
                <a:solidFill>
                  <a:srgbClr val="0070C0"/>
                </a:solidFill>
              </a:rPr>
              <a:t>ингерманландских</a:t>
            </a:r>
            <a:r>
              <a:rPr lang="ru-RU" dirty="0" smtClean="0">
                <a:solidFill>
                  <a:srgbClr val="0070C0"/>
                </a:solidFill>
              </a:rPr>
              <a:t> традиций волостей </a:t>
            </a:r>
            <a:r>
              <a:rPr lang="ru-RU" dirty="0" err="1" smtClean="0">
                <a:solidFill>
                  <a:srgbClr val="0070C0"/>
                </a:solidFill>
              </a:rPr>
              <a:t>Юго</a:t>
            </a:r>
            <a:r>
              <a:rPr lang="ru-RU" dirty="0" smtClean="0">
                <a:solidFill>
                  <a:srgbClr val="0070C0"/>
                </a:solidFill>
              </a:rPr>
              <a:t> </a:t>
            </a:r>
            <a:r>
              <a:rPr lang="ru-RU" dirty="0" smtClean="0">
                <a:solidFill>
                  <a:srgbClr val="0070C0"/>
                </a:solidFill>
              </a:rPr>
              <a:t>- Восточной </a:t>
            </a:r>
            <a:r>
              <a:rPr lang="ru-RU" dirty="0" smtClean="0">
                <a:solidFill>
                  <a:srgbClr val="0070C0"/>
                </a:solidFill>
              </a:rPr>
              <a:t>Карелии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4104456" cy="6521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9675592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134</Words>
  <Application>Microsoft Office PowerPoint</Application>
  <PresentationFormat>Экран (4:3)</PresentationFormat>
  <Paragraphs>7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8" baseType="lpstr">
      <vt:lpstr>Arial</vt:lpstr>
      <vt:lpstr>Calibri</vt:lpstr>
      <vt:lpstr>Тема Office</vt:lpstr>
      <vt:lpstr>КАРЕЛЬСКАЯ  КОЛЫБЕЛЬНАЯ Karelian lullaby Tuuti </vt:lpstr>
      <vt:lpstr>Слово колыбель происходит от древне-русского глагола колыбать, что означало качать, укачивать. Глагол колыбать близок к глаголу колебать и возможно произошёл от древнерусского колыхать, качать на коленях В. И. Даль отмечает, что в зависимости от местности колыбель в XIX веке называли зыбка, люлька, качалка, баюкалка, колыска. Слово же люлька  возникло от общеславянского люлю означающего припев при укачивании, и возникшего от глагола лелеять. Зы́бка — в восточнославянских языках диалектное или областное название люльки (кроватки, подвешиваемой к потолку) для качания грудных малышей.  Большинство народов европейской части России и Сибири верило, что в подвешенной (приподнятой над полом) колыбели ребёнок находится под покровительством небесных сил. </vt:lpstr>
      <vt:lpstr>Колыбельная песня — песня, исполняемая матерью или нянькой при укачивании ребёнка, особый лирический жанр, популярный в народной поэзии  Один из древнейших жанров фольклора. В традиционной народной культуре колыбельная песня могла выполнять магическую охранную функцию .  У всех народов колыбельная не требует каких-либо инструментов для её исполнения, достаточно только голоса.  В данном жанре сохранились элементы заговора-оберега. Люди верили, что человека окружают таинственные враждебные силы, и если ребёнок увидит во сне что-то плохое, страшное, то наяву это уже не повторится. Вот почему в колыбельной можно найти «серенького волчка» и других пугающих персонажей, считалось, что колыбельные песни защищают ребёнка от порчи. Позже колыбельные песни утрачивали магические элементы, приобретали значение доброго пожелания на будущее. Поскольку песня сопровождалась мерным покачиванием ребёнка, в ней очень важен ритм. </vt:lpstr>
      <vt:lpstr>Вспомни популярные</vt:lpstr>
      <vt:lpstr>Ларин Параске сказительница, рунопевица  древних рун  северо - ингерманландских традиций волостей Юго - Восточной Карелии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КАРЕЛЬСКАЯ  КОЛЫБЕЛЬНАЯ</dc:title>
  <dc:creator>Evgeniy</dc:creator>
  <cp:lastModifiedBy>user</cp:lastModifiedBy>
  <cp:revision>8</cp:revision>
  <dcterms:created xsi:type="dcterms:W3CDTF">2023-12-21T15:57:57Z</dcterms:created>
  <dcterms:modified xsi:type="dcterms:W3CDTF">2023-12-22T06:45:41Z</dcterms:modified>
</cp:coreProperties>
</file>