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8" r:id="rId4"/>
    <p:sldId id="265" r:id="rId5"/>
    <p:sldId id="301" r:id="rId6"/>
    <p:sldId id="263" r:id="rId7"/>
    <p:sldId id="300" r:id="rId8"/>
    <p:sldId id="302" r:id="rId9"/>
    <p:sldId id="303" r:id="rId10"/>
    <p:sldId id="304" r:id="rId11"/>
    <p:sldId id="305" r:id="rId12"/>
    <p:sldId id="274" r:id="rId13"/>
    <p:sldId id="276" r:id="rId14"/>
    <p:sldId id="299" r:id="rId15"/>
    <p:sldId id="277" r:id="rId16"/>
    <p:sldId id="293" r:id="rId17"/>
    <p:sldId id="278" r:id="rId18"/>
    <p:sldId id="306" r:id="rId19"/>
    <p:sldId id="307" r:id="rId20"/>
    <p:sldId id="308" r:id="rId21"/>
    <p:sldId id="309" r:id="rId22"/>
    <p:sldId id="310" r:id="rId23"/>
    <p:sldId id="311" r:id="rId24"/>
    <p:sldId id="287" r:id="rId25"/>
    <p:sldId id="31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3" userDrawn="1">
          <p15:clr>
            <a:srgbClr val="A4A3A4"/>
          </p15:clr>
        </p15:guide>
        <p15:guide id="2" pos="29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81"/>
    <a:srgbClr val="318B8B"/>
    <a:srgbClr val="F9FCD8"/>
    <a:srgbClr val="FFFF61"/>
    <a:srgbClr val="F9FF15"/>
    <a:srgbClr val="F6F7BB"/>
    <a:srgbClr val="FFFFB3"/>
    <a:srgbClr val="FFFF89"/>
    <a:srgbClr val="EFF4AC"/>
    <a:srgbClr val="5E4F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026" autoAdjust="0"/>
    <p:restoredTop sz="94660"/>
  </p:normalViewPr>
  <p:slideViewPr>
    <p:cSldViewPr>
      <p:cViewPr varScale="1">
        <p:scale>
          <a:sx n="51" d="100"/>
          <a:sy n="51" d="100"/>
        </p:scale>
        <p:origin x="648" y="72"/>
      </p:cViewPr>
      <p:guideLst>
        <p:guide orient="horz" pos="73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jpe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image" Target="../media/image5.png"/><Relationship Id="rId9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777d24ba97559b2c98 1.png"/>
          <p:cNvPicPr>
            <a:picLocks noChangeAspect="1"/>
          </p:cNvPicPr>
          <p:nvPr userDrawn="1"/>
        </p:nvPicPr>
        <p:blipFill>
          <a:blip r:embed="rId2" cstate="print">
            <a:lum bright="-10000" contrast="10000"/>
          </a:blip>
          <a:stretch>
            <a:fillRect/>
          </a:stretch>
        </p:blipFill>
        <p:spPr>
          <a:xfrm rot="5400000">
            <a:off x="1238228" y="-892998"/>
            <a:ext cx="6667544" cy="864399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294" name="AutoShape 6" descr="http://img-fotki.yandex.ru/get/6623/16969765.a3/0_6ac79_4efc8dab_orig.png"/>
          <p:cNvSpPr>
            <a:spLocks noChangeAspect="1" noChangeArrowheads="1"/>
          </p:cNvSpPr>
          <p:nvPr userDrawn="1"/>
        </p:nvSpPr>
        <p:spPr bwMode="auto">
          <a:xfrm>
            <a:off x="63500" y="-182033"/>
            <a:ext cx="4298950" cy="8180917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310" name="Picture 22" descr="https://img-fotki.yandex.ru/get/4119/28257045.d94/0_99d2a_ebb82a09_XL.png"/>
          <p:cNvPicPr>
            <a:picLocks noChangeAspect="1" noChangeArrowheads="1"/>
          </p:cNvPicPr>
          <p:nvPr userDrawn="1"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>
            <a:off x="7676780" y="2"/>
            <a:ext cx="1467223" cy="79487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2" descr="https://img-fotki.yandex.ru/get/4119/28257045.d94/0_99d2a_ebb82a09_XL.png"/>
          <p:cNvPicPr>
            <a:picLocks noChangeAspect="1" noChangeArrowheads="1"/>
          </p:cNvPicPr>
          <p:nvPr userDrawn="1"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>
            <a:off x="7676780" y="6063129"/>
            <a:ext cx="1467223" cy="794873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2" descr="https://img-fotki.yandex.ru/get/4119/28257045.d94/0_99d2a_ebb82a09_XL.png"/>
          <p:cNvPicPr>
            <a:picLocks noChangeAspect="1" noChangeArrowheads="1"/>
          </p:cNvPicPr>
          <p:nvPr userDrawn="1"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 flipH="1">
            <a:off x="3" y="6063129"/>
            <a:ext cx="1467223" cy="794873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 descr="https://img-fotki.yandex.ru/get/4119/28257045.d94/0_99d2a_ebb82a09_XL.png"/>
          <p:cNvPicPr>
            <a:picLocks noChangeAspect="1" noChangeArrowheads="1"/>
          </p:cNvPicPr>
          <p:nvPr userDrawn="1"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 flipH="1">
            <a:off x="3" y="2"/>
            <a:ext cx="1467223" cy="794873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4" descr="http://hddfhm.com/images/numerals-clipart-14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  <a:lum contrast="-40000"/>
          </a:blip>
          <a:srcRect l="13999"/>
          <a:stretch>
            <a:fillRect/>
          </a:stretch>
        </p:blipFill>
        <p:spPr bwMode="auto">
          <a:xfrm>
            <a:off x="0" y="285728"/>
            <a:ext cx="3440490" cy="5334037"/>
          </a:xfrm>
          <a:prstGeom prst="rect">
            <a:avLst/>
          </a:prstGeom>
          <a:noFill/>
        </p:spPr>
      </p:pic>
      <p:pic>
        <p:nvPicPr>
          <p:cNvPr id="12322" name="Picture 34" descr="https://img-fotki.yandex.ru/get/131107/342785739.8ae/0_17b5a4_2c15cd1b_XL.png"/>
          <p:cNvPicPr>
            <a:picLocks noChangeAspect="1" noChangeArrowheads="1"/>
          </p:cNvPicPr>
          <p:nvPr userDrawn="1"/>
        </p:nvPicPr>
        <p:blipFill>
          <a:blip r:embed="rId5" cstate="print">
            <a:lum contrast="10000"/>
          </a:blip>
          <a:srcRect t="-657"/>
          <a:stretch>
            <a:fillRect/>
          </a:stretch>
        </p:blipFill>
        <p:spPr bwMode="auto">
          <a:xfrm rot="21239390">
            <a:off x="139261" y="2818180"/>
            <a:ext cx="3601612" cy="379885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2320" name="Picture 32" descr="https://img-fotki.yandex.ru/get/133056/342785739.8ae/0_17b5a7_fb2aa8d7_XL.png"/>
          <p:cNvPicPr>
            <a:picLocks noChangeAspect="1" noChangeArrowheads="1"/>
          </p:cNvPicPr>
          <p:nvPr userDrawn="1"/>
        </p:nvPicPr>
        <p:blipFill>
          <a:blip r:embed="rId6" cstate="print">
            <a:lum contrast="10000"/>
          </a:blip>
          <a:srcRect/>
          <a:stretch>
            <a:fillRect/>
          </a:stretch>
        </p:blipFill>
        <p:spPr bwMode="auto">
          <a:xfrm rot="1038328">
            <a:off x="2417566" y="4970381"/>
            <a:ext cx="1873833" cy="95250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2318" name="Picture 30" descr="https://img-fotki.yandex.ru/get/57985/342785739.8ae/0_17b5aa_8277bf2c_XL.png"/>
          <p:cNvPicPr>
            <a:picLocks noChangeAspect="1" noChangeArrowheads="1"/>
          </p:cNvPicPr>
          <p:nvPr userDrawn="1"/>
        </p:nvPicPr>
        <p:blipFill>
          <a:blip r:embed="rId7" cstate="print">
            <a:lum contrast="10000"/>
          </a:blip>
          <a:srcRect/>
          <a:stretch>
            <a:fillRect/>
          </a:stretch>
        </p:blipFill>
        <p:spPr bwMode="auto">
          <a:xfrm>
            <a:off x="71406" y="3714754"/>
            <a:ext cx="785818" cy="208053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 descr="jop_alldayru_42 1.png"/>
          <p:cNvPicPr>
            <a:picLocks noChangeAspect="1"/>
          </p:cNvPicPr>
          <p:nvPr userDrawn="1"/>
        </p:nvPicPr>
        <p:blipFill>
          <a:blip r:embed="rId8" cstate="print">
            <a:lum/>
          </a:blip>
          <a:srcRect l="9885" t="9091" r="11032" b="9091"/>
          <a:stretch>
            <a:fillRect/>
          </a:stretch>
        </p:blipFill>
        <p:spPr>
          <a:xfrm>
            <a:off x="214282" y="380979"/>
            <a:ext cx="1857388" cy="37147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324" name="Picture 36" descr="https://img-fotki.yandex.ru/get/45537/342785739.8ad/0_17b591_68d830c7_XL.pn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334015"/>
            <a:ext cx="2357422" cy="133187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2338" name="Picture 50" descr="https://img-fotki.yandex.ru/get/45537/342785739.8ad/0_17b593_45203f4f_XL.png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 rot="9962933" flipH="1">
            <a:off x="1852465" y="5698071"/>
            <a:ext cx="1766402" cy="1024216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118580B-99E6-45AB-9584-90247CC477C9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9B14D7C-9BEC-4240-BD87-B572C5AFA6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6376"/>
            <a:ext cx="2057400" cy="4387851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6376"/>
            <a:ext cx="60198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118580B-99E6-45AB-9584-90247CC477C9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9B14D7C-9BEC-4240-BD87-B572C5AFA6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77d24ba97559b2c98 1.png"/>
          <p:cNvPicPr>
            <a:picLocks noChangeAspect="1"/>
          </p:cNvPicPr>
          <p:nvPr userDrawn="1"/>
        </p:nvPicPr>
        <p:blipFill>
          <a:blip r:embed="rId2" cstate="print">
            <a:lum bright="-10000" contrast="10000"/>
          </a:blip>
          <a:stretch>
            <a:fillRect/>
          </a:stretch>
        </p:blipFill>
        <p:spPr>
          <a:xfrm rot="5400000">
            <a:off x="1238228" y="-892998"/>
            <a:ext cx="6667544" cy="864399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2" descr="https://img-fotki.yandex.ru/get/4119/28257045.d94/0_99d2a_ebb82a09_XL.png"/>
          <p:cNvPicPr>
            <a:picLocks noChangeAspect="1" noChangeArrowheads="1"/>
          </p:cNvPicPr>
          <p:nvPr userDrawn="1"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>
            <a:off x="7676780" y="2"/>
            <a:ext cx="1467223" cy="79487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22" descr="https://img-fotki.yandex.ru/get/4119/28257045.d94/0_99d2a_ebb82a09_XL.png"/>
          <p:cNvPicPr>
            <a:picLocks noChangeAspect="1" noChangeArrowheads="1"/>
          </p:cNvPicPr>
          <p:nvPr userDrawn="1"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>
            <a:off x="7676780" y="6063129"/>
            <a:ext cx="1467223" cy="794873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22" descr="https://img-fotki.yandex.ru/get/4119/28257045.d94/0_99d2a_ebb82a09_XL.png"/>
          <p:cNvPicPr>
            <a:picLocks noChangeAspect="1" noChangeArrowheads="1"/>
          </p:cNvPicPr>
          <p:nvPr userDrawn="1"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 flipH="1">
            <a:off x="3" y="6063129"/>
            <a:ext cx="1467223" cy="794873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22" descr="https://img-fotki.yandex.ru/get/4119/28257045.d94/0_99d2a_ebb82a09_XL.png"/>
          <p:cNvPicPr>
            <a:picLocks noChangeAspect="1" noChangeArrowheads="1"/>
          </p:cNvPicPr>
          <p:nvPr userDrawn="1"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 flipH="1">
            <a:off x="3" y="2"/>
            <a:ext cx="1467223" cy="794873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34" descr="https://img-fotki.yandex.ru/get/131107/342785739.8ae/0_17b5a4_2c15cd1b_XL.png"/>
          <p:cNvPicPr>
            <a:picLocks noChangeAspect="1" noChangeArrowheads="1"/>
          </p:cNvPicPr>
          <p:nvPr userDrawn="1"/>
        </p:nvPicPr>
        <p:blipFill>
          <a:blip r:embed="rId4" cstate="print">
            <a:lum contrast="10000"/>
          </a:blip>
          <a:srcRect t="-657"/>
          <a:stretch>
            <a:fillRect/>
          </a:stretch>
        </p:blipFill>
        <p:spPr bwMode="auto">
          <a:xfrm rot="21239390">
            <a:off x="92335" y="3793804"/>
            <a:ext cx="2731818" cy="2881427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8" name="Picture 32" descr="https://img-fotki.yandex.ru/get/133056/342785739.8ae/0_17b5a7_fb2aa8d7_XL.png"/>
          <p:cNvPicPr>
            <a:picLocks noChangeAspect="1" noChangeArrowheads="1"/>
          </p:cNvPicPr>
          <p:nvPr userDrawn="1"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 rot="1038328">
            <a:off x="1734681" y="5657781"/>
            <a:ext cx="1223298" cy="62182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4" descr="http://hddfhm.com/images/numerals-clipart-14.jpg"/>
          <p:cNvPicPr>
            <a:picLocks noChangeAspect="1" noChangeArrowheads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  <a:lum contrast="-40000"/>
          </a:blip>
          <a:srcRect l="32428"/>
          <a:stretch>
            <a:fillRect/>
          </a:stretch>
        </p:blipFill>
        <p:spPr bwMode="auto">
          <a:xfrm>
            <a:off x="571472" y="2240280"/>
            <a:ext cx="1357322" cy="2678279"/>
          </a:xfrm>
          <a:prstGeom prst="rect">
            <a:avLst/>
          </a:prstGeom>
          <a:noFill/>
        </p:spPr>
      </p:pic>
      <p:pic>
        <p:nvPicPr>
          <p:cNvPr id="12" name="Рисунок 11" descr="jop_alldayru_42 1.png"/>
          <p:cNvPicPr>
            <a:picLocks noChangeAspect="1"/>
          </p:cNvPicPr>
          <p:nvPr userDrawn="1"/>
        </p:nvPicPr>
        <p:blipFill>
          <a:blip r:embed="rId7" cstate="print">
            <a:lum/>
          </a:blip>
          <a:srcRect l="9885" t="9091" r="11032" b="9091"/>
          <a:stretch>
            <a:fillRect/>
          </a:stretch>
        </p:blipFill>
        <p:spPr>
          <a:xfrm>
            <a:off x="0" y="2286057"/>
            <a:ext cx="1142976" cy="228595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30" descr="https://img-fotki.yandex.ru/get/57985/342785739.8ae/0_17b5aa_8277bf2c_XL.png"/>
          <p:cNvPicPr>
            <a:picLocks noChangeAspect="1" noChangeArrowheads="1"/>
          </p:cNvPicPr>
          <p:nvPr userDrawn="1"/>
        </p:nvPicPr>
        <p:blipFill>
          <a:blip r:embed="rId8" cstate="print">
            <a:lum contrast="10000"/>
          </a:blip>
          <a:srcRect/>
          <a:stretch>
            <a:fillRect/>
          </a:stretch>
        </p:blipFill>
        <p:spPr bwMode="auto">
          <a:xfrm>
            <a:off x="142847" y="4572010"/>
            <a:ext cx="570075" cy="150933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36" descr="https://img-fotki.yandex.ru/get/45537/342785739.8ad/0_17b591_68d830c7_XL.pn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" y="5760651"/>
            <a:ext cx="1602275" cy="90524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50" descr="https://img-fotki.yandex.ru/get/45537/342785739.8ad/0_17b593_45203f4f_XL.png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 rot="9962933" flipH="1">
            <a:off x="1188206" y="5979170"/>
            <a:ext cx="1200575" cy="69613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777d24ba97559b2c98 1.png"/>
          <p:cNvPicPr>
            <a:picLocks noChangeAspect="1"/>
          </p:cNvPicPr>
          <p:nvPr userDrawn="1"/>
        </p:nvPicPr>
        <p:blipFill>
          <a:blip r:embed="rId2" cstate="print">
            <a:lum bright="-10000" contrast="10000"/>
          </a:blip>
          <a:stretch>
            <a:fillRect/>
          </a:stretch>
        </p:blipFill>
        <p:spPr>
          <a:xfrm rot="5400000">
            <a:off x="1143003" y="-1000153"/>
            <a:ext cx="6858001" cy="885831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22" descr="https://img-fotki.yandex.ru/get/4119/28257045.d94/0_99d2a_ebb82a09_XL.png"/>
          <p:cNvPicPr>
            <a:picLocks noChangeAspect="1" noChangeArrowheads="1"/>
          </p:cNvPicPr>
          <p:nvPr userDrawn="1"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>
            <a:off x="7676780" y="2"/>
            <a:ext cx="1467223" cy="79487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22" descr="https://img-fotki.yandex.ru/get/4119/28257045.d94/0_99d2a_ebb82a09_XL.png"/>
          <p:cNvPicPr>
            <a:picLocks noChangeAspect="1" noChangeArrowheads="1"/>
          </p:cNvPicPr>
          <p:nvPr userDrawn="1"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>
            <a:off x="7676780" y="6063129"/>
            <a:ext cx="1467223" cy="794873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22" descr="https://img-fotki.yandex.ru/get/4119/28257045.d94/0_99d2a_ebb82a09_XL.png"/>
          <p:cNvPicPr>
            <a:picLocks noChangeAspect="1" noChangeArrowheads="1"/>
          </p:cNvPicPr>
          <p:nvPr userDrawn="1"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 flipH="1">
            <a:off x="3" y="6063129"/>
            <a:ext cx="1467223" cy="794873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22" descr="https://img-fotki.yandex.ru/get/4119/28257045.d94/0_99d2a_ebb82a09_XL.png"/>
          <p:cNvPicPr>
            <a:picLocks noChangeAspect="1" noChangeArrowheads="1"/>
          </p:cNvPicPr>
          <p:nvPr userDrawn="1"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 flipH="1">
            <a:off x="3" y="2"/>
            <a:ext cx="1467223" cy="794873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4" descr="http://hddfhm.com/images/numerals-clipart-14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  <a:lum contrast="-40000"/>
          </a:blip>
          <a:srcRect l="13999"/>
          <a:stretch>
            <a:fillRect/>
          </a:stretch>
        </p:blipFill>
        <p:spPr bwMode="auto">
          <a:xfrm>
            <a:off x="0" y="761983"/>
            <a:ext cx="1785950" cy="2768885"/>
          </a:xfrm>
          <a:prstGeom prst="rect">
            <a:avLst/>
          </a:prstGeom>
          <a:noFill/>
        </p:spPr>
      </p:pic>
      <p:pic>
        <p:nvPicPr>
          <p:cNvPr id="13" name="Picture 4" descr="http://hddfhm.com/images/numerals-clipart-14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  <a:lum contrast="-40000"/>
          </a:blip>
          <a:srcRect l="13999"/>
          <a:stretch>
            <a:fillRect/>
          </a:stretch>
        </p:blipFill>
        <p:spPr bwMode="auto">
          <a:xfrm>
            <a:off x="0" y="2571746"/>
            <a:ext cx="2643206" cy="4097951"/>
          </a:xfrm>
          <a:prstGeom prst="rect">
            <a:avLst/>
          </a:prstGeom>
          <a:noFill/>
        </p:spPr>
      </p:pic>
      <p:pic>
        <p:nvPicPr>
          <p:cNvPr id="14" name="Picture 4" descr="http://hddfhm.com/images/numerals-clipart-14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  <a:lum contrast="-40000"/>
          </a:blip>
          <a:srcRect l="13999"/>
          <a:stretch>
            <a:fillRect/>
          </a:stretch>
        </p:blipFill>
        <p:spPr bwMode="auto">
          <a:xfrm>
            <a:off x="0" y="3238499"/>
            <a:ext cx="1357290" cy="210430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777d24ba97559b2c98 1.png"/>
          <p:cNvPicPr>
            <a:picLocks noChangeAspect="1"/>
          </p:cNvPicPr>
          <p:nvPr userDrawn="1"/>
        </p:nvPicPr>
        <p:blipFill>
          <a:blip r:embed="rId2" cstate="print">
            <a:lum bright="-10000" contrast="10000"/>
          </a:blip>
          <a:stretch>
            <a:fillRect/>
          </a:stretch>
        </p:blipFill>
        <p:spPr>
          <a:xfrm rot="10800000">
            <a:off x="4500562" y="0"/>
            <a:ext cx="4643438" cy="68898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777d24ba97559b2c98 1.png"/>
          <p:cNvPicPr>
            <a:picLocks noChangeAspect="1"/>
          </p:cNvPicPr>
          <p:nvPr userDrawn="1"/>
        </p:nvPicPr>
        <p:blipFill>
          <a:blip r:embed="rId2" cstate="print">
            <a:lum bright="-10000" contrast="10000"/>
          </a:blip>
          <a:stretch>
            <a:fillRect/>
          </a:stretch>
        </p:blipFill>
        <p:spPr>
          <a:xfrm>
            <a:off x="0" y="0"/>
            <a:ext cx="4479760" cy="6858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22" descr="https://img-fotki.yandex.ru/get/4119/28257045.d94/0_99d2a_ebb82a09_XL.png"/>
          <p:cNvPicPr>
            <a:picLocks noChangeAspect="1" noChangeArrowheads="1"/>
          </p:cNvPicPr>
          <p:nvPr userDrawn="1"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>
            <a:off x="7676780" y="2"/>
            <a:ext cx="1467223" cy="79487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22" descr="https://img-fotki.yandex.ru/get/4119/28257045.d94/0_99d2a_ebb82a09_XL.png"/>
          <p:cNvPicPr>
            <a:picLocks noChangeAspect="1" noChangeArrowheads="1"/>
          </p:cNvPicPr>
          <p:nvPr userDrawn="1"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>
            <a:off x="7676780" y="6063129"/>
            <a:ext cx="1467223" cy="794873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22" descr="https://img-fotki.yandex.ru/get/4119/28257045.d94/0_99d2a_ebb82a09_XL.png"/>
          <p:cNvPicPr>
            <a:picLocks noChangeAspect="1" noChangeArrowheads="1"/>
          </p:cNvPicPr>
          <p:nvPr userDrawn="1"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 flipH="1">
            <a:off x="3" y="6063129"/>
            <a:ext cx="1467223" cy="794873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22" descr="https://img-fotki.yandex.ru/get/4119/28257045.d94/0_99d2a_ebb82a09_XL.png"/>
          <p:cNvPicPr>
            <a:picLocks noChangeAspect="1" noChangeArrowheads="1"/>
          </p:cNvPicPr>
          <p:nvPr userDrawn="1"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 flipH="1">
            <a:off x="3" y="2"/>
            <a:ext cx="1467223" cy="794873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32" descr="https://img-fotki.yandex.ru/get/133056/342785739.8ae/0_17b5a7_fb2aa8d7_XL.png"/>
          <p:cNvPicPr>
            <a:picLocks noChangeAspect="1" noChangeArrowheads="1"/>
          </p:cNvPicPr>
          <p:nvPr userDrawn="1"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 rot="531510">
            <a:off x="4796993" y="5862906"/>
            <a:ext cx="1498278" cy="761604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30" descr="https://img-fotki.yandex.ru/get/57985/342785739.8ae/0_17b5aa_8277bf2c_XL.png"/>
          <p:cNvPicPr>
            <a:picLocks noChangeAspect="1" noChangeArrowheads="1"/>
          </p:cNvPicPr>
          <p:nvPr userDrawn="1"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>
            <a:off x="4214810" y="3429000"/>
            <a:ext cx="647570" cy="171451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" name="Рисунок 16" descr="jop_alldayru_42 1.png"/>
          <p:cNvPicPr>
            <a:picLocks noChangeAspect="1"/>
          </p:cNvPicPr>
          <p:nvPr userDrawn="1"/>
        </p:nvPicPr>
        <p:blipFill>
          <a:blip r:embed="rId6" cstate="print">
            <a:lum/>
          </a:blip>
          <a:srcRect l="9885" t="9091" r="11032" b="9091"/>
          <a:stretch>
            <a:fillRect/>
          </a:stretch>
        </p:blipFill>
        <p:spPr>
          <a:xfrm>
            <a:off x="3821901" y="380980"/>
            <a:ext cx="1500198" cy="30003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36" descr="https://img-fotki.yandex.ru/get/45537/342785739.8ad/0_17b591_68d830c7_XL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0430" y="5048263"/>
            <a:ext cx="1857356" cy="1049356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50" descr="https://img-fotki.yandex.ru/get/45537/342785739.8ad/0_17b593_45203f4f_XL.png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 rot="8987809" flipH="1">
            <a:off x="2269400" y="5772848"/>
            <a:ext cx="1613589" cy="9356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777d24ba97559b2c98 1.png"/>
          <p:cNvPicPr>
            <a:picLocks noChangeAspect="1"/>
          </p:cNvPicPr>
          <p:nvPr userDrawn="1"/>
        </p:nvPicPr>
        <p:blipFill>
          <a:blip r:embed="rId2" cstate="print">
            <a:lum bright="-10000" contrast="10000"/>
          </a:blip>
          <a:stretch>
            <a:fillRect/>
          </a:stretch>
        </p:blipFill>
        <p:spPr>
          <a:xfrm rot="5400000">
            <a:off x="1143003" y="-1000153"/>
            <a:ext cx="6858001" cy="885831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22" descr="https://img-fotki.yandex.ru/get/4119/28257045.d94/0_99d2a_ebb82a09_XL.png"/>
          <p:cNvPicPr>
            <a:picLocks noChangeAspect="1" noChangeArrowheads="1"/>
          </p:cNvPicPr>
          <p:nvPr userDrawn="1"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>
            <a:off x="7676780" y="2"/>
            <a:ext cx="1467223" cy="79487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22" descr="https://img-fotki.yandex.ru/get/4119/28257045.d94/0_99d2a_ebb82a09_XL.png"/>
          <p:cNvPicPr>
            <a:picLocks noChangeAspect="1" noChangeArrowheads="1"/>
          </p:cNvPicPr>
          <p:nvPr userDrawn="1"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>
            <a:off x="7676780" y="6063129"/>
            <a:ext cx="1467223" cy="794873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22" descr="https://img-fotki.yandex.ru/get/4119/28257045.d94/0_99d2a_ebb82a09_XL.png"/>
          <p:cNvPicPr>
            <a:picLocks noChangeAspect="1" noChangeArrowheads="1"/>
          </p:cNvPicPr>
          <p:nvPr userDrawn="1"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 flipH="1">
            <a:off x="3" y="6063129"/>
            <a:ext cx="1467223" cy="794873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22" descr="https://img-fotki.yandex.ru/get/4119/28257045.d94/0_99d2a_ebb82a09_XL.png"/>
          <p:cNvPicPr>
            <a:picLocks noChangeAspect="1" noChangeArrowheads="1"/>
          </p:cNvPicPr>
          <p:nvPr userDrawn="1"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 flipH="1">
            <a:off x="3" y="2"/>
            <a:ext cx="1467223" cy="794873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118580B-99E6-45AB-9584-90247CC477C9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9B14D7C-9BEC-4240-BD87-B572C5AFA6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118580B-99E6-45AB-9584-90247CC477C9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9B14D7C-9BEC-4240-BD87-B572C5AFA6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118580B-99E6-45AB-9584-90247CC477C9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9B14D7C-9BEC-4240-BD87-B572C5AFA6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118580B-99E6-45AB-9584-90247CC477C9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9B14D7C-9BEC-4240-BD87-B572C5AFA6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img-fotki.yandex.ru/get/55195/342785739.8ac/0_17b55b_ca195a89_XL.jpg"/>
          <p:cNvPicPr>
            <a:picLocks noChangeAspect="1" noChangeArrowheads="1"/>
          </p:cNvPicPr>
          <p:nvPr/>
        </p:nvPicPr>
        <p:blipFill>
          <a:blip r:embed="rId13">
            <a:lum/>
          </a:blip>
          <a:srcRect t="4166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3764" y="836712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  <a:cs typeface="Times New Roman" pitchFamily="18" charset="0"/>
              </a:rPr>
              <a:t>КГОБУ «Коррекционная школа-интернат </a:t>
            </a:r>
            <a:r>
              <a:rPr lang="en-US" alt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  <a:cs typeface="Times New Roman" pitchFamily="18" charset="0"/>
              </a:rPr>
              <a:t>VI </a:t>
            </a:r>
            <a:r>
              <a:rPr lang="ru-RU" alt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  <a:cs typeface="Times New Roman" pitchFamily="18" charset="0"/>
              </a:rPr>
              <a:t>вида»</a:t>
            </a:r>
            <a:endParaRPr lang="ru-RU" alt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71670" y="1571612"/>
            <a:ext cx="646077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atang" panose="02030600000101010101" pitchFamily="18" charset="-127"/>
                <a:ea typeface="Batang" panose="02030600000101010101" pitchFamily="18" charset="-127"/>
                <a:cs typeface="+mj-cs"/>
              </a:rPr>
              <a:t>Приёмы</a:t>
            </a:r>
            <a:r>
              <a:rPr kumimoji="0" lang="ru-RU" sz="3600" b="1" i="0" u="none" strike="noStrike" kern="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atang" panose="02030600000101010101" pitchFamily="18" charset="-127"/>
                <a:ea typeface="Batang" panose="02030600000101010101" pitchFamily="18" charset="-127"/>
                <a:cs typeface="+mj-cs"/>
              </a:rPr>
              <a:t> мотивации на уроках гуманитарного и ЕНЦ (история, обществознание, география)</a:t>
            </a:r>
            <a:endParaRPr kumimoji="0" lang="ru-RU" sz="3600" b="1" i="0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27783" y="4211967"/>
            <a:ext cx="57784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pc="50" dirty="0">
                <a:ln w="13500">
                  <a:solidFill>
                    <a:srgbClr val="5B9BD5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Учитель </a:t>
            </a:r>
            <a:r>
              <a:rPr lang="ru-RU" spc="50" dirty="0" smtClean="0">
                <a:ln w="13500">
                  <a:solidFill>
                    <a:srgbClr val="5B9BD5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истории, обществознания, географии высшей квалификационной категории </a:t>
            </a:r>
            <a:endParaRPr lang="ru-RU" spc="50" dirty="0">
              <a:ln w="13500">
                <a:solidFill>
                  <a:srgbClr val="5B9BD5">
                    <a:shade val="2500"/>
                    <a:alpha val="6500"/>
                  </a:srgbClr>
                </a:solidFill>
                <a:prstDash val="solid"/>
              </a:ln>
              <a:solidFill>
                <a:schemeClr val="tx1">
                  <a:lumMod val="95000"/>
                  <a:lumOff val="5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lvl="0" algn="ctr"/>
            <a:r>
              <a:rPr lang="ru-RU" spc="50" dirty="0" smtClean="0">
                <a:ln w="13500">
                  <a:solidFill>
                    <a:srgbClr val="5B9BD5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Гончарук Маргарита Александровна</a:t>
            </a:r>
            <a:endParaRPr lang="ru-RU" spc="50" dirty="0">
              <a:ln w="13500">
                <a:solidFill>
                  <a:srgbClr val="5B9BD5">
                    <a:shade val="2500"/>
                    <a:alpha val="6500"/>
                  </a:srgbClr>
                </a:solidFill>
                <a:prstDash val="solid"/>
              </a:ln>
              <a:solidFill>
                <a:schemeClr val="tx1">
                  <a:lumMod val="95000"/>
                  <a:lumOff val="5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20526" cy="2108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5868" y="4705255"/>
            <a:ext cx="2470968" cy="2152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444208" y="4631367"/>
            <a:ext cx="2699792" cy="2226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602251" y="0"/>
            <a:ext cx="2554287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620688"/>
            <a:ext cx="8208912" cy="4561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Реставратор- </a:t>
            </a:r>
            <a:r>
              <a:rPr lang="ru-RU" altLang="ru-RU" sz="2400" i="1" kern="0" dirty="0" smtClean="0">
                <a:latin typeface="Times New Roman"/>
              </a:rPr>
              <a:t>(необходимо приготовить «дырявый текст», т.е. с пропусками слов, цифр. Ученик должен реставрировать текст, т.е. вставить слова, даты. Задаю в качестве домашнего задания).</a:t>
            </a:r>
            <a:endParaRPr lang="ru-RU" altLang="ru-RU" sz="2400" kern="0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</a:endParaRPr>
          </a:p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Уважение, доверие-</a:t>
            </a:r>
            <a:r>
              <a:rPr lang="ru-RU" altLang="ru-RU" sz="2400" i="1" kern="0" dirty="0" smtClean="0">
                <a:latin typeface="Times New Roman"/>
              </a:rPr>
              <a:t>(во время урока в кабинете должна царить атмосфера сотрудничества и взаимного уважения).</a:t>
            </a:r>
            <a:r>
              <a:rPr lang="ru-RU" altLang="ru-RU" sz="2400" b="1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</a:rPr>
              <a:t> </a:t>
            </a:r>
            <a:endParaRPr lang="ru-RU" altLang="ru-RU" sz="2400" b="1" kern="0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</a:endParaRPr>
          </a:p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Ситуация успеха-</a:t>
            </a:r>
            <a:r>
              <a:rPr lang="ru-RU" altLang="ru-RU" sz="2400" i="1" kern="0" dirty="0" smtClean="0">
                <a:latin typeface="Times New Roman"/>
              </a:rPr>
              <a:t>(самый мощный </a:t>
            </a:r>
            <a:r>
              <a:rPr lang="ru-RU" altLang="ru-RU" sz="2400" i="1" kern="0" dirty="0" err="1" smtClean="0">
                <a:latin typeface="Times New Roman"/>
              </a:rPr>
              <a:t>мотиватор</a:t>
            </a:r>
            <a:r>
              <a:rPr lang="ru-RU" altLang="ru-RU" sz="2400" i="1" kern="0" dirty="0" smtClean="0">
                <a:latin typeface="Times New Roman"/>
              </a:rPr>
              <a:t> и стимул познавательного успеха, так как удовлетворяет потребность каждого ученика в самоуважении и </a:t>
            </a:r>
            <a:r>
              <a:rPr lang="ru-RU" altLang="ru-RU" sz="2400" i="1" kern="0" dirty="0" err="1" smtClean="0">
                <a:latin typeface="Times New Roman"/>
              </a:rPr>
              <a:t>и</a:t>
            </a:r>
            <a:r>
              <a:rPr lang="ru-RU" altLang="ru-RU" sz="2400" i="1" kern="0" dirty="0" smtClean="0">
                <a:latin typeface="Times New Roman"/>
              </a:rPr>
              <a:t> повышении престижа. Создаю ситуацию успеха через выполнение заданий, посильных для всех учащихся, имеющих разный уровень </a:t>
            </a:r>
            <a:r>
              <a:rPr lang="ru-RU" altLang="ru-RU" sz="2400" i="1" kern="0" dirty="0" err="1" smtClean="0">
                <a:latin typeface="Times New Roman"/>
              </a:rPr>
              <a:t>обученности</a:t>
            </a:r>
            <a:r>
              <a:rPr lang="ru-RU" altLang="ru-RU" sz="2400" i="1" kern="0" dirty="0" smtClean="0">
                <a:latin typeface="Times New Roman"/>
              </a:rPr>
              <a:t> и мотивации).</a:t>
            </a:r>
            <a:endParaRPr lang="ru-RU" altLang="ru-RU" sz="2400" i="1" kern="0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1" t="50009" r="31876" b="7844"/>
          <a:stretch/>
        </p:blipFill>
        <p:spPr>
          <a:xfrm>
            <a:off x="6300192" y="4849460"/>
            <a:ext cx="2843808" cy="200854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65" b="24692"/>
          <a:stretch/>
        </p:blipFill>
        <p:spPr bwMode="auto">
          <a:xfrm rot="10800000">
            <a:off x="-1" y="-2"/>
            <a:ext cx="2616543" cy="179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262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620688"/>
            <a:ext cx="8208912" cy="573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3200" b="1" kern="0" dirty="0" smtClean="0">
                <a:solidFill>
                  <a:srgbClr val="318B8B"/>
                </a:solidFill>
                <a:latin typeface="Times New Roman"/>
              </a:rPr>
              <a:t>Считаю, что мотивация является стартовой площадкой для любой деятельности. Убеждена, чтобы уроки были действительно интересными и эффективными учитель должен находиться в постоянном поиске, экспериментировать, совершенствовать формы, методы и приёмы работы.</a:t>
            </a:r>
          </a:p>
          <a:p>
            <a:pPr lv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3200" b="1" kern="0" dirty="0">
                <a:solidFill>
                  <a:srgbClr val="318B8B"/>
                </a:solidFill>
                <a:latin typeface="Times New Roman"/>
              </a:rPr>
              <a:t> </a:t>
            </a:r>
            <a:r>
              <a:rPr lang="ru-RU" altLang="ru-RU" sz="3200" b="1" kern="0" dirty="0" smtClean="0">
                <a:solidFill>
                  <a:srgbClr val="318B8B"/>
                </a:solidFill>
                <a:latin typeface="Times New Roman"/>
              </a:rPr>
              <a:t>                                </a:t>
            </a:r>
          </a:p>
          <a:p>
            <a:pPr lv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3200" b="1" kern="0" dirty="0">
                <a:solidFill>
                  <a:srgbClr val="318B8B"/>
                </a:solidFill>
                <a:latin typeface="Times New Roman"/>
              </a:rPr>
              <a:t> </a:t>
            </a:r>
            <a:r>
              <a:rPr lang="ru-RU" altLang="ru-RU" sz="3200" b="1" kern="0" dirty="0" smtClean="0">
                <a:solidFill>
                  <a:srgbClr val="318B8B"/>
                </a:solidFill>
                <a:latin typeface="Times New Roman"/>
              </a:rPr>
              <a:t>            </a:t>
            </a:r>
            <a:r>
              <a:rPr lang="ru-RU" altLang="ru-RU" sz="2800" b="1" i="1" kern="0" dirty="0" smtClean="0">
                <a:solidFill>
                  <a:srgbClr val="FF0000"/>
                </a:solidFill>
                <a:latin typeface="Times New Roman"/>
              </a:rPr>
              <a:t>Вопрос о мотивации учения есть</a:t>
            </a:r>
          </a:p>
          <a:p>
            <a:pPr lv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800" b="1" i="1" kern="0" dirty="0">
                <a:solidFill>
                  <a:srgbClr val="FF0000"/>
                </a:solidFill>
                <a:latin typeface="Times New Roman"/>
              </a:rPr>
              <a:t> </a:t>
            </a:r>
            <a:r>
              <a:rPr lang="ru-RU" altLang="ru-RU" sz="2800" b="1" i="1" kern="0" dirty="0" smtClean="0">
                <a:solidFill>
                  <a:srgbClr val="FF0000"/>
                </a:solidFill>
                <a:latin typeface="Times New Roman"/>
              </a:rPr>
              <a:t>              вопрос о процессе самого учения.</a:t>
            </a:r>
          </a:p>
          <a:p>
            <a:pPr lv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800" b="1" i="1" kern="0" dirty="0">
                <a:solidFill>
                  <a:srgbClr val="FF0000"/>
                </a:solidFill>
                <a:latin typeface="Times New Roman"/>
              </a:rPr>
              <a:t> </a:t>
            </a:r>
            <a:r>
              <a:rPr lang="ru-RU" altLang="ru-RU" sz="2800" b="1" i="1" kern="0" dirty="0" smtClean="0">
                <a:solidFill>
                  <a:srgbClr val="FF0000"/>
                </a:solidFill>
                <a:latin typeface="Times New Roman"/>
              </a:rPr>
              <a:t>                                          </a:t>
            </a:r>
            <a:r>
              <a:rPr lang="ru-RU" altLang="ru-RU" sz="2800" b="1" i="1" kern="0" dirty="0" err="1" smtClean="0">
                <a:solidFill>
                  <a:srgbClr val="FF0000"/>
                </a:solidFill>
                <a:latin typeface="Times New Roman"/>
              </a:rPr>
              <a:t>П.Я.Гальперин</a:t>
            </a:r>
            <a:endParaRPr lang="ru-RU" altLang="ru-RU" sz="3200" kern="0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1" t="50009" r="31876" b="7844"/>
          <a:stretch/>
        </p:blipFill>
        <p:spPr>
          <a:xfrm>
            <a:off x="6300192" y="4849460"/>
            <a:ext cx="2843808" cy="200854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65" b="24692"/>
          <a:stretch/>
        </p:blipFill>
        <p:spPr bwMode="auto">
          <a:xfrm rot="10800000">
            <a:off x="-5703" y="44573"/>
            <a:ext cx="2616543" cy="179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051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76056" y="3108782"/>
            <a:ext cx="3312368" cy="15696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Monotype Corsiva" panose="03010101010201010101" pitchFamily="66" charset="0"/>
              </a:rPr>
              <a:t>Эмоциональный инструментарий – очень важная составляющая урока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34531" y="5085184"/>
            <a:ext cx="3293784" cy="83099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87000">
                <a:schemeClr val="bg1"/>
              </a:gs>
              <a:gs pos="67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Monotype Corsiva" panose="03010101010201010101" pitchFamily="66" charset="0"/>
              </a:rPr>
              <a:t> </a:t>
            </a:r>
            <a:r>
              <a:rPr lang="ru-RU" sz="2400" dirty="0" smtClean="0">
                <a:latin typeface="Monotype Corsiva" panose="03010101010201010101" pitchFamily="66" charset="0"/>
              </a:rPr>
              <a:t> ролик, видео, картина, рисунок, карикатура и </a:t>
            </a:r>
            <a:r>
              <a:rPr lang="ru-RU" sz="2400" dirty="0" err="1" smtClean="0">
                <a:latin typeface="Monotype Corsiva" panose="03010101010201010101" pitchFamily="66" charset="0"/>
              </a:rPr>
              <a:t>т.д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5320" y="4527942"/>
            <a:ext cx="2521844" cy="461665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87000">
                <a:schemeClr val="bg1"/>
              </a:gs>
              <a:gs pos="67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latin typeface="Monotype Corsiva" panose="03010101010201010101" pitchFamily="66" charset="0"/>
              </a:rPr>
              <a:t>поэтические строки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17474" y="3987147"/>
            <a:ext cx="779381" cy="461665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87000">
                <a:schemeClr val="bg1"/>
              </a:gs>
              <a:gs pos="67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latin typeface="Monotype Corsiva" panose="03010101010201010101" pitchFamily="66" charset="0"/>
              </a:rPr>
              <a:t>свечи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80651" y="4504670"/>
            <a:ext cx="1090275" cy="461665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87000">
                <a:schemeClr val="bg1"/>
              </a:gs>
              <a:gs pos="67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Monotype Corsiva" panose="03010101010201010101" pitchFamily="66" charset="0"/>
              </a:rPr>
              <a:t>музыка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60" y="4966335"/>
            <a:ext cx="6858000" cy="4231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822" y="986825"/>
            <a:ext cx="4332955" cy="497488"/>
          </a:xfrm>
          <a:prstGeom prst="rect">
            <a:avLst/>
          </a:prstGeom>
          <a:ln/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186" y="1165545"/>
            <a:ext cx="1908175" cy="224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36"/>
          <a:stretch/>
        </p:blipFill>
        <p:spPr>
          <a:xfrm>
            <a:off x="4891413" y="4288900"/>
            <a:ext cx="2577729" cy="233966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25"/>
          <a:stretch/>
        </p:blipFill>
        <p:spPr>
          <a:xfrm>
            <a:off x="539552" y="986825"/>
            <a:ext cx="4089460" cy="3181458"/>
          </a:xfrm>
          <a:prstGeom prst="rect">
            <a:avLst/>
          </a:prstGeom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558" y="1255134"/>
            <a:ext cx="1908175" cy="224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716016" y="1075955"/>
            <a:ext cx="35777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С чего начать</a:t>
            </a:r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? Яркое начало урока!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8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196752"/>
            <a:ext cx="7200800" cy="3724096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bg1"/>
              </a:gs>
              <a:gs pos="54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>
                <a:latin typeface="Monotype Corsiva" panose="03010101010201010101" pitchFamily="66" charset="0"/>
              </a:rPr>
              <a:t> </a:t>
            </a:r>
            <a:r>
              <a:rPr lang="ru-RU" sz="2800" dirty="0" smtClean="0">
                <a:latin typeface="Monotype Corsiva" panose="03010101010201010101" pitchFamily="66" charset="0"/>
              </a:rPr>
              <a:t>                        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АФОРИЗМЫ</a:t>
            </a:r>
          </a:p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«Когда говорит история, отдельные личности должны умолкнуть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»               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Г.Бенц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,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нем.писатель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 (1886-1956)</a:t>
            </a:r>
          </a:p>
          <a:p>
            <a:endParaRPr lang="ru-RU" sz="2000" dirty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«История ничему не учит, а только наказывает за незнание уроков».               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В.О.Ключевский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 (1841-1911)</a:t>
            </a:r>
          </a:p>
          <a:p>
            <a:endParaRPr lang="ru-RU" sz="2000" dirty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«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Не бывает мрачных времён, бывают только мрачные люди»                  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Ромен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 Ролан (1866-1944)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19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67074" y="548680"/>
            <a:ext cx="6552728" cy="523220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38000">
                <a:schemeClr val="accent5">
                  <a:lumMod val="40000"/>
                  <a:lumOff val="60000"/>
                </a:schemeClr>
              </a:gs>
              <a:gs pos="75000">
                <a:schemeClr val="bg1"/>
              </a:gs>
            </a:gsLst>
            <a:lin ang="5400000" scaled="0"/>
          </a:gradFill>
          <a:ln w="1270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</a:rPr>
              <a:t>Афоризмы. Мотивация: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484313"/>
            <a:ext cx="77048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8" indent="-90488">
              <a:buNone/>
            </a:pPr>
            <a:r>
              <a:rPr lang="ru-RU" b="1" i="1" dirty="0">
                <a:solidFill>
                  <a:srgbClr val="7030A0"/>
                </a:solidFill>
              </a:rPr>
              <a:t>1)Почему «должны умолкнуть отдельные личности», ведь именно они создают историю? Что же тогда история: описание личностей, событий, изложение суждений о прошлом, но опять же личностей (исследователей, политиков, писателей и т.д.)? Как вы думаете?</a:t>
            </a:r>
          </a:p>
          <a:p>
            <a:pPr marL="90488" indent="-90488">
              <a:buNone/>
            </a:pPr>
            <a:r>
              <a:rPr lang="ru-RU" b="1" i="1" dirty="0">
                <a:solidFill>
                  <a:srgbClr val="002060"/>
                </a:solidFill>
              </a:rPr>
              <a:t>2)Можно ли сказать, что 2 мир. война, завершившаяся атомными бомбардировками японских городов и Нюрнбергским процессом, наказали мир пренебрежение уроками 1 мировой? Можно ли «холодную войну» и связанное с ней противостояние сверхдержав считать наказанием истории?  Какие современные процессы можно отнести к наказанию за незнание истории?  Какие современные процессы можно отнести к наказанию за незнание истории, действительно ли они существуют? Подумайте и покажите на фактах.</a:t>
            </a:r>
          </a:p>
          <a:p>
            <a:pPr marL="90488" indent="-90488">
              <a:buNone/>
            </a:pPr>
            <a:r>
              <a:rPr lang="ru-RU" b="1" dirty="0">
                <a:solidFill>
                  <a:srgbClr val="0070C0"/>
                </a:solidFill>
              </a:rPr>
              <a:t>3</a:t>
            </a:r>
            <a:r>
              <a:rPr lang="ru-RU" b="1" i="1" dirty="0">
                <a:solidFill>
                  <a:srgbClr val="0070C0"/>
                </a:solidFill>
              </a:rPr>
              <a:t>) В нашей (и всеобщей) истории было много мрачных людей: </a:t>
            </a:r>
            <a:r>
              <a:rPr lang="ru-RU" b="1" i="1" dirty="0" err="1">
                <a:solidFill>
                  <a:srgbClr val="0070C0"/>
                </a:solidFill>
              </a:rPr>
              <a:t>Малюта</a:t>
            </a:r>
            <a:r>
              <a:rPr lang="ru-RU" b="1" i="1" dirty="0">
                <a:solidFill>
                  <a:srgbClr val="0070C0"/>
                </a:solidFill>
              </a:rPr>
              <a:t> Скуратов с Иваном Грозным, </a:t>
            </a:r>
            <a:r>
              <a:rPr lang="ru-RU" b="1" i="1" dirty="0" err="1">
                <a:solidFill>
                  <a:srgbClr val="0070C0"/>
                </a:solidFill>
              </a:rPr>
              <a:t>И.Сталин</a:t>
            </a:r>
            <a:r>
              <a:rPr lang="ru-RU" b="1" i="1" dirty="0">
                <a:solidFill>
                  <a:srgbClr val="0070C0"/>
                </a:solidFill>
              </a:rPr>
              <a:t> с </a:t>
            </a:r>
            <a:r>
              <a:rPr lang="ru-RU" b="1" i="1" dirty="0" err="1">
                <a:solidFill>
                  <a:srgbClr val="0070C0"/>
                </a:solidFill>
              </a:rPr>
              <a:t>Г.Ягодой</a:t>
            </a:r>
            <a:r>
              <a:rPr lang="ru-RU" b="1" i="1" dirty="0">
                <a:solidFill>
                  <a:srgbClr val="0070C0"/>
                </a:solidFill>
              </a:rPr>
              <a:t> и др. Покажите, обращаясь к опыту и воспоминаниям авторитетных </a:t>
            </a:r>
            <a:r>
              <a:rPr lang="ru-RU" b="1" i="1" dirty="0" smtClean="0">
                <a:solidFill>
                  <a:srgbClr val="0070C0"/>
                </a:solidFill>
              </a:rPr>
              <a:t>старших</a:t>
            </a:r>
            <a:r>
              <a:rPr lang="ru-RU" b="1" i="1" dirty="0">
                <a:solidFill>
                  <a:srgbClr val="0070C0"/>
                </a:solidFill>
              </a:rPr>
              <a:t>,</a:t>
            </a:r>
            <a:r>
              <a:rPr lang="ru-RU" b="1" i="1" dirty="0" smtClean="0">
                <a:solidFill>
                  <a:srgbClr val="0070C0"/>
                </a:solidFill>
              </a:rPr>
              <a:t> </a:t>
            </a:r>
            <a:r>
              <a:rPr lang="ru-RU" b="1" i="1" dirty="0">
                <a:solidFill>
                  <a:srgbClr val="0070C0"/>
                </a:solidFill>
              </a:rPr>
              <a:t>прав или не прав знаменитый </a:t>
            </a:r>
            <a:r>
              <a:rPr lang="ru-RU" b="1" i="1" dirty="0" smtClean="0">
                <a:solidFill>
                  <a:srgbClr val="0070C0"/>
                </a:solidFill>
              </a:rPr>
              <a:t>писатель?</a:t>
            </a:r>
            <a:endParaRPr lang="ru-RU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06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70170" y="3517852"/>
            <a:ext cx="3312368" cy="2308324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bg1"/>
              </a:gs>
              <a:gs pos="54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400" b="1" i="1" dirty="0">
                <a:solidFill>
                  <a:srgbClr val="7030A0"/>
                </a:solidFill>
              </a:rPr>
              <a:t>Воспроизведите кулуарные разговоры этих политиков о результатах </a:t>
            </a:r>
          </a:p>
          <a:p>
            <a:pPr>
              <a:buNone/>
            </a:pPr>
            <a:r>
              <a:rPr lang="ru-RU" sz="2400" b="1" i="1" dirty="0">
                <a:solidFill>
                  <a:srgbClr val="7030A0"/>
                </a:solidFill>
              </a:rPr>
              <a:t>1 мировой войны</a:t>
            </a:r>
            <a:r>
              <a:rPr lang="ru-RU" sz="2400" b="1" i="1" dirty="0" smtClean="0">
                <a:solidFill>
                  <a:srgbClr val="7030A0"/>
                </a:solidFill>
              </a:rPr>
              <a:t>, аргументируйте их</a:t>
            </a:r>
            <a:endParaRPr lang="ru-RU" sz="2400" dirty="0">
              <a:latin typeface="Cambria" panose="02040503050406030204" pitchFamily="18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48" y="1"/>
            <a:ext cx="1162624" cy="1012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7992898" y="5706898"/>
            <a:ext cx="1230667" cy="10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C:\Users\1\Desktop\хрущё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59252" y="404664"/>
            <a:ext cx="3268731" cy="2004224"/>
          </a:xfrm>
          <a:prstGeom prst="rect">
            <a:avLst/>
          </a:prstGeom>
          <a:noFill/>
        </p:spPr>
      </p:pic>
      <p:pic>
        <p:nvPicPr>
          <p:cNvPr id="7" name="Picture 3" descr="C:\Users\1\Desktop\iсовет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404664"/>
            <a:ext cx="3437165" cy="172247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59252" y="2925940"/>
            <a:ext cx="328500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Под каким заголовком в разгар «холодной войны» в руках могла быть опубликована в советских журналах, а под каким названием – в американской прессе?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76056" y="2132857"/>
            <a:ext cx="33301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u="sng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«Совет четырёх». 1919 г. </a:t>
            </a:r>
          </a:p>
          <a:p>
            <a:pPr>
              <a:buNone/>
            </a:pPr>
            <a:r>
              <a:rPr lang="ru-RU" b="1" u="sng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(Д. Ллойд Джордж, Орландо, </a:t>
            </a:r>
            <a:r>
              <a:rPr lang="ru-RU" b="1" u="sng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Клемансо</a:t>
            </a:r>
            <a:r>
              <a:rPr lang="ru-RU" b="1" u="sng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Вильсон)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588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2598" y="764704"/>
            <a:ext cx="25983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Мотивация:</a:t>
            </a:r>
          </a:p>
        </p:txBody>
      </p:sp>
      <p:pic>
        <p:nvPicPr>
          <p:cNvPr id="3" name="Picture 2" descr="C:\Users\1\Desktop\iмюнхе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15447"/>
            <a:ext cx="2520280" cy="160897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27584" y="2828836"/>
            <a:ext cx="32403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u="sng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Мюнхенское соглашение. </a:t>
            </a:r>
          </a:p>
          <a:p>
            <a:pPr>
              <a:buNone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ru-RU" sz="2400" b="1" u="sng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1938 г., 30.09. </a:t>
            </a:r>
          </a:p>
          <a:p>
            <a:pPr>
              <a:buNone/>
            </a:pPr>
            <a:r>
              <a:rPr lang="ru-RU" sz="2400" b="1" u="sng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Н.Чемберлен,Э.Даладье</a:t>
            </a:r>
            <a:r>
              <a:rPr lang="ru-RU" sz="2400" b="1" u="sng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>
              <a:buNone/>
            </a:pPr>
            <a:r>
              <a:rPr lang="ru-RU" sz="2400" b="1" u="sng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Б.Муссолини</a:t>
            </a:r>
            <a:r>
              <a:rPr lang="ru-RU" sz="2400" b="1" u="sng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А. Гитлер, </a:t>
            </a:r>
            <a:r>
              <a:rPr lang="ru-RU" sz="2400" b="1" u="sng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Г.Геринг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067944" y="1305342"/>
            <a:ext cx="44644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</a:rPr>
              <a:t>* Что можете сказать о политической ангажированности фотографа? </a:t>
            </a:r>
            <a:br>
              <a:rPr lang="ru-RU" sz="2000" b="1" i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</a:rPr>
              <a:t>* Какой момент переговоров запечатлен на снимке? Кто в центре кадра, кто его «герой», а какие политики играют свиту?</a:t>
            </a:r>
            <a:br>
              <a:rPr lang="ru-RU" sz="2000" b="1" i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</a:rPr>
              <a:t> * Официальным кругам какой страны или ряда стран выгодно представить мюнхенскую встречу именно в такой доброжелательной атмосфере?</a:t>
            </a:r>
            <a:br>
              <a:rPr lang="ru-RU" sz="2000" b="1" i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</a:rPr>
              <a:t> * С какими подписями этот снимок мог оказаться на страницах германских, итальянских, французских, советских и чехословацких газет?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861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90903" y="620687"/>
            <a:ext cx="4467097" cy="523220"/>
          </a:xfrm>
          <a:prstGeom prst="rect">
            <a:avLst/>
          </a:prstGeom>
          <a:gradFill>
            <a:gsLst>
              <a:gs pos="0">
                <a:srgbClr val="92D050"/>
              </a:gs>
              <a:gs pos="74000">
                <a:schemeClr val="bg1"/>
              </a:gs>
              <a:gs pos="54000">
                <a:schemeClr val="accent3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rgbClr val="92D050"/>
            </a:solidFill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>
                <a:latin typeface="Monotype Corsiva" panose="03010101010201010101" pitchFamily="66" charset="0"/>
              </a:rPr>
              <a:t> </a:t>
            </a:r>
            <a:r>
              <a:rPr lang="ru-RU" sz="2800" dirty="0" smtClean="0">
                <a:latin typeface="Monotype Corsiva" panose="03010101010201010101" pitchFamily="66" charset="0"/>
              </a:rPr>
              <a:t>       </a:t>
            </a:r>
            <a:r>
              <a:rPr lang="ru-RU" sz="28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СИМВОЛИКА</a:t>
            </a:r>
            <a:endParaRPr lang="ru-RU" sz="28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9" name="Picture 2" descr="C:\Users\1\Desktop\гер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655" y="1007818"/>
            <a:ext cx="2232248" cy="2062012"/>
          </a:xfrm>
          <a:prstGeom prst="rect">
            <a:avLst/>
          </a:prstGeom>
          <a:noFill/>
        </p:spPr>
      </p:pic>
      <p:pic>
        <p:nvPicPr>
          <p:cNvPr id="20" name="Picture 3" descr="C:\Users\1\Desktop\фонта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49111" y="971814"/>
            <a:ext cx="2374554" cy="2134021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6444208" y="3105835"/>
            <a:ext cx="2699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Фонтан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на ВДНХ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«Дружба народов»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390903" y="1556792"/>
            <a:ext cx="426933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1.Назовите событие и дату, которому посвящено событие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2.Какой аудитории предназначались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3.Какая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символика использована?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4.Чьё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это послание и легко ли его прочитать?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- Что объединяет данные изображения, как они связаны с темой урока?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- 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Назовите дату и охарактеризуйте обстоятельства создания СССР.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- 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Почему распался СССР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(причины распада разделите на группы):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	а)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внутриполитические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;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	б)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внешнеполитические;</a:t>
            </a:r>
            <a:br>
              <a:rPr lang="ru-RU" b="1" i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	в)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социально-экономические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;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	г)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духовно-культурные;</a:t>
            </a:r>
            <a:br>
              <a:rPr lang="ru-RU" b="1" i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	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к каким последствиям привёл его распад?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03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i="1" u="sng" dirty="0">
                <a:solidFill>
                  <a:srgbClr val="FFFF81"/>
                </a:solidFill>
              </a:rPr>
              <a:t>Плакаты:</a:t>
            </a:r>
            <a:br>
              <a:rPr lang="ru-RU" sz="4000" i="1" u="sng" dirty="0">
                <a:solidFill>
                  <a:srgbClr val="FFFF81"/>
                </a:solidFill>
              </a:rPr>
            </a:br>
            <a:endParaRPr lang="ru-RU" sz="4000" dirty="0">
              <a:solidFill>
                <a:srgbClr val="FFFF8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63031" y="1712425"/>
            <a:ext cx="3008313" cy="4668903"/>
          </a:xfrm>
        </p:spPr>
        <p:txBody>
          <a:bodyPr/>
          <a:lstStyle/>
          <a:p>
            <a:r>
              <a:rPr lang="ru-RU" sz="2000" b="1" dirty="0">
                <a:solidFill>
                  <a:srgbClr val="FFFF81"/>
                </a:solidFill>
              </a:rPr>
              <a:t>1.Назовите событие и дату, которому посвящено событие</a:t>
            </a:r>
          </a:p>
          <a:p>
            <a:r>
              <a:rPr lang="ru-RU" sz="2000" b="1" dirty="0">
                <a:solidFill>
                  <a:srgbClr val="FFFF81"/>
                </a:solidFill>
              </a:rPr>
              <a:t>2.Какой аудитории предназначались?</a:t>
            </a:r>
          </a:p>
          <a:p>
            <a:r>
              <a:rPr lang="ru-RU" sz="2000" b="1" dirty="0">
                <a:solidFill>
                  <a:srgbClr val="FFFF81"/>
                </a:solidFill>
              </a:rPr>
              <a:t>3.Кто из персонажей представлен и с какой целью?</a:t>
            </a:r>
          </a:p>
          <a:p>
            <a:r>
              <a:rPr lang="ru-RU" sz="2000" b="1" dirty="0">
                <a:solidFill>
                  <a:srgbClr val="FFFF81"/>
                </a:solidFill>
              </a:rPr>
              <a:t>4.Какая символика использована?</a:t>
            </a:r>
          </a:p>
          <a:p>
            <a:r>
              <a:rPr lang="ru-RU" sz="2000" b="1" dirty="0">
                <a:solidFill>
                  <a:srgbClr val="FFFF81"/>
                </a:solidFill>
              </a:rPr>
              <a:t>5.Чьё это послание и легко ли его </a:t>
            </a:r>
            <a:r>
              <a:rPr lang="ru-RU" sz="2000" b="1" dirty="0" smtClean="0">
                <a:solidFill>
                  <a:srgbClr val="FFFF81"/>
                </a:solidFill>
              </a:rPr>
              <a:t>прочитать</a:t>
            </a:r>
            <a:r>
              <a:rPr lang="ru-RU" b="1" dirty="0">
                <a:solidFill>
                  <a:srgbClr val="FFFF81"/>
                </a:solidFill>
              </a:rPr>
              <a:t>?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" name="Picture 2" descr="C:\Users\1\Desktop\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5517" y="95525"/>
            <a:ext cx="2801659" cy="2971509"/>
          </a:xfrm>
          <a:prstGeom prst="rect">
            <a:avLst/>
          </a:prstGeom>
          <a:noFill/>
        </p:spPr>
      </p:pic>
      <p:pic>
        <p:nvPicPr>
          <p:cNvPr id="6" name="Picture 3" descr="C:\Users\1\Desktop\iстали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5522" y="83498"/>
            <a:ext cx="2553297" cy="296459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267176" y="3429001"/>
            <a:ext cx="273033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FF81"/>
                </a:solidFill>
              </a:rPr>
              <a:t>«Сталин за рулём СССР». Б. </a:t>
            </a:r>
            <a:r>
              <a:rPr lang="ru-RU" sz="2000" b="1" dirty="0">
                <a:solidFill>
                  <a:srgbClr val="FFFF81"/>
                </a:solidFill>
              </a:rPr>
              <a:t>Ефимов</a:t>
            </a:r>
            <a:r>
              <a:rPr lang="ru-RU" b="1" dirty="0">
                <a:solidFill>
                  <a:srgbClr val="FFFF81"/>
                </a:solidFill>
              </a:rPr>
              <a:t>. 1933 г.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341210" y="3105835"/>
            <a:ext cx="30083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FF81"/>
                </a:solidFill>
              </a:rPr>
              <a:t>«Родина-мать зовёт!» </a:t>
            </a:r>
          </a:p>
          <a:p>
            <a:r>
              <a:rPr lang="ru-RU" b="1" dirty="0">
                <a:solidFill>
                  <a:srgbClr val="FFFF81"/>
                </a:solidFill>
              </a:rPr>
              <a:t>  И. </a:t>
            </a:r>
            <a:r>
              <a:rPr lang="ru-RU" sz="2400" b="1" dirty="0" err="1">
                <a:solidFill>
                  <a:srgbClr val="FFFF81"/>
                </a:solidFill>
              </a:rPr>
              <a:t>Тоидзе</a:t>
            </a:r>
            <a:endParaRPr lang="ru-RU" sz="2400" b="1" dirty="0">
              <a:solidFill>
                <a:srgbClr val="FFFF8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02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241988"/>
            <a:ext cx="3008313" cy="5884179"/>
          </a:xfrm>
        </p:spPr>
        <p:txBody>
          <a:bodyPr/>
          <a:lstStyle/>
          <a:p>
            <a:r>
              <a:rPr lang="ru-RU" sz="2000" b="1" dirty="0">
                <a:solidFill>
                  <a:srgbClr val="FFFF81"/>
                </a:solidFill>
              </a:rPr>
              <a:t>*В </a:t>
            </a:r>
            <a:r>
              <a:rPr lang="ru-RU" sz="2000" b="1" u="sng" dirty="0">
                <a:solidFill>
                  <a:srgbClr val="FFFF81"/>
                </a:solidFill>
              </a:rPr>
              <a:t>США</a:t>
            </a:r>
            <a:r>
              <a:rPr lang="ru-RU" sz="2000" b="1" dirty="0">
                <a:solidFill>
                  <a:srgbClr val="FFFF81"/>
                </a:solidFill>
              </a:rPr>
              <a:t> при присоединении новых земель местных жителей индейцев практически уничтожили (осталось 5%): убивали, сгоняли в резервации, где они умирали от голода и болезней.  </a:t>
            </a:r>
          </a:p>
          <a:p>
            <a:r>
              <a:rPr lang="ru-RU" sz="2000" b="1" dirty="0">
                <a:solidFill>
                  <a:srgbClr val="FFFF81"/>
                </a:solidFill>
              </a:rPr>
              <a:t>Почему? </a:t>
            </a:r>
          </a:p>
          <a:p>
            <a:r>
              <a:rPr lang="ru-RU" sz="2000" b="1" dirty="0">
                <a:solidFill>
                  <a:srgbClr val="FFFF81"/>
                </a:solidFill>
              </a:rPr>
              <a:t>В </a:t>
            </a:r>
            <a:r>
              <a:rPr lang="ru-RU" sz="2000" b="1" u="sng" dirty="0">
                <a:solidFill>
                  <a:srgbClr val="FFFF81"/>
                </a:solidFill>
              </a:rPr>
              <a:t>России</a:t>
            </a:r>
            <a:r>
              <a:rPr lang="ru-RU" sz="2000" b="1" dirty="0">
                <a:solidFill>
                  <a:srgbClr val="FFFF81"/>
                </a:solidFill>
              </a:rPr>
              <a:t> местное и пришлое население  мирно продолжало жить и работать дальше…  Как вы объясните этот факт?</a:t>
            </a:r>
          </a:p>
          <a:p>
            <a:r>
              <a:rPr lang="ru-RU" sz="2000" b="1" dirty="0">
                <a:solidFill>
                  <a:srgbClr val="FFFF81"/>
                </a:solidFill>
              </a:rPr>
              <a:t>*Почему присоединение ханств на востоке было крупным успехом России? Аргументируйте точку зрения. (Не менее 4-х аргументов)</a:t>
            </a:r>
            <a:endParaRPr lang="ru-RU" sz="2000" dirty="0">
              <a:solidFill>
                <a:srgbClr val="FFFF81"/>
              </a:solidFill>
            </a:endParaRPr>
          </a:p>
        </p:txBody>
      </p:sp>
      <p:pic>
        <p:nvPicPr>
          <p:cNvPr id="5" name="Picture 2" descr="C:\Users\1\Desktop\iкарта 1п. 16в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5517" y="4221088"/>
            <a:ext cx="2448272" cy="2219847"/>
          </a:xfrm>
          <a:prstGeom prst="rect">
            <a:avLst/>
          </a:prstGeom>
          <a:noFill/>
        </p:spPr>
      </p:pic>
      <p:pic>
        <p:nvPicPr>
          <p:cNvPr id="6" name="Picture 3" descr="C:\Users\1\Desktop\iкарта 2п.16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21997" y="4242169"/>
            <a:ext cx="2917304" cy="225090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465517" y="548680"/>
            <a:ext cx="575343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Что изменилось в России? Чем можете это объяснить?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Сформулируйте </a:t>
            </a:r>
            <a:r>
              <a:rPr lang="ru-RU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тему урока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- Задачи внешней политики России во </a:t>
            </a:r>
            <a:r>
              <a:rPr lang="en-US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II</a:t>
            </a:r>
            <a:r>
              <a:rPr lang="ru-RU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п. 16 в.?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О какой внешнеполитической задаче для России говорят факты (40 нападений </a:t>
            </a:r>
            <a:r>
              <a:rPr lang="ru-RU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крымцев</a:t>
            </a:r>
            <a:r>
              <a:rPr lang="ru-RU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и казанцев – в </a:t>
            </a:r>
            <a:r>
              <a:rPr lang="en-US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I</a:t>
            </a:r>
            <a:r>
              <a:rPr lang="ru-RU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п. 16 в.)?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-  </a:t>
            </a:r>
            <a:r>
              <a:rPr lang="ru-RU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Какие земли вошли в состав России во </a:t>
            </a:r>
            <a:r>
              <a:rPr lang="en-US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II</a:t>
            </a:r>
            <a:r>
              <a:rPr lang="ru-RU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п. 16 в.?</a:t>
            </a:r>
          </a:p>
          <a:p>
            <a:r>
              <a:rPr lang="ru-RU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+ Можно ли по карте определить вошли ли новые земли добровольно в состав России или их присоединили силой?</a:t>
            </a:r>
          </a:p>
          <a:p>
            <a:r>
              <a:rPr lang="ru-RU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+ Как происходило увеличение территории России?     </a:t>
            </a:r>
          </a:p>
          <a:p>
            <a:r>
              <a:rPr lang="ru-RU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-  Результаты  внешнеполитической деятельности?</a:t>
            </a:r>
          </a:p>
        </p:txBody>
      </p:sp>
    </p:spTree>
    <p:extLst>
      <p:ext uri="{BB962C8B-B14F-4D97-AF65-F5344CB8AC3E}">
        <p14:creationId xmlns:p14="http://schemas.microsoft.com/office/powerpoint/2010/main" val="169968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92696"/>
            <a:ext cx="727280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«Ученик – это не кувшин, который надо наполнить  знаниями, а факел, который нужно зажечь» </a:t>
            </a:r>
          </a:p>
          <a:p>
            <a:pPr lvl="0" algn="r"/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Ушинский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К. Д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 lvl="0" algn="r"/>
            <a:endParaRPr lang="ru-RU" sz="2400" dirty="0">
              <a:solidFill>
                <a:schemeClr val="accent5">
                  <a:lumMod val="50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lvl="0" algn="r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«Мотивация – это искра, которая зажигает факел познания»</a:t>
            </a:r>
          </a:p>
          <a:p>
            <a:pPr lvl="0" algn="r"/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Иоффе А.Н.        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4147" name="Picture 5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522"/>
            <a:ext cx="2786049" cy="242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48" name="Picture 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57771" y="185932"/>
            <a:ext cx="2872159" cy="2500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49" name="Picture 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215074" y="4296661"/>
            <a:ext cx="2928926" cy="254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50" name="Picture 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48594" y="4699563"/>
            <a:ext cx="2295409" cy="1998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714" y="92334"/>
            <a:ext cx="3744416" cy="2073184"/>
          </a:xfrm>
          <a:prstGeom prst="rect">
            <a:avLst/>
          </a:prstGeom>
          <a:noFill/>
        </p:spPr>
      </p:pic>
      <p:pic>
        <p:nvPicPr>
          <p:cNvPr id="5" name="Picture 2" descr="C:\Users\1\Desktop\monstras.lt_12828127133146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9293"/>
            <a:ext cx="4032448" cy="201622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33714" y="3573016"/>
            <a:ext cx="3744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»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165516"/>
            <a:ext cx="44279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b="1" i="1" u="sng" dirty="0">
                <a:solidFill>
                  <a:srgbClr val="FFFF81"/>
                </a:solidFill>
              </a:rPr>
              <a:t>Мотивация:</a:t>
            </a:r>
          </a:p>
          <a:p>
            <a:pPr>
              <a:buNone/>
            </a:pPr>
            <a:r>
              <a:rPr lang="ru-RU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В печати 1880/90-х г. отмечалось, что всё это полотно символизирует беспросветное» время и «всю Русь» идущую в «никуда»…</a:t>
            </a:r>
            <a:br>
              <a:rPr lang="ru-RU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</a:br>
            <a:r>
              <a:rPr lang="ru-RU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Тема </a:t>
            </a:r>
            <a:r>
              <a:rPr lang="ru-RU" sz="2000" b="1" i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«Общественное движение в 80-90-х </a:t>
            </a:r>
            <a:r>
              <a:rPr lang="ru-RU" sz="2000" b="1" i="1" dirty="0" err="1">
                <a:solidFill>
                  <a:schemeClr val="accent2">
                    <a:lumMod val="20000"/>
                    <a:lumOff val="80000"/>
                  </a:schemeClr>
                </a:solidFill>
              </a:rPr>
              <a:t>г.г</a:t>
            </a:r>
            <a:r>
              <a:rPr lang="ru-RU" sz="2000" b="1" i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. 19 века»</a:t>
            </a:r>
            <a:r>
              <a:rPr lang="ru-RU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, составьте собственное мнение о времени правления Александра </a:t>
            </a:r>
            <a:r>
              <a:rPr 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III</a:t>
            </a:r>
            <a:endParaRPr lang="ru-RU" sz="20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2165518"/>
            <a:ext cx="4464496" cy="5036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>
                <a:solidFill>
                  <a:srgbClr val="FFFF81"/>
                </a:solidFill>
              </a:rPr>
              <a:t>Мотивация: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- Какому </a:t>
            </a:r>
            <a:r>
              <a:rPr lang="ru-RU" b="1" dirty="0" err="1">
                <a:solidFill>
                  <a:schemeClr val="accent2">
                    <a:lumMod val="20000"/>
                    <a:lumOff val="80000"/>
                  </a:schemeClr>
                </a:solidFill>
              </a:rPr>
              <a:t>истор</a:t>
            </a:r>
            <a:r>
              <a:rPr lang="ru-RU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. событию посвящено это событие? 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- Почему боярыню Морозову увозят из Москвы? 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- Охарактеризуйте поведение провожающих? 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- При каком царе произошло это событие?  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- Как называли сторонников боярыни? 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- Кто был их лидером? Его судьба?  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- Какой вывод можно сделать  о положении власти в государстве?</a:t>
            </a:r>
          </a:p>
          <a:p>
            <a:r>
              <a:rPr lang="ru-RU" sz="1400" b="1" dirty="0">
                <a:solidFill>
                  <a:schemeClr val="accent2">
                    <a:lumMod val="20000"/>
                    <a:lumOff val="80000"/>
                  </a:schemeClr>
                </a:solidFill>
                <a:cs typeface="Times New Roman" panose="02020603050405020304" pitchFamily="18" charset="0"/>
              </a:rPr>
              <a:t>+ Как расположены фигуры? Какие художественные средства использованы : цвета, символы? Время создания картины? Объективно ли изображение? Какова общественная позиция автора картины это событие? В чём ценность информации данного произведения?</a:t>
            </a:r>
          </a:p>
        </p:txBody>
      </p:sp>
    </p:spTree>
    <p:extLst>
      <p:ext uri="{BB962C8B-B14F-4D97-AF65-F5344CB8AC3E}">
        <p14:creationId xmlns:p14="http://schemas.microsoft.com/office/powerpoint/2010/main" val="28235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92696"/>
            <a:ext cx="374441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i="1" dirty="0">
                <a:solidFill>
                  <a:schemeClr val="accent6">
                    <a:lumMod val="50000"/>
                  </a:schemeClr>
                </a:solidFill>
              </a:rPr>
              <a:t>*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Ассоциации или символы, понятия </a:t>
            </a: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</a:rPr>
              <a:t>(рисунки, ряд слов, антонимы…):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</a:rPr>
              <a:t>Выберете из антонимов те, которые могут характеризовать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труд</a:t>
            </a: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</a:rPr>
              <a:t> шахтера, художника, домашней хозяйки, дворника, программиста, раба:       </a:t>
            </a:r>
          </a:p>
          <a:p>
            <a:pPr>
              <a:buNone/>
            </a:pP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</a:rPr>
              <a:t>  постоянный – временный;  </a:t>
            </a:r>
          </a:p>
          <a:p>
            <a:pPr>
              <a:buNone/>
            </a:pP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</a:rPr>
              <a:t>  простой – сложный;</a:t>
            </a:r>
          </a:p>
          <a:p>
            <a:pPr>
              <a:buNone/>
            </a:pP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</a:rPr>
              <a:t>  умственный – физический;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</a:rPr>
              <a:t>  оплачиваемый – безвозмездный;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</a:rPr>
              <a:t> добровольный – принудительный;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</a:rPr>
              <a:t>  ручной – автоматизированный;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</a:rPr>
              <a:t>  творческий – традиционный;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</a:rPr>
              <a:t>  коллективный - индивидуальный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1960" y="474344"/>
            <a:ext cx="453650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>
                <a:solidFill>
                  <a:srgbClr val="00B050"/>
                </a:solidFill>
              </a:rPr>
              <a:t>*Ряд понятий или терминов, представляющих смысловое единство, может быть предложен учащимся для самостоятельного определения темы</a:t>
            </a:r>
            <a:r>
              <a:rPr lang="ru-RU" b="1" dirty="0">
                <a:solidFill>
                  <a:srgbClr val="00B050"/>
                </a:solidFill>
              </a:rPr>
              <a:t>. </a:t>
            </a:r>
          </a:p>
          <a:p>
            <a:pPr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* Можно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</a:rPr>
              <a:t>использовать несколько определений одного понятия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,  попросив </a:t>
            </a:r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выбрать наиболее удачное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из всех предложенных вариантов и </a:t>
            </a:r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пояснить свой выбор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Например: труд – а) работа, занятие;</a:t>
            </a:r>
          </a:p>
          <a:p>
            <a:pPr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б) результат деятельности, произведение;</a:t>
            </a:r>
          </a:p>
          <a:p>
            <a:pPr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в) усилие. направленное на достижение чего-либо;</a:t>
            </a:r>
          </a:p>
          <a:p>
            <a:pPr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д) целенаправленная деятельность человека по созданию с помощью орудий труда материальных и духовных ценностей.</a:t>
            </a:r>
          </a:p>
        </p:txBody>
      </p:sp>
    </p:spTree>
    <p:extLst>
      <p:ext uri="{BB962C8B-B14F-4D97-AF65-F5344CB8AC3E}">
        <p14:creationId xmlns:p14="http://schemas.microsoft.com/office/powerpoint/2010/main" val="163302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7604" y="476672"/>
            <a:ext cx="7344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Составьте исторический портрет Ивана </a:t>
            </a:r>
            <a:r>
              <a:rPr lang="en-US" sz="2000" b="1" i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</a:t>
            </a:r>
            <a:r>
              <a:rPr lang="ru-RU" sz="2000" b="1" i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используя материал учебника и факты, приведенные в карточке</a:t>
            </a: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484784"/>
            <a:ext cx="799288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а) Иван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III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женился на племяннице византийского императора Софье Палеолог. Имел ли этот брак политический смысл? В чем он состоял?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б) Грандиозная перестройка Московского Кремля, сохранившегося в основном до наших дней.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в)  В обращении к иностранцам он называл себя государем «всея Руси».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г)  Германский император предложил от своего имени Ивану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III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корону короля и брак своего племянника с его дочерью. Иван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III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резко отклонил оба предложения. В отношении короля он ответил, что государем на своей земле он изначально благодаря прародителям и от Бога. И, что русскому государю непристойно брать племянника в зятья. Другое дело, если бы сына императора.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д)  Русскому послу в Турции он запретил,  вопреки обычаю, преклонять колени перед  султаном.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ж)  Он завел порядок, при котором все, включая бояр, князей, писали ему как государю «всея Руси», а себя называли его холопами.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е)  Он изменил обозначение своего титула, перечисляя подчиненные ему земли.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- О каких изменениях в Русском государстве говорят эти факты?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899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404664"/>
            <a:ext cx="6912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chemeClr val="accent2">
                    <a:lumMod val="75000"/>
                  </a:schemeClr>
                </a:solidFill>
              </a:rPr>
              <a:t>Залог успеха – хорошая мотивация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268760"/>
            <a:ext cx="72008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/>
              <a:t> 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Специфика мотивации состоит в постановке проблемы, создании определённого противоречия, которое будет рассматриваться, показывать различие позиций, обращать внимание на самое главное в занятии. Формулирование проблемы – существенная часть каждого занятия, она даёт направление деятельности. Понимание проблемы определяет общую мотивацию в обучении.</a:t>
            </a:r>
          </a:p>
        </p:txBody>
      </p:sp>
    </p:spTree>
    <p:extLst>
      <p:ext uri="{BB962C8B-B14F-4D97-AF65-F5344CB8AC3E}">
        <p14:creationId xmlns:p14="http://schemas.microsoft.com/office/powerpoint/2010/main" val="51740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8563" y="1556792"/>
            <a:ext cx="62646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</a:rPr>
              <a:t>Все рассмотренные методы обучения будут реально приносить плоды только в том случае, если педагог будет выполнять свою работу с любовью и уважением к детям, всячески поддерживать и развивать в них трудолюбие, тягу к знаниям и творческие возможности. Только если учитель сам заинтересован в результатах своего труда, возможен процесс обучения и воспитания подрастающего поколения.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" y="0"/>
            <a:ext cx="2910576" cy="260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940151" y="4068957"/>
            <a:ext cx="3203845" cy="278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981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8563" y="1556792"/>
            <a:ext cx="62646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</a:rPr>
              <a:t>И следует помнить древнюю мудрость:</a:t>
            </a:r>
          </a:p>
          <a:p>
            <a:pPr algn="ctr"/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</a:rPr>
              <a:t>«Можно привести коня к водопою, но заставить его напиться нельзя».</a:t>
            </a:r>
          </a:p>
          <a:p>
            <a:pPr algn="ctr"/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</a:rPr>
              <a:t>Можно усадить детей за парты, но без внутренней мотивации хорошего результата добиться нельзя.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0" y="-171400"/>
            <a:ext cx="3312367" cy="260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940151" y="4068957"/>
            <a:ext cx="3203845" cy="278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816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836712"/>
            <a:ext cx="77768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382F24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Мотивация</a:t>
            </a:r>
            <a:r>
              <a:rPr lang="ru-RU" sz="2000" dirty="0">
                <a:solidFill>
                  <a:srgbClr val="382F24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– совокупность всех </a:t>
            </a:r>
            <a:r>
              <a:rPr lang="ru-RU" sz="2000" dirty="0" smtClean="0">
                <a:solidFill>
                  <a:srgbClr val="382F24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факторов, которые </a:t>
            </a:r>
            <a:r>
              <a:rPr lang="ru-RU" sz="2000" dirty="0">
                <a:solidFill>
                  <a:srgbClr val="382F24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побуждают человека к активности. </a:t>
            </a:r>
          </a:p>
          <a:p>
            <a:pPr algn="just"/>
            <a:r>
              <a:rPr lang="ru-RU" sz="2000" dirty="0">
                <a:solidFill>
                  <a:srgbClr val="382F24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К мотивации относятся </a:t>
            </a:r>
            <a:r>
              <a:rPr lang="ru-RU" sz="2000" b="1" dirty="0">
                <a:solidFill>
                  <a:srgbClr val="382F24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побуждения</a:t>
            </a:r>
            <a:r>
              <a:rPr lang="ru-RU" sz="2000" dirty="0">
                <a:solidFill>
                  <a:srgbClr val="382F24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 вызывающие активность человека и определяющие ее </a:t>
            </a:r>
            <a:r>
              <a:rPr lang="ru-RU" sz="2000" b="1" dirty="0">
                <a:solidFill>
                  <a:srgbClr val="382F24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направленность и цели</a:t>
            </a:r>
            <a:r>
              <a:rPr lang="ru-RU" sz="2000" dirty="0">
                <a:solidFill>
                  <a:srgbClr val="382F24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(осознаваемые или неосознаваемые психические факторы</a:t>
            </a:r>
            <a:r>
              <a:rPr lang="ru-RU" sz="2000" dirty="0" smtClean="0">
                <a:solidFill>
                  <a:srgbClr val="382F24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).</a:t>
            </a:r>
            <a:endParaRPr lang="ru-RU" sz="2000" dirty="0">
              <a:solidFill>
                <a:srgbClr val="382F24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33936" y="2775704"/>
            <a:ext cx="3732112" cy="400110"/>
          </a:xfrm>
          <a:prstGeom prst="rect">
            <a:avLst/>
          </a:prstGeom>
          <a:ln>
            <a:solidFill>
              <a:schemeClr val="tx1"/>
            </a:solidFill>
            <a:prstDash val="lgDashDotDot"/>
          </a:ln>
        </p:spPr>
        <p:txBody>
          <a:bodyPr wrap="none">
            <a:spAutoFit/>
          </a:bodyPr>
          <a:lstStyle/>
          <a:p>
            <a:r>
              <a:rPr lang="ru-RU" sz="2000" b="1" u="sng" dirty="0">
                <a:solidFill>
                  <a:srgbClr val="382F24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2 составляющие мотивации</a:t>
            </a:r>
          </a:p>
        </p:txBody>
      </p:sp>
      <p:cxnSp>
        <p:nvCxnSpPr>
          <p:cNvPr id="11" name="Скругленная соединительная линия 10"/>
          <p:cNvCxnSpPr/>
          <p:nvPr/>
        </p:nvCxnSpPr>
        <p:spPr>
          <a:xfrm rot="10800000" flipV="1">
            <a:off x="2987824" y="3361646"/>
            <a:ext cx="576064" cy="501729"/>
          </a:xfrm>
          <a:prstGeom prst="curvedConnector3">
            <a:avLst/>
          </a:prstGeom>
          <a:ln>
            <a:solidFill>
              <a:srgbClr val="8F795B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Скругленная соединительная линия 15"/>
          <p:cNvCxnSpPr/>
          <p:nvPr/>
        </p:nvCxnSpPr>
        <p:spPr>
          <a:xfrm rot="10800000" flipH="1" flipV="1">
            <a:off x="5169402" y="3360328"/>
            <a:ext cx="576064" cy="501729"/>
          </a:xfrm>
          <a:prstGeom prst="curvedConnector3">
            <a:avLst/>
          </a:prstGeom>
          <a:ln>
            <a:solidFill>
              <a:srgbClr val="8F795B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645061" y="3889443"/>
            <a:ext cx="355217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5E4F3C"/>
                </a:solidFill>
                <a:effectLst/>
                <a:uLnTx/>
                <a:uFillTx/>
                <a:latin typeface="Batang" panose="02030600000101010101" pitchFamily="18" charset="-127"/>
                <a:ea typeface="Batang" panose="02030600000101010101" pitchFamily="18" charset="-127"/>
              </a:rPr>
              <a:t>ИНТЕРЕС</a:t>
            </a:r>
            <a:r>
              <a:rPr kumimoji="0" lang="ru-RU" alt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382F24"/>
                </a:solidFill>
                <a:effectLst/>
                <a:uLnTx/>
                <a:uFillTx/>
                <a:latin typeface="Batang" panose="02030600000101010101" pitchFamily="18" charset="-127"/>
                <a:ea typeface="Batang" panose="02030600000101010101" pitchFamily="18" charset="-127"/>
              </a:rPr>
              <a:t> (введение в тему, «якорь», «крючок», «подкидная доска», «яркое пятно», «вспышка» и т.п.)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rgbClr val="382F24"/>
              </a:solidFill>
              <a:effectLst/>
              <a:uLnTx/>
              <a:uFillTx/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75203" y="3915510"/>
            <a:ext cx="39483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5E4F3C"/>
                </a:solidFill>
                <a:effectLst/>
                <a:uLnTx/>
                <a:uFillTx/>
                <a:latin typeface="Batang" panose="02030600000101010101" pitchFamily="18" charset="-127"/>
                <a:ea typeface="Batang" panose="02030600000101010101" pitchFamily="18" charset="-127"/>
              </a:rPr>
              <a:t>ПРОБЛЕМА</a:t>
            </a:r>
            <a:r>
              <a:rPr kumimoji="0" lang="ru-RU" alt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5E4F3C"/>
                </a:solidFill>
                <a:effectLst/>
                <a:uLnTx/>
                <a:uFillTx/>
                <a:latin typeface="Batang" panose="02030600000101010101" pitchFamily="18" charset="-127"/>
                <a:ea typeface="Batang" panose="02030600000101010101" pitchFamily="18" charset="-127"/>
              </a:rPr>
              <a:t> (основной вопрос занятия, обращение внимания на главное противоречие – учебная задача).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rgbClr val="5E4F3C"/>
              </a:solidFill>
              <a:effectLst/>
              <a:uLnTx/>
              <a:uFillTx/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22" t="23663" r="9494" b="47736"/>
          <a:stretch/>
        </p:blipFill>
        <p:spPr bwMode="auto">
          <a:xfrm>
            <a:off x="7686192" y="0"/>
            <a:ext cx="1457807" cy="1806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26" t="23663" r="9983" b="47736"/>
          <a:stretch/>
        </p:blipFill>
        <p:spPr bwMode="auto">
          <a:xfrm flipH="1">
            <a:off x="0" y="0"/>
            <a:ext cx="1240530" cy="1556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81" t="16780" b="59070"/>
          <a:stretch/>
        </p:blipFill>
        <p:spPr bwMode="auto">
          <a:xfrm>
            <a:off x="0" y="5430810"/>
            <a:ext cx="1240530" cy="1445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28" t="11863" r="33566" b="71150"/>
          <a:stretch/>
        </p:blipFill>
        <p:spPr bwMode="auto">
          <a:xfrm>
            <a:off x="7452321" y="5360766"/>
            <a:ext cx="1691678" cy="1497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13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3159" y="764704"/>
            <a:ext cx="7200800" cy="88024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3200" kern="0" dirty="0">
                <a:solidFill>
                  <a:schemeClr val="accent5">
                    <a:lumMod val="50000"/>
                  </a:schemeClr>
                </a:solidFill>
                <a:latin typeface="Times New Roman"/>
              </a:rPr>
              <a:t>Главные </a:t>
            </a:r>
            <a:r>
              <a:rPr lang="ru-RU" altLang="ru-RU" sz="3200" kern="0" dirty="0" smtClean="0">
                <a:solidFill>
                  <a:schemeClr val="accent5">
                    <a:lumMod val="50000"/>
                  </a:schemeClr>
                </a:solidFill>
                <a:latin typeface="Times New Roman"/>
              </a:rPr>
              <a:t>составляющие мотивации: </a:t>
            </a:r>
            <a:r>
              <a:rPr lang="ru-RU" altLang="ru-RU" sz="3200" kern="0" dirty="0">
                <a:solidFill>
                  <a:schemeClr val="accent5">
                    <a:lumMod val="50000"/>
                  </a:schemeClr>
                </a:solidFill>
                <a:latin typeface="Times New Roman"/>
              </a:rPr>
              <a:t>потребность и </a:t>
            </a:r>
            <a:r>
              <a:rPr lang="ru-RU" altLang="ru-RU" sz="3200" kern="0" dirty="0" smtClean="0">
                <a:solidFill>
                  <a:schemeClr val="accent5">
                    <a:lumMod val="50000"/>
                  </a:schemeClr>
                </a:solidFill>
                <a:latin typeface="Times New Roman"/>
              </a:rPr>
              <a:t>действие</a:t>
            </a:r>
            <a:endParaRPr lang="ru-RU" altLang="ru-RU" sz="3200" kern="0" dirty="0">
              <a:solidFill>
                <a:schemeClr val="accent5">
                  <a:lumMod val="50000"/>
                </a:schemeClr>
              </a:solidFill>
              <a:latin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2024" y="2488326"/>
            <a:ext cx="2786063" cy="13573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5400" cap="flat" cmpd="sng" algn="ctr">
            <a:solidFill>
              <a:srgbClr val="318B8B"/>
            </a:solidFill>
            <a:prstDash val="dashDot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ПОТРЕБНОСТЬ</a:t>
            </a:r>
            <a:r>
              <a:rPr kumimoji="0" lang="ru-RU" alt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ru-RU" altLang="ru-RU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(мотив)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95113" y="1906287"/>
            <a:ext cx="2786063" cy="4286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5400" cap="flat" cmpd="sng" algn="ctr">
            <a:solidFill>
              <a:srgbClr val="318B8B"/>
            </a:solidFill>
            <a:prstDash val="dashDot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мотивирование</a:t>
            </a:r>
          </a:p>
        </p:txBody>
      </p:sp>
      <p:sp>
        <p:nvSpPr>
          <p:cNvPr id="6" name="Выгнутая вправо стрелка 5"/>
          <p:cNvSpPr/>
          <p:nvPr/>
        </p:nvSpPr>
        <p:spPr>
          <a:xfrm rot="5400000">
            <a:off x="3382964" y="1927145"/>
            <a:ext cx="2020887" cy="5857875"/>
          </a:xfrm>
          <a:prstGeom prst="curvedLeftArrow">
            <a:avLst/>
          </a:prstGeom>
          <a:gradFill>
            <a:gsLst>
              <a:gs pos="0">
                <a:schemeClr val="accent1">
                  <a:tint val="66000"/>
                  <a:satMod val="160000"/>
                  <a:lumMod val="0"/>
                  <a:lumOff val="10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prstDash val="lg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2400" b="0" i="0" u="none" strike="noStrike" kern="0" cap="none" spc="0" normalizeH="0" baseline="0" noProof="0" smtClean="0">
              <a:ln>
                <a:noFill/>
              </a:ln>
              <a:solidFill>
                <a:srgbClr val="23015F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52577" y="2488327"/>
            <a:ext cx="2786062" cy="13573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5400" cap="flat" cmpd="sng" algn="ctr">
            <a:solidFill>
              <a:srgbClr val="318B8B"/>
            </a:solidFill>
            <a:prstDash val="dashDot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ДЕЙСТВИЕ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(реализация)</a:t>
            </a:r>
          </a:p>
        </p:txBody>
      </p:sp>
      <p:sp>
        <p:nvSpPr>
          <p:cNvPr id="8" name="Стрелка вверх 7"/>
          <p:cNvSpPr/>
          <p:nvPr/>
        </p:nvSpPr>
        <p:spPr>
          <a:xfrm rot="5400000">
            <a:off x="4392614" y="1996923"/>
            <a:ext cx="391063" cy="2340117"/>
          </a:xfrm>
          <a:prstGeom prst="upArrow">
            <a:avLst/>
          </a:prstGeom>
          <a:solidFill>
            <a:schemeClr val="accent5">
              <a:lumMod val="20000"/>
              <a:lumOff val="80000"/>
            </a:schemeClr>
          </a:solidFill>
          <a:ln w="25400" cap="flat" cmpd="sng" algn="ctr">
            <a:solidFill>
              <a:srgbClr val="318B8B"/>
            </a:solidFill>
            <a:prstDash val="lgDash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2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95113" y="3936479"/>
            <a:ext cx="2786063" cy="4286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5400" cap="flat" cmpd="sng" algn="ctr">
            <a:solidFill>
              <a:srgbClr val="318B8B"/>
            </a:solidFill>
            <a:prstDash val="dashDot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манипулирование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19325" cy="193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24675" y="0"/>
            <a:ext cx="2219325" cy="193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43669" y="4782343"/>
            <a:ext cx="2219325" cy="193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924675" y="4933299"/>
            <a:ext cx="2219325" cy="193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918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332656"/>
            <a:ext cx="4536504" cy="2308324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87000">
                <a:schemeClr val="bg1"/>
              </a:gs>
              <a:gs pos="67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Monotype Corsiva" panose="03010101010201010101" pitchFamily="66" charset="0"/>
              </a:rPr>
              <a:t>Учитель – художник урока. Он берёт в руки свою методическую палитру и творит!</a:t>
            </a:r>
          </a:p>
          <a:p>
            <a:pPr algn="ctr"/>
            <a:r>
              <a:rPr lang="ru-RU" sz="2400" dirty="0">
                <a:latin typeface="Monotype Corsiva" panose="03010101010201010101" pitchFamily="66" charset="0"/>
              </a:rPr>
              <a:t> </a:t>
            </a:r>
            <a:r>
              <a:rPr lang="ru-RU" sz="2400" dirty="0" smtClean="0">
                <a:latin typeface="Monotype Corsiva" panose="03010101010201010101" pitchFamily="66" charset="0"/>
              </a:rPr>
              <a:t>Творчество – вот стержень деятельности учителя, ведь молодые люди не терпят  стагнации…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4415" y="2717031"/>
            <a:ext cx="2088232" cy="46166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87000">
                <a:schemeClr val="bg1"/>
              </a:gs>
              <a:gs pos="67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Monotype Corsiva" panose="03010101010201010101" pitchFamily="66" charset="0"/>
              </a:rPr>
              <a:t>Задача учителя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46" y="0"/>
            <a:ext cx="2615504" cy="2276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45778" y="0"/>
            <a:ext cx="2698221" cy="234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7074" y="3296430"/>
            <a:ext cx="2031325" cy="461665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87000">
                <a:schemeClr val="bg1"/>
              </a:gs>
              <a:gs pos="67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latin typeface="Monotype Corsiva" panose="03010101010201010101" pitchFamily="66" charset="0"/>
              </a:rPr>
              <a:t>заинтересовать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1739" y="5155704"/>
            <a:ext cx="4273833" cy="46166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bg1"/>
              </a:gs>
              <a:gs pos="54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Monotype Corsiva" panose="03010101010201010101" pitchFamily="66" charset="0"/>
              </a:rPr>
              <a:t>з</a:t>
            </a:r>
            <a:r>
              <a:rPr lang="ru-RU" sz="2400" dirty="0" smtClean="0">
                <a:latin typeface="Monotype Corsiva" panose="03010101010201010101" pitchFamily="66" charset="0"/>
              </a:rPr>
              <a:t>атронуть «живые» струны души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57" l="0" r="100000">
                        <a14:foregroundMark x1="75467" y1="23435" x2="81333" y2="17297"/>
                        <a14:foregroundMark x1="64933" y1="22567" x2="66400" y2="19901"/>
                        <a14:foregroundMark x1="85067" y1="26782" x2="95867" y2="17607"/>
                        <a14:backgroundMark x1="41333" y1="20583" x2="17933" y2="26782"/>
                        <a14:backgroundMark x1="22267" y1="60632" x2="31867" y2="59392"/>
                        <a14:backgroundMark x1="43400" y1="74148" x2="69267" y2="676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940" y="1440450"/>
            <a:ext cx="4572000" cy="49164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7584" y="4571747"/>
            <a:ext cx="932404" cy="461665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49984">
                <a:schemeClr val="accent5">
                  <a:lumMod val="20000"/>
                  <a:lumOff val="80000"/>
                </a:schemeClr>
              </a:gs>
              <a:gs pos="64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Monotype Corsiva" panose="03010101010201010101" pitchFamily="66" charset="0"/>
              </a:rPr>
              <a:t>увлечь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4376737"/>
            <a:ext cx="2790310" cy="461665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87000">
                <a:schemeClr val="bg1"/>
              </a:gs>
              <a:gs pos="45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Monotype Corsiva" panose="03010101010201010101" pitchFamily="66" charset="0"/>
              </a:rPr>
              <a:t>о</a:t>
            </a:r>
            <a:r>
              <a:rPr lang="ru-RU" sz="2400" dirty="0" smtClean="0">
                <a:latin typeface="Monotype Corsiva" panose="03010101010201010101" pitchFamily="66" charset="0"/>
              </a:rPr>
              <a:t>чаровать предметом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0436" y="3854135"/>
            <a:ext cx="2679104" cy="461665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87000">
                <a:schemeClr val="bg1"/>
              </a:gs>
              <a:gs pos="67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Monotype Corsiva" panose="03010101010201010101" pitchFamily="66" charset="0"/>
              </a:rPr>
              <a:t>окрылить знаниями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303050" y="4376737"/>
            <a:ext cx="2852737" cy="248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92483" y="4191001"/>
            <a:ext cx="2852737" cy="248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252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48682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318B8B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Примеры методических приёмов и способов мотивации обучающихся: </a:t>
            </a:r>
            <a:endParaRPr lang="ru-RU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318B8B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608449"/>
            <a:ext cx="8208912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kern="0" dirty="0">
                <a:solidFill>
                  <a:srgbClr val="318B8B"/>
                </a:solidFill>
                <a:latin typeface="Times New Roman"/>
              </a:rPr>
              <a:t>Рассмотрение ситуации или проведение </a:t>
            </a: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опыта-</a:t>
            </a:r>
            <a:r>
              <a:rPr lang="ru-RU" altLang="ru-RU" sz="2400" kern="0" dirty="0" smtClean="0">
                <a:solidFill>
                  <a:srgbClr val="318B8B"/>
                </a:solidFill>
                <a:latin typeface="Times New Roman"/>
              </a:rPr>
              <a:t> </a:t>
            </a:r>
            <a:r>
              <a:rPr lang="ru-RU" altLang="ru-RU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</a:rPr>
              <a:t>(</a:t>
            </a:r>
            <a:r>
              <a:rPr lang="ru-RU" altLang="ru-RU" sz="2400" i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</a:rPr>
              <a:t>с той или иной степенью детализации, реальная или выдуманная</a:t>
            </a:r>
            <a:r>
              <a:rPr lang="ru-RU" altLang="ru-RU" sz="24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</a:rPr>
              <a:t>).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kern="0" dirty="0">
                <a:solidFill>
                  <a:srgbClr val="318B8B"/>
                </a:solidFill>
                <a:latin typeface="Times New Roman"/>
              </a:rPr>
              <a:t>Кластер – </a:t>
            </a: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технология- </a:t>
            </a:r>
            <a:r>
              <a:rPr lang="ru-RU" altLang="ru-RU" sz="2400" i="1" kern="0" dirty="0">
                <a:latin typeface="Times New Roman"/>
              </a:rPr>
              <a:t>(в центре-тема, а вокруг все крупные смысловые </a:t>
            </a:r>
            <a:r>
              <a:rPr lang="ru-RU" altLang="ru-RU" sz="2400" i="1" kern="0" dirty="0" smtClean="0">
                <a:latin typeface="Times New Roman"/>
              </a:rPr>
              <a:t>единицы).</a:t>
            </a:r>
            <a:endParaRPr lang="ru-RU" altLang="ru-RU" sz="2400" b="1" kern="0" dirty="0">
              <a:solidFill>
                <a:schemeClr val="accent5">
                  <a:lumMod val="75000"/>
                </a:schemeClr>
              </a:solidFill>
              <a:latin typeface="Times New Roman"/>
            </a:endParaRPr>
          </a:p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Использование </a:t>
            </a:r>
            <a:r>
              <a:rPr lang="ru-RU" altLang="ru-RU" sz="2400" b="1" kern="0" dirty="0">
                <a:solidFill>
                  <a:srgbClr val="318B8B"/>
                </a:solidFill>
                <a:latin typeface="Times New Roman"/>
              </a:rPr>
              <a:t>зрительного </a:t>
            </a: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образа-</a:t>
            </a:r>
            <a:r>
              <a:rPr lang="ru-RU" altLang="ru-RU" sz="2400" b="1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</a:rPr>
              <a:t> </a:t>
            </a:r>
            <a:r>
              <a:rPr lang="ru-RU" altLang="ru-RU" sz="2400" i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</a:rPr>
              <a:t>(рисунок, график, карикатура, символ, фотография и т.п.)</a:t>
            </a:r>
            <a:r>
              <a:rPr lang="ru-RU" altLang="ru-RU" sz="24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</a:rPr>
              <a:t> </a:t>
            </a:r>
          </a:p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kern="0" dirty="0">
                <a:solidFill>
                  <a:srgbClr val="318B8B"/>
                </a:solidFill>
                <a:latin typeface="Times New Roman"/>
              </a:rPr>
              <a:t>Работа с понятием </a:t>
            </a: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-</a:t>
            </a:r>
            <a:r>
              <a:rPr lang="ru-RU" altLang="ru-RU" sz="2400" i="1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</a:rPr>
              <a:t>(</a:t>
            </a:r>
            <a:r>
              <a:rPr lang="ru-RU" altLang="ru-RU" sz="2400" i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</a:rPr>
              <a:t>смысловой ряд терминов, пропущенные слова, образ понятия, «лишнее» понятие)</a:t>
            </a:r>
            <a:endParaRPr lang="ru-RU" altLang="ru-RU" sz="2400" b="1" i="1" kern="0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</a:endParaRPr>
          </a:p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Эпиграф по теме- </a:t>
            </a:r>
            <a:r>
              <a:rPr lang="ru-RU" altLang="ru-RU" sz="2400" i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</a:rPr>
              <a:t>(</a:t>
            </a:r>
            <a:r>
              <a:rPr lang="ru-RU" altLang="ru-RU" sz="2400" i="1" kern="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</a:rPr>
              <a:t>афоризмы,стихотворение</a:t>
            </a:r>
            <a:r>
              <a:rPr lang="ru-RU" altLang="ru-RU" sz="2400" i="1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</a:rPr>
              <a:t>, народные приметы, пословица, мудрые мысли-отличные </a:t>
            </a:r>
            <a:r>
              <a:rPr lang="ru-RU" altLang="ru-RU" sz="2400" i="1" kern="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</a:rPr>
              <a:t>мотиваторы</a:t>
            </a:r>
            <a:r>
              <a:rPr lang="ru-RU" altLang="ru-RU" sz="2400" i="1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</a:rPr>
              <a:t>)</a:t>
            </a:r>
            <a:endParaRPr lang="ru-RU" altLang="ru-RU" sz="2400" b="1" kern="0" dirty="0">
              <a:solidFill>
                <a:schemeClr val="accent5">
                  <a:lumMod val="75000"/>
                </a:schemeClr>
              </a:solidFill>
              <a:latin typeface="Times New Roman"/>
            </a:endParaRP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kern="0" dirty="0">
                <a:solidFill>
                  <a:srgbClr val="318B8B"/>
                </a:solidFill>
                <a:latin typeface="Times New Roman"/>
              </a:rPr>
              <a:t>Изучение </a:t>
            </a: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предметов-</a:t>
            </a:r>
            <a:r>
              <a:rPr lang="ru-RU" altLang="ru-RU" sz="2400" kern="0" dirty="0" smtClean="0">
                <a:solidFill>
                  <a:srgbClr val="318B8B"/>
                </a:solidFill>
                <a:latin typeface="Times New Roman"/>
              </a:rPr>
              <a:t> </a:t>
            </a:r>
            <a:r>
              <a:rPr lang="ru-RU" altLang="ru-RU" sz="2400" i="1" kern="0" dirty="0">
                <a:latin typeface="Times New Roman"/>
              </a:rPr>
              <a:t>(</a:t>
            </a:r>
            <a:r>
              <a:rPr lang="ru-RU" altLang="ru-RU" sz="2400" i="1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</a:rPr>
              <a:t>материальной </a:t>
            </a:r>
            <a:r>
              <a:rPr lang="ru-RU" altLang="ru-RU" sz="2400" i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</a:rPr>
              <a:t>культуры и </a:t>
            </a:r>
            <a:r>
              <a:rPr lang="ru-RU" altLang="ru-RU" sz="2400" i="1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</a:rPr>
              <a:t>быт</a:t>
            </a:r>
            <a:endParaRPr lang="ru-RU" altLang="ru-RU" sz="2400" kern="0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1" t="50009" r="31876" b="7844"/>
          <a:stretch/>
        </p:blipFill>
        <p:spPr>
          <a:xfrm>
            <a:off x="6307523" y="4870275"/>
            <a:ext cx="2843808" cy="200854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65" b="24692"/>
          <a:stretch/>
        </p:blipFill>
        <p:spPr bwMode="auto">
          <a:xfrm rot="10800000">
            <a:off x="-1" y="-2"/>
            <a:ext cx="2616543" cy="179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519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195013"/>
            <a:ext cx="8208912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Накопительная оценка- </a:t>
            </a:r>
            <a:r>
              <a:rPr lang="ru-RU" altLang="ru-RU" sz="2400" i="1" kern="0" dirty="0" smtClean="0">
                <a:latin typeface="Times New Roman"/>
              </a:rPr>
              <a:t>(ставлю отметку не за отдельный ответ, а за несколько на разных этапах урока).</a:t>
            </a:r>
            <a:endParaRPr lang="ru-RU" altLang="ru-RU" sz="2400" kern="0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</a:endParaRPr>
          </a:p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Видео и мультимедийные ресурсы- </a:t>
            </a:r>
            <a:r>
              <a:rPr lang="ru-RU" altLang="ru-RU" sz="2400" i="1" kern="0" dirty="0" smtClean="0">
                <a:latin typeface="Times New Roman"/>
              </a:rPr>
              <a:t>(использую на разных этапах урока и при подаче урока и при проверке урока).</a:t>
            </a:r>
            <a:r>
              <a:rPr lang="ru-RU" altLang="ru-RU" sz="2400" b="1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</a:rPr>
              <a:t>  </a:t>
            </a:r>
            <a:endParaRPr lang="ru-RU" altLang="ru-RU" sz="2400" b="1" kern="0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</a:endParaRPr>
          </a:p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Практика-</a:t>
            </a:r>
            <a:r>
              <a:rPr lang="ru-RU" altLang="ru-RU" sz="2400" i="1" kern="0" dirty="0" smtClean="0">
                <a:latin typeface="Times New Roman"/>
              </a:rPr>
              <a:t>(ученикам предлагаю назвать несколько примеров в жизни знаний, умений и навыков по теме урока).</a:t>
            </a: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 </a:t>
            </a:r>
            <a:endParaRPr lang="ru-RU" altLang="ru-RU" sz="2400" b="1" i="1" kern="0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</a:endParaRPr>
          </a:p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Кредит доверия-</a:t>
            </a:r>
            <a:r>
              <a:rPr lang="ru-RU" altLang="ru-RU" sz="2400" i="1" kern="0" dirty="0" smtClean="0">
                <a:latin typeface="Times New Roman"/>
              </a:rPr>
              <a:t>(иногда ставлю оценку ученику, чуть завысив её, что даёт ему шанс поверить в свои силы и проявить себя в дальнейшем с положительной стороны).</a:t>
            </a:r>
            <a:endParaRPr lang="ru-RU" altLang="ru-RU" sz="2400" i="1" kern="0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</a:endParaRP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altLang="ru-RU" sz="2400" b="1" kern="0" dirty="0">
                <a:solidFill>
                  <a:srgbClr val="318B8B"/>
                </a:solidFill>
                <a:latin typeface="Times New Roman"/>
              </a:rPr>
              <a:t>Д</a:t>
            </a: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озированная помощь- </a:t>
            </a:r>
            <a:r>
              <a:rPr lang="ru-RU" altLang="ru-RU" sz="2400" i="1" kern="0" dirty="0" smtClean="0">
                <a:latin typeface="Times New Roman"/>
              </a:rPr>
              <a:t>(учащимся «Группы риска» выдаю карточки с алгоритмом действий).</a:t>
            </a:r>
            <a:endParaRPr lang="ru-RU" altLang="ru-RU" sz="2400" b="1" kern="0" dirty="0">
              <a:solidFill>
                <a:schemeClr val="accent5"/>
              </a:solidFill>
              <a:latin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1" t="50009" r="31876" b="7844"/>
          <a:stretch/>
        </p:blipFill>
        <p:spPr>
          <a:xfrm>
            <a:off x="6300192" y="4849460"/>
            <a:ext cx="2843808" cy="200854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65" b="24692"/>
          <a:stretch/>
        </p:blipFill>
        <p:spPr bwMode="auto">
          <a:xfrm rot="10800000">
            <a:off x="-1" y="-2"/>
            <a:ext cx="2616543" cy="179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467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620688"/>
            <a:ext cx="8208912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Верно-неверно- </a:t>
            </a:r>
            <a:r>
              <a:rPr lang="ru-RU" altLang="ru-RU" sz="2400" i="1" kern="0" dirty="0" smtClean="0">
                <a:latin typeface="Times New Roman"/>
              </a:rPr>
              <a:t>(ученикам предлагается несколько утверждений по ещё неизученной теме. Они выбирают верные на их взгляд, полагаясь на свой опыт, в любом случае они настраиваются на изучение новой темы, на этапе рефлексии возвращаемся к этому приему, чтобы выяснить кто был прав?).</a:t>
            </a:r>
            <a:endParaRPr lang="ru-RU" altLang="ru-RU" sz="2400" kern="0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</a:endParaRPr>
          </a:p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Повторение с одноименным контролем- </a:t>
            </a:r>
            <a:r>
              <a:rPr lang="ru-RU" altLang="ru-RU" sz="2400" i="1" kern="0" dirty="0" smtClean="0">
                <a:latin typeface="Times New Roman"/>
              </a:rPr>
              <a:t>(учащиеся составляют вопросы к изученному материалу в разном формате. После этого одни ученики задают вопросы, другие отвечают).</a:t>
            </a:r>
            <a:r>
              <a:rPr lang="ru-RU" altLang="ru-RU" sz="2400" b="1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</a:rPr>
              <a:t>  </a:t>
            </a:r>
            <a:endParaRPr lang="ru-RU" altLang="ru-RU" sz="2400" b="1" kern="0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</a:endParaRPr>
          </a:p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Мозговой штурм- </a:t>
            </a:r>
            <a:r>
              <a:rPr lang="ru-RU" altLang="ru-RU" sz="2400" i="1" kern="0" dirty="0" smtClean="0">
                <a:latin typeface="Times New Roman"/>
              </a:rPr>
              <a:t>(проводится с целью получения за короткий промежуток времени как можно больше ответов, идей, гипотез).</a:t>
            </a: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 </a:t>
            </a:r>
            <a:endParaRPr lang="ru-RU" altLang="ru-RU" sz="2400" i="1" kern="0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</a:endParaRP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altLang="ru-RU" sz="2400" b="1" kern="0" dirty="0" err="1" smtClean="0">
                <a:solidFill>
                  <a:srgbClr val="318B8B"/>
                </a:solidFill>
                <a:latin typeface="Times New Roman"/>
              </a:rPr>
              <a:t>Синквейн</a:t>
            </a:r>
            <a:r>
              <a:rPr lang="ru-RU" altLang="ru-RU" sz="2400" b="1" kern="0" dirty="0">
                <a:solidFill>
                  <a:srgbClr val="318B8B"/>
                </a:solidFill>
                <a:latin typeface="Times New Roman"/>
              </a:rPr>
              <a:t>-</a:t>
            </a: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 </a:t>
            </a:r>
            <a:r>
              <a:rPr lang="ru-RU" altLang="ru-RU" sz="2400" i="1" kern="0" dirty="0" smtClean="0">
                <a:latin typeface="Times New Roman"/>
              </a:rPr>
              <a:t>(приём даёт возможность проверить усвоение главных аспектов изученного материала и творчески переработать ключевые понятия темы)..</a:t>
            </a:r>
            <a:endParaRPr lang="ru-RU" altLang="ru-RU" sz="2400" b="1" kern="0" dirty="0">
              <a:solidFill>
                <a:srgbClr val="318B8B"/>
              </a:solidFill>
              <a:latin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1" t="50009" r="31876" b="7844"/>
          <a:stretch/>
        </p:blipFill>
        <p:spPr>
          <a:xfrm>
            <a:off x="6300192" y="4849460"/>
            <a:ext cx="2843808" cy="200854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65" b="24692"/>
          <a:stretch/>
        </p:blipFill>
        <p:spPr bwMode="auto">
          <a:xfrm rot="10800000">
            <a:off x="-1" y="-2"/>
            <a:ext cx="2616543" cy="179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0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620688"/>
            <a:ext cx="8208912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Проблемная ситуация-</a:t>
            </a:r>
            <a:r>
              <a:rPr lang="ru-RU" altLang="ru-RU" sz="2400" i="1" kern="0" dirty="0" smtClean="0">
                <a:latin typeface="Times New Roman"/>
              </a:rPr>
              <a:t>(предлагаю задания (работа с макетами) в которой учащиеся осознают цель, но не знают способов ее достижения. Они оказываются в положении исследователя, выдвигают свои суждения, догадки, мысли, творчески подходят к познавательной деятельности).</a:t>
            </a:r>
            <a:endParaRPr lang="ru-RU" altLang="ru-RU" sz="2400" kern="0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</a:endParaRPr>
          </a:p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Восстанови цепочку-</a:t>
            </a:r>
            <a:r>
              <a:rPr lang="ru-RU" altLang="ru-RU" sz="2400" i="1" kern="0" dirty="0" smtClean="0">
                <a:latin typeface="Times New Roman"/>
              </a:rPr>
              <a:t>(Суть приёма состоит в построении цепочки из фактов, предложений, слов в логическом порядке).</a:t>
            </a:r>
            <a:r>
              <a:rPr lang="ru-RU" altLang="ru-RU" sz="2400" b="1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</a:rPr>
              <a:t>  </a:t>
            </a:r>
            <a:endParaRPr lang="ru-RU" altLang="ru-RU" sz="2400" b="1" kern="0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</a:endParaRPr>
          </a:p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Воображаемое путешествие- </a:t>
            </a:r>
            <a:r>
              <a:rPr lang="ru-RU" altLang="ru-RU" sz="2400" i="1" kern="0" dirty="0" smtClean="0">
                <a:latin typeface="Times New Roman"/>
              </a:rPr>
              <a:t>(школьники получают задание описать своё воображаемое путешествие по той или иной местности, н-р: экспедицию по природной зоне, климатической области).</a:t>
            </a: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 </a:t>
            </a:r>
            <a:endParaRPr lang="ru-RU" altLang="ru-RU" sz="2400" i="1" kern="0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</a:endParaRP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Правда-ложь</a:t>
            </a:r>
            <a:r>
              <a:rPr lang="ru-RU" altLang="ru-RU" sz="2400" b="1" kern="0" dirty="0">
                <a:solidFill>
                  <a:srgbClr val="318B8B"/>
                </a:solidFill>
                <a:latin typeface="Times New Roman"/>
              </a:rPr>
              <a:t>-</a:t>
            </a:r>
            <a:r>
              <a:rPr lang="ru-RU" altLang="ru-RU" sz="2400" b="1" kern="0" dirty="0" smtClean="0">
                <a:solidFill>
                  <a:srgbClr val="318B8B"/>
                </a:solidFill>
                <a:latin typeface="Times New Roman"/>
              </a:rPr>
              <a:t> </a:t>
            </a:r>
            <a:r>
              <a:rPr lang="ru-RU" altLang="ru-RU" sz="2400" i="1" kern="0" dirty="0" smtClean="0">
                <a:latin typeface="Times New Roman"/>
              </a:rPr>
              <a:t>(например, ученикам было предложено 5 утверждений, если согласны, то ставят да, если нет, то нет).</a:t>
            </a:r>
            <a:endParaRPr lang="ru-RU" altLang="ru-RU" sz="2400" b="1" kern="0" dirty="0">
              <a:solidFill>
                <a:srgbClr val="318B8B"/>
              </a:solidFill>
              <a:latin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1" t="50009" r="31876" b="7844"/>
          <a:stretch/>
        </p:blipFill>
        <p:spPr>
          <a:xfrm>
            <a:off x="6300192" y="4849460"/>
            <a:ext cx="2843808" cy="200854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65" b="24692"/>
          <a:stretch/>
        </p:blipFill>
        <p:spPr bwMode="auto">
          <a:xfrm rot="10800000">
            <a:off x="-2" y="-3"/>
            <a:ext cx="827585" cy="179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702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2045</TotalTime>
  <Words>1985</Words>
  <Application>Microsoft Office PowerPoint</Application>
  <PresentationFormat>Экран (4:3)</PresentationFormat>
  <Paragraphs>151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Batang</vt:lpstr>
      <vt:lpstr>Arial</vt:lpstr>
      <vt:lpstr>Calibri</vt:lpstr>
      <vt:lpstr>Cambria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Плакаты: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user</cp:lastModifiedBy>
  <cp:revision>155</cp:revision>
  <dcterms:created xsi:type="dcterms:W3CDTF">2017-11-29T13:35:38Z</dcterms:created>
  <dcterms:modified xsi:type="dcterms:W3CDTF">2024-01-06T10:34:48Z</dcterms:modified>
</cp:coreProperties>
</file>