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67" r:id="rId4"/>
    <p:sldId id="268" r:id="rId5"/>
    <p:sldId id="26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81" d="100"/>
          <a:sy n="81" d="100"/>
        </p:scale>
        <p:origin x="150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FD52A7-23FB-486A-812C-BB3AD0B0E9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548680"/>
            <a:ext cx="8280920" cy="2376264"/>
          </a:xfrm>
        </p:spPr>
        <p:txBody>
          <a:bodyPr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«Речь начинается со звукоподражаний»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624521E-8775-49A0-BCE5-BFD3BD6D2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573534"/>
            <a:ext cx="5960368" cy="3827674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CC9741D-6874-4631-B9AD-A78BD70C34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3568" y="0"/>
            <a:ext cx="8136904" cy="66892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DE1F55D4-9E6E-47F9-9BB0-E18D3DB37417}"/>
              </a:ext>
            </a:extLst>
          </p:cNvPr>
          <p:cNvSpPr txBox="1">
            <a:spLocks/>
          </p:cNvSpPr>
          <p:nvPr/>
        </p:nvSpPr>
        <p:spPr>
          <a:xfrm>
            <a:off x="1079612" y="1988840"/>
            <a:ext cx="6984776" cy="4412368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1908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AA92AD-DDB5-4198-8C18-3B9201428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489654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800" b="1" i="1" dirty="0">
                <a:solidFill>
                  <a:srgbClr val="000080"/>
                </a:solidFill>
                <a:effectLst/>
                <a:latin typeface="Times New Roman" panose="02020603050405020304" pitchFamily="18" charset="0"/>
              </a:rPr>
              <a:t>Речь ребенка развивается под влиянием речи взрослых и в значительной мере зависит от достаточной речевой практики,</a:t>
            </a:r>
            <a:r>
              <a:rPr lang="ru-RU" sz="2800" b="1" i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sz="2800" b="1" i="1" dirty="0">
                <a:solidFill>
                  <a:srgbClr val="000080"/>
                </a:solidFill>
                <a:effectLst/>
                <a:latin typeface="Times New Roman" panose="02020603050405020304" pitchFamily="18" charset="0"/>
              </a:rPr>
              <a:t>нормального социального и речевого окружения, от воспитания и обучения, которые начинаются с первых дней его жизни.</a:t>
            </a:r>
            <a:br>
              <a:rPr lang="ru-RU" sz="2400" b="1" i="1" dirty="0">
                <a:solidFill>
                  <a:srgbClr val="00008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800" b="1" i="0" dirty="0">
                <a:solidFill>
                  <a:srgbClr val="00008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800" i="0" dirty="0">
                <a:solidFill>
                  <a:srgbClr val="000080"/>
                </a:solidFill>
                <a:effectLst/>
                <a:latin typeface="Times New Roman" panose="02020603050405020304" pitchFamily="18" charset="0"/>
              </a:rPr>
              <a:t>Речью ребенок овладевает постепенно, путем подражания произношению звуков и слов взрослых. Правильно произносить большинство звуков сразу он не умеет. Чем раньше родители обращают внимание на правильное звукопроизношение у ребенка, тем быстрее оно формируется и нормализуется.</a:t>
            </a:r>
            <a:br>
              <a:rPr lang="ru-RU" sz="2800" dirty="0">
                <a:solidFill>
                  <a:srgbClr val="000080"/>
                </a:solidFill>
                <a:effectLst/>
                <a:latin typeface="Times New Roman" panose="02020603050405020304" pitchFamily="18" charset="0"/>
              </a:rPr>
            </a:br>
            <a:br>
              <a:rPr lang="ru-RU" sz="2800" b="1" dirty="0">
                <a:solidFill>
                  <a:srgbClr val="000080"/>
                </a:solidFill>
                <a:effectLst/>
                <a:latin typeface="Times New Roman" panose="02020603050405020304" pitchFamily="18" charset="0"/>
              </a:rPr>
            </a:br>
            <a:br>
              <a:rPr lang="ru-RU" sz="2400" b="1" dirty="0">
                <a:solidFill>
                  <a:srgbClr val="66737C"/>
                </a:solidFill>
                <a:effectLst/>
                <a:latin typeface="RobotoCondensed-Regular"/>
              </a:rPr>
            </a:br>
            <a:r>
              <a:rPr lang="ru-RU" sz="4000" b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 </a:t>
            </a:r>
            <a:br>
              <a:rPr lang="ru-RU" sz="4000" b="1" dirty="0">
                <a:solidFill>
                  <a:srgbClr val="66737C"/>
                </a:solidFill>
                <a:effectLst/>
                <a:latin typeface="RobotoCondensed-Regular"/>
              </a:rPr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52073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AD6B78-EDC5-4E26-8991-25931B54A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404664"/>
            <a:ext cx="8820472" cy="6120680"/>
          </a:xfrm>
        </p:spPr>
        <p:txBody>
          <a:bodyPr/>
          <a:lstStyle/>
          <a:p>
            <a:pPr algn="l"/>
            <a:r>
              <a:rPr lang="ru-RU" sz="22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развивать речевое подражание, следует учить подражанию в целом, т.е. научить малыша подражать движениям рук, ног, головы, а также действиям с предметами. Хорошо развивают подражательные способности регулярные занятия пальчиковыми играми. Если ваш малыш научился подражать вашим движениям и действиям, то можно переходить к речевому подражанию.</a:t>
            </a:r>
            <a:b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Работая над звукоподражаниями, необходимо помнить: </a:t>
            </a:r>
            <a:b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Разучивать звукоподражания необходимо в игре. 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Использовать картинки или игрушки. 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Артикуляция должна быть четкой, ребенок должен видеть движения органов артикуляции взрослого. 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Речь взрослого должна быть правильной и эмоциональной. 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Слова и фразы нужно произносить неоднократно. 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Закрепляем изученные звуки во время прогулки на улице. Видим кошку, напоминаем: «Мяу», поехала машина, напоминаем «Би-би». 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Также закрепляем при чтении книг и рассматривании иллюстраций 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ним. </a:t>
            </a:r>
          </a:p>
        </p:txBody>
      </p:sp>
    </p:spTree>
    <p:extLst>
      <p:ext uri="{BB962C8B-B14F-4D97-AF65-F5344CB8AC3E}">
        <p14:creationId xmlns:p14="http://schemas.microsoft.com/office/powerpoint/2010/main" val="1883223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915B31-161E-4F92-8C40-F12E2803B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976664"/>
          </a:xfrm>
        </p:spPr>
        <p:txBody>
          <a:bodyPr/>
          <a:lstStyle/>
          <a:p>
            <a:pPr algn="l"/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При подборе звукоподражаний и введении их в речь ребенка           соблюдайте следующие правила: </a:t>
            </a:r>
            <a:b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1.Звукоподражания должны характеризовать предмет или действие по существу.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имитировать звук, издаваемый предметом, или производимый действием (корова – МУ-МУ, машина – БИ-БИ, кушать – АМАМ, идти – ТОП-ТОП).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2.Первые звукоподражания должны произноситься просто. Не стоит использовать на начальных этапах трудные звуки: Р, Л, свистящие (С, З, Ц) и шипящие (Ш, Ж, Ч, Щ).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Звукосочетания должны включать в себя звуки, способ которых легко показать ребенку, если ему сложно воспроизвести их на слух): М, Б, П, В, Ф. Звуки Н, Т, Д выговаривайте, слегка высовывая язык между зубами. Чтобы показать ребенку способ произнесения звуков: К, Г, Х (звукосочетания: КОКО – курочка, ГА-ГА – гусь, ХА-ХА – смеяться), пошире открывайте рот, чтобы ребенок видел, как корень вашего языка прижимается к нёбу.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4. В своей речи вместе со звукоподражаниями используйте обычные слова (Это БИ – БИ – машина). Это нужно для того, чтобы ребенок понимал, что «БИ – БИ» и машина – одно и то же.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Не вводите в речь ребенка слишком много звукоподражаний. Они нужны, чтобы «запустить» его фразовую речь. Для построения фразы требуется минимальный объем слов. </a:t>
            </a:r>
          </a:p>
        </p:txBody>
      </p:sp>
    </p:spTree>
    <p:extLst>
      <p:ext uri="{BB962C8B-B14F-4D97-AF65-F5344CB8AC3E}">
        <p14:creationId xmlns:p14="http://schemas.microsoft.com/office/powerpoint/2010/main" val="3984664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EF327E-DCDE-44CE-96F9-ED9023944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92696"/>
            <a:ext cx="8579296" cy="7056784"/>
          </a:xfrm>
        </p:spPr>
        <p:txBody>
          <a:bodyPr/>
          <a:lstStyle/>
          <a:p>
            <a:pPr algn="l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Обучайте ребенка звукоподражаниям лишь для замены сложных слов. Не используйте звукоподражания для простых слов (каша, суп, стол, рука). Подобные слова ребенок способен выговорить, пусть и пропустив тот или иной звук (рука –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стол – тол).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Ребенок должен понимать смысл слов, которые он произносит, и использовать их по назначению. Для этого чаще предлагайте ему выбор между предметами: Насте дать лялю или мяч? Настя будет кушать суп или кашу? Это – ложка или вилка?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Если ребенок предпочитает жестикуляцию, делайте вид, что не понимаете его. Например, если он тянет ручки к предмету, показывая, что хочет его получить, то дайте ему что-то другое. Скажите: Я не поняла (понял) тебя, скажи, что тебе нужно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Помните, звукоподражания должны обозначать предметы, знакомые    ребенку не только по картинкам, но и «вживую».</a:t>
            </a:r>
            <a:b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b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</a:t>
            </a: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Желаю успехов!</a:t>
            </a:r>
            <a:b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02873285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1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699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Monotype Corsiva</vt:lpstr>
      <vt:lpstr>RobotoCondensed-Regular</vt:lpstr>
      <vt:lpstr>Times New Roman</vt:lpstr>
      <vt:lpstr>1_Тема Office</vt:lpstr>
      <vt:lpstr>«Речь начинается со звукоподражаний»</vt:lpstr>
      <vt:lpstr>Речь ребенка развивается под влиянием речи взрослых и в значительной мере зависит от достаточной речевой практики, нормального социального и речевого окружения, от воспитания и обучения, которые начинаются с первых дней его жизни.  Речью ребенок овладевает постепенно, путем подражания произношению звуков и слов взрослых. Правильно произносить большинство звуков сразу он не умеет. Чем раньше родители обращают внимание на правильное звукопроизношение у ребенка, тем быстрее оно формируется и нормализуется.     </vt:lpstr>
      <vt:lpstr>     Прежде чем развивать речевое подражание, следует учить подражанию в целом, т.е. научить малыша подражать движениям рук, ног, головы, а также действиям с предметами. Хорошо развивают подражательные способности регулярные занятия пальчиковыми играми. Если ваш малыш научился подражать вашим движениям и действиям, то можно переходить к речевому подражанию.         Работая над звукоподражаниями, необходимо помнить:  1. Разучивать звукоподражания необходимо в игре.  2. Использовать картинки или игрушки.  3. Артикуляция должна быть четкой, ребенок должен видеть движения органов артикуляции взрослого.  4. Речь взрослого должна быть правильной и эмоциональной.  5. Слова и фразы нужно произносить неоднократно.  6. Закрепляем изученные звуки во время прогулки на улице. Видим кошку, напоминаем: «Мяу», поехала машина, напоминаем «Би-би».  7. Также закрепляем при чтении книг и рассматривании иллюстраций  к ним. </vt:lpstr>
      <vt:lpstr>     При подборе звукоподражаний и введении их в речь ребенка           соблюдайте следующие правила:  1.Звукоподражания должны характеризовать предмет или действие по существу. Например, имитировать звук, издаваемый предметом, или производимый действием (корова – МУ-МУ, машина – БИ-БИ, кушать – АМАМ, идти – ТОП-ТОП).  2.Первые звукоподражания должны произноситься просто. Не стоит использовать на начальных этапах трудные звуки: Р, Л, свистящие (С, З, Ц) и шипящие (Ш, Ж, Ч, Щ).  3. Звукосочетания должны включать в себя звуки, способ которых легко показать ребенку, если ему сложно воспроизвести их на слух): М, Б, П, В, Ф. Звуки Н, Т, Д выговаривайте, слегка высовывая язык между зубами. Чтобы показать ребенку способ произнесения звуков: К, Г, Х (звукосочетания: КОКО – курочка, ГА-ГА – гусь, ХА-ХА – смеяться), пошире открывайте рот, чтобы ребенок видел, как корень вашего языка прижимается к нёбу.  4. В своей речи вместе со звукоподражаниями используйте обычные слова (Это БИ – БИ – машина). Это нужно для того, чтобы ребенок понимал, что «БИ – БИ» и машина – одно и то же.  5. Не вводите в речь ребенка слишком много звукоподражаний. Они нужны, чтобы «запустить» его фразовую речь. Для построения фразы требуется минимальный объем слов. </vt:lpstr>
      <vt:lpstr>6. Обучайте ребенка звукоподражаниям лишь для замены сложных слов. Не используйте звукоподражания для простых слов (каша, суп, стол, рука). Подобные слова ребенок способен выговорить, пусть и пропустив тот или иной звук (рука – ука, стол – тол).  7. Ребенок должен понимать смысл слов, которые он произносит, и использовать их по назначению. Для этого чаще предлагайте ему выбор между предметами: Насте дать лялю или мяч? Настя будет кушать суп или кашу? Это – ложка или вилка?  8. Если ребенок предпочитает жестикуляцию, делайте вид, что не понимаете его. Например, если он тянет ручки к предмету, показывая, что хочет его получить, то дайте ему что-то другое. Скажите: Я не поняла (понял) тебя, скажи, что тебе нужно         Помните, звукоподражания должны обозначать предметы, знакомые    ребенку не только по картинкам, но и «вживую».                                                                                                                       Желаю успехов!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Admin</cp:lastModifiedBy>
  <cp:revision>40</cp:revision>
  <dcterms:created xsi:type="dcterms:W3CDTF">2014-07-06T18:18:01Z</dcterms:created>
  <dcterms:modified xsi:type="dcterms:W3CDTF">2024-01-06T11:23:10Z</dcterms:modified>
</cp:coreProperties>
</file>