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30"/>
  </p:notesMasterIdLst>
  <p:sldIdLst>
    <p:sldId id="256" r:id="rId2"/>
    <p:sldId id="316" r:id="rId3"/>
    <p:sldId id="317" r:id="rId4"/>
    <p:sldId id="313" r:id="rId5"/>
    <p:sldId id="315" r:id="rId6"/>
    <p:sldId id="318" r:id="rId7"/>
    <p:sldId id="314" r:id="rId8"/>
    <p:sldId id="308" r:id="rId9"/>
    <p:sldId id="273" r:id="rId10"/>
    <p:sldId id="319" r:id="rId11"/>
    <p:sldId id="325" r:id="rId12"/>
    <p:sldId id="328" r:id="rId13"/>
    <p:sldId id="275" r:id="rId14"/>
    <p:sldId id="322" r:id="rId15"/>
    <p:sldId id="323" r:id="rId16"/>
    <p:sldId id="337" r:id="rId17"/>
    <p:sldId id="324" r:id="rId18"/>
    <p:sldId id="326" r:id="rId19"/>
    <p:sldId id="327" r:id="rId20"/>
    <p:sldId id="329" r:id="rId21"/>
    <p:sldId id="330" r:id="rId22"/>
    <p:sldId id="276" r:id="rId23"/>
    <p:sldId id="332" r:id="rId24"/>
    <p:sldId id="333" r:id="rId25"/>
    <p:sldId id="334" r:id="rId26"/>
    <p:sldId id="279" r:id="rId27"/>
    <p:sldId id="336" r:id="rId28"/>
    <p:sldId id="26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55766-79F6-4D11-A83D-7D40DA6CC93F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F47033-F608-4E7A-A84B-D149BF4EB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663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2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9371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2362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1636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798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7267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121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9332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605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9202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27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530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44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372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460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874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641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3333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828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091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Четыре левых изображения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123" y="609600"/>
            <a:ext cx="2984007" cy="2743200"/>
          </a:xfrm>
          <a:solidFill>
            <a:schemeClr val="bg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4292" y="1600200"/>
            <a:ext cx="234376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200" b="0" i="0" baseline="0">
                <a:solidFill>
                  <a:schemeClr val="accent2"/>
                </a:solidFill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34292" y="4191000"/>
            <a:ext cx="234376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Рисунок 2"/>
          <p:cNvSpPr>
            <a:spLocks noGrp="1"/>
          </p:cNvSpPr>
          <p:nvPr>
            <p:ph type="pic" idx="10"/>
          </p:nvPr>
        </p:nvSpPr>
        <p:spPr>
          <a:xfrm>
            <a:off x="3083120" y="609600"/>
            <a:ext cx="2984007" cy="2743200"/>
          </a:xfrm>
          <a:solidFill>
            <a:schemeClr val="bg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6" name="Рисунок 2"/>
          <p:cNvSpPr>
            <a:spLocks noGrp="1"/>
          </p:cNvSpPr>
          <p:nvPr>
            <p:ph type="pic" idx="11"/>
          </p:nvPr>
        </p:nvSpPr>
        <p:spPr>
          <a:xfrm>
            <a:off x="3123" y="3494088"/>
            <a:ext cx="2984007" cy="2743200"/>
          </a:xfrm>
          <a:solidFill>
            <a:schemeClr val="bg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7" name="Рисунок 2"/>
          <p:cNvSpPr>
            <a:spLocks noGrp="1"/>
          </p:cNvSpPr>
          <p:nvPr>
            <p:ph type="pic" idx="12"/>
          </p:nvPr>
        </p:nvSpPr>
        <p:spPr>
          <a:xfrm>
            <a:off x="3083120" y="3494088"/>
            <a:ext cx="2984007" cy="2743200"/>
          </a:xfrm>
          <a:solidFill>
            <a:schemeClr val="bg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8" name="Дата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03F41C87-7AD9-4845-A077-840E4A0F3F06}" type="datetimeFigureOut">
              <a:rPr lang="ru-RU" noProof="0" smtClean="0"/>
              <a:pPr/>
              <a:t>02.12.2023</a:t>
            </a:fld>
            <a:endParaRPr lang="ru-RU" noProof="0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A013F82-EE5E-44EE-A61D-E31C6657F26F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4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ри вертикальных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/>
          <p:cNvSpPr>
            <a:spLocks noGrp="1"/>
          </p:cNvSpPr>
          <p:nvPr>
            <p:ph type="pic" idx="13"/>
          </p:nvPr>
        </p:nvSpPr>
        <p:spPr>
          <a:xfrm>
            <a:off x="0" y="609600"/>
            <a:ext cx="2984007" cy="5638800"/>
          </a:xfrm>
          <a:solidFill>
            <a:schemeClr val="bg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79996" y="609600"/>
            <a:ext cx="2984007" cy="5638800"/>
          </a:xfrm>
          <a:solidFill>
            <a:schemeClr val="bg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5" name="Рисунок 2"/>
          <p:cNvSpPr>
            <a:spLocks noGrp="1"/>
          </p:cNvSpPr>
          <p:nvPr>
            <p:ph type="pic" idx="10"/>
          </p:nvPr>
        </p:nvSpPr>
        <p:spPr>
          <a:xfrm>
            <a:off x="6159993" y="609600"/>
            <a:ext cx="2984007" cy="5638800"/>
          </a:xfrm>
          <a:solidFill>
            <a:schemeClr val="bg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F41C87-7AD9-4845-A077-840E4A0F3F06}" type="datetimeFigureOut">
              <a:rPr lang="ru-RU" noProof="0" smtClean="0"/>
              <a:pPr/>
              <a:t>02.12.2023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A013F82-EE5E-44EE-A61D-E31C6657F26F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7627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ва правых изображения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79996" y="609600"/>
            <a:ext cx="2984007" cy="5638800"/>
          </a:xfrm>
          <a:solidFill>
            <a:schemeClr val="bg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781" y="1600200"/>
            <a:ext cx="234376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200" b="0" i="0" baseline="0">
                <a:solidFill>
                  <a:schemeClr val="accent2"/>
                </a:solidFill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2781" y="4191000"/>
            <a:ext cx="234376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Рисунок 2"/>
          <p:cNvSpPr>
            <a:spLocks noGrp="1"/>
          </p:cNvSpPr>
          <p:nvPr>
            <p:ph type="pic" idx="10"/>
          </p:nvPr>
        </p:nvSpPr>
        <p:spPr>
          <a:xfrm>
            <a:off x="6159993" y="609600"/>
            <a:ext cx="2984007" cy="5638800"/>
          </a:xfrm>
          <a:solidFill>
            <a:schemeClr val="bg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8" name="Дата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3F41C87-7AD9-4845-A077-840E4A0F3F06}" type="datetimeFigureOut">
              <a:rPr lang="ru-RU" noProof="0" smtClean="0"/>
              <a:pPr/>
              <a:t>02.12.2023</a:t>
            </a:fld>
            <a:endParaRPr lang="ru-RU" noProof="0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013F82-EE5E-44EE-A61D-E31C6657F26F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3534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1" r:id="rId13"/>
    <p:sldLayoutId id="214748368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«Создание РППС в группе младшего дошкольного возраста в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соответствии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ФОП ДО»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Выполнила: воспитатель     </a:t>
            </a:r>
          </a:p>
          <a:p>
            <a:pPr marL="0" indent="0" algn="ctr">
              <a:buNone/>
            </a:pP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Рогодченко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Мария Игоревна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 №19</a:t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(дошкольное отделение 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ул.Спасская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601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3"/>
          <p:cNvSpPr txBox="1">
            <a:spLocks/>
          </p:cNvSpPr>
          <p:nvPr/>
        </p:nvSpPr>
        <p:spPr>
          <a:xfrm>
            <a:off x="3437578" y="2852936"/>
            <a:ext cx="2397780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SzPct val="80000"/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Текст 3"/>
          <p:cNvSpPr txBox="1">
            <a:spLocks/>
          </p:cNvSpPr>
          <p:nvPr/>
        </p:nvSpPr>
        <p:spPr>
          <a:xfrm>
            <a:off x="6300192" y="980728"/>
            <a:ext cx="2592288" cy="39709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SzPct val="80000"/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4139952" cy="31049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717032"/>
            <a:ext cx="4828028" cy="27157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315" y="476671"/>
            <a:ext cx="3146348" cy="311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40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284231" y="6097506"/>
            <a:ext cx="2663884" cy="691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139548" y="6097505"/>
            <a:ext cx="2663884" cy="595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354662" y="5948681"/>
            <a:ext cx="2756051" cy="74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614357" y="-35958"/>
            <a:ext cx="7128792" cy="10166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для родителей</a:t>
            </a:r>
          </a:p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Раздевалка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0010"/>
            <a:ext cx="3381579" cy="45087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859" y="1916832"/>
            <a:ext cx="4999606" cy="374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13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284231" y="6097506"/>
            <a:ext cx="2663884" cy="691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139548" y="6097505"/>
            <a:ext cx="2663884" cy="595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354662" y="5948681"/>
            <a:ext cx="2756051" cy="74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614357" y="-35958"/>
            <a:ext cx="7128792" cy="10166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двигательной активности</a:t>
            </a:r>
          </a:p>
          <a:p>
            <a:pPr algn="ctr"/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92" y="980728"/>
            <a:ext cx="2131776" cy="25543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870" y="980728"/>
            <a:ext cx="2989437" cy="25543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400" y="980728"/>
            <a:ext cx="2388940" cy="2554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11" y="3645024"/>
            <a:ext cx="2280207" cy="29636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513" y="3645024"/>
            <a:ext cx="2728591" cy="29641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450" y="3697169"/>
            <a:ext cx="2729262" cy="291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5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284231" y="6097506"/>
            <a:ext cx="2663884" cy="691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139548" y="6097505"/>
            <a:ext cx="2663884" cy="595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354662" y="5948681"/>
            <a:ext cx="2756051" cy="74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683568" y="332656"/>
            <a:ext cx="7128792" cy="122413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познания и коммуникации детей</a:t>
            </a:r>
          </a:p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логики и математики</a:t>
            </a:r>
          </a:p>
          <a:p>
            <a:pPr algn="ctr"/>
            <a:endPara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19843"/>
            <a:ext cx="3423673" cy="256775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142" y="1319843"/>
            <a:ext cx="3423673" cy="256775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965" y="4028609"/>
            <a:ext cx="3578439" cy="268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76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284231" y="6097506"/>
            <a:ext cx="2663884" cy="691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139548" y="6097505"/>
            <a:ext cx="2663884" cy="595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354662" y="5948681"/>
            <a:ext cx="2756051" cy="74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683568" y="332656"/>
            <a:ext cx="7128792" cy="122413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29" y="1097869"/>
            <a:ext cx="3120419" cy="23403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704" y="1113502"/>
            <a:ext cx="3339915" cy="23246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91" y="3710241"/>
            <a:ext cx="3166696" cy="25868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007" y="3722481"/>
            <a:ext cx="3332612" cy="258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06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284231" y="6097506"/>
            <a:ext cx="2663884" cy="691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139548" y="6097505"/>
            <a:ext cx="2663884" cy="595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354662" y="5948681"/>
            <a:ext cx="2756051" cy="74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755576" y="188640"/>
            <a:ext cx="7128792" cy="720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книги</a:t>
            </a:r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934317"/>
            <a:ext cx="4824536" cy="29267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4" y="4039281"/>
            <a:ext cx="1977684" cy="26369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312" y="4039281"/>
            <a:ext cx="1977684" cy="26369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033" y="4044362"/>
            <a:ext cx="3484391" cy="261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7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284231" y="6097506"/>
            <a:ext cx="2663884" cy="691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139548" y="6097505"/>
            <a:ext cx="2663884" cy="595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354662" y="5948681"/>
            <a:ext cx="2756051" cy="74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827584" y="692696"/>
            <a:ext cx="7128792" cy="720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29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сенсорики</a:t>
            </a:r>
            <a:endParaRPr lang="ru-RU" sz="29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34" y="1862241"/>
            <a:ext cx="4393268" cy="3294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862242"/>
            <a:ext cx="3435846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0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284231" y="6097506"/>
            <a:ext cx="2663884" cy="691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139548" y="6097505"/>
            <a:ext cx="2663884" cy="595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354662" y="5948681"/>
            <a:ext cx="2756051" cy="74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683568" y="332656"/>
            <a:ext cx="7128792" cy="720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87" y="935804"/>
            <a:ext cx="3419872" cy="25649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634" y="935804"/>
            <a:ext cx="1923678" cy="25649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121" y="928790"/>
            <a:ext cx="1928939" cy="25719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503" y="3659879"/>
            <a:ext cx="2301720" cy="30689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331" y="3659879"/>
            <a:ext cx="2286202" cy="304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78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284231" y="6097506"/>
            <a:ext cx="2663884" cy="691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139548" y="6097505"/>
            <a:ext cx="2663884" cy="595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354662" y="5948681"/>
            <a:ext cx="2756051" cy="74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683568" y="332656"/>
            <a:ext cx="7128792" cy="720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творчества</a:t>
            </a:r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60695"/>
            <a:ext cx="3281926" cy="24614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933" y="1260695"/>
            <a:ext cx="2909028" cy="246951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208" y="3993196"/>
            <a:ext cx="2356121" cy="27574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103" y="3972826"/>
            <a:ext cx="2060753" cy="274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8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284231" y="6097506"/>
            <a:ext cx="2663884" cy="691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139548" y="6097505"/>
            <a:ext cx="2663884" cy="595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354662" y="5948681"/>
            <a:ext cx="2756051" cy="74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683568" y="332656"/>
            <a:ext cx="7128792" cy="720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живой и неживой природы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24743"/>
            <a:ext cx="2376264" cy="26882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124743"/>
            <a:ext cx="2300282" cy="26882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146" y="1124743"/>
            <a:ext cx="2338895" cy="26882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05064"/>
            <a:ext cx="3155164" cy="25922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816" y="4005064"/>
            <a:ext cx="2997250" cy="25202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593" y="3885049"/>
            <a:ext cx="2106183" cy="280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7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5446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u="sng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Содержание проекта: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1.Паспорт проекта</a:t>
            </a:r>
            <a:b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2.Вид 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b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3.Цель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задачи  </a:t>
            </a:r>
            <a:b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Актуальность 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b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5.Этапы 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b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6.Планируемый 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b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7.Заключение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z="1800" dirty="0" smtClean="0">
              <a:solidFill>
                <a:schemeClr val="tx1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924944"/>
            <a:ext cx="5394920" cy="303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37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284231" y="6097506"/>
            <a:ext cx="2663884" cy="691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139548" y="6097505"/>
            <a:ext cx="2663884" cy="595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354662" y="5948681"/>
            <a:ext cx="2756051" cy="74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603895" y="80056"/>
            <a:ext cx="7128792" cy="720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ряжения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10" y="882648"/>
            <a:ext cx="2201453" cy="28270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548" y="800136"/>
            <a:ext cx="2308252" cy="29096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220" y="800136"/>
            <a:ext cx="2308252" cy="290960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73" y="3800940"/>
            <a:ext cx="2227145" cy="296952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390" y="3798935"/>
            <a:ext cx="3228778" cy="28943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018" y="3798935"/>
            <a:ext cx="2299429" cy="289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8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284231" y="6097506"/>
            <a:ext cx="2663884" cy="6917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139548" y="6097505"/>
            <a:ext cx="2663884" cy="595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354662" y="5948681"/>
            <a:ext cx="2756051" cy="7446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603895" y="80056"/>
            <a:ext cx="7128792" cy="720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332" y="884731"/>
            <a:ext cx="1944216" cy="25922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891073"/>
            <a:ext cx="3456384" cy="25922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92282"/>
            <a:ext cx="3744416" cy="2808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441" y="3792282"/>
            <a:ext cx="3299815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71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0" y="5995686"/>
            <a:ext cx="2979369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138583" y="5995686"/>
            <a:ext cx="2972131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3125004" y="5995686"/>
            <a:ext cx="3013579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2699792" y="548680"/>
            <a:ext cx="3046169" cy="3529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театрализации и творчества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56628"/>
            <a:ext cx="3323861" cy="24928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793" y="955739"/>
            <a:ext cx="3323861" cy="24928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223" y="3784981"/>
            <a:ext cx="2939819" cy="22048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541" y="3785090"/>
            <a:ext cx="2849274" cy="22105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56" y="3784981"/>
            <a:ext cx="2979369" cy="223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52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0" y="5995686"/>
            <a:ext cx="2979369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138583" y="5995686"/>
            <a:ext cx="2972131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3125004" y="5995686"/>
            <a:ext cx="3013579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2699792" y="548680"/>
            <a:ext cx="3046169" cy="3529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конструирования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036041"/>
            <a:ext cx="2256159" cy="27089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036041"/>
            <a:ext cx="3611893" cy="27089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21" y="4027098"/>
            <a:ext cx="2624785" cy="21560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427" y="4027098"/>
            <a:ext cx="2874741" cy="21560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607" y="4005064"/>
            <a:ext cx="2183833" cy="22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44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0" y="5995686"/>
            <a:ext cx="2979369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138583" y="5995686"/>
            <a:ext cx="2972131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3125004" y="5995686"/>
            <a:ext cx="3013579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1043608" y="548680"/>
            <a:ext cx="6984776" cy="3529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для организации предметных и предметно-манипуляторных игр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6865"/>
            <a:ext cx="3672408" cy="27543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056865"/>
            <a:ext cx="3672408" cy="27543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966451"/>
            <a:ext cx="2876428" cy="28333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626" y="3914214"/>
            <a:ext cx="2540726" cy="282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17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0" y="5995686"/>
            <a:ext cx="2979369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6138583" y="5995686"/>
            <a:ext cx="2972131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3125004" y="5995686"/>
            <a:ext cx="3013579" cy="804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1043608" y="548680"/>
            <a:ext cx="6984776" cy="3529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2376264" cy="31683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42" y="3658803"/>
            <a:ext cx="2355726" cy="3140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271" y="404664"/>
            <a:ext cx="2353720" cy="31382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058" y="470781"/>
            <a:ext cx="2340198" cy="31202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368" y="3673398"/>
            <a:ext cx="3013579" cy="31263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63671" y="3904842"/>
            <a:ext cx="3064711" cy="264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9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4515" y="5877273"/>
            <a:ext cx="3295223" cy="612441"/>
          </a:xfrm>
        </p:spPr>
        <p:txBody>
          <a:bodyPr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89668" y="5733256"/>
            <a:ext cx="4823321" cy="105638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2627784" y="332656"/>
            <a:ext cx="3046169" cy="3529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безопасности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77583"/>
            <a:ext cx="2664296" cy="29763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877582"/>
            <a:ext cx="2664296" cy="29763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5936"/>
            <a:ext cx="3694132" cy="26056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724" y="4045934"/>
            <a:ext cx="3474205" cy="260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93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4515" y="5877273"/>
            <a:ext cx="3295223" cy="612441"/>
          </a:xfrm>
        </p:spPr>
        <p:txBody>
          <a:bodyPr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89668" y="5733256"/>
            <a:ext cx="4823321" cy="105638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1835696" y="548680"/>
            <a:ext cx="5184576" cy="3529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0" i="0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наследия культуры и социокультурных ценностей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884717"/>
            <a:ext cx="1800200" cy="24002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66" y="900805"/>
            <a:ext cx="2176526" cy="23841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65" y="884717"/>
            <a:ext cx="3200355" cy="24002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40" y="3501008"/>
            <a:ext cx="2337279" cy="31163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048" y="3501008"/>
            <a:ext cx="2337279" cy="31163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400" y="3381253"/>
            <a:ext cx="2070952" cy="335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68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ctr">
              <a:buFont typeface="Times New Roman" pitchFamily="16" charset="0"/>
              <a:buNone/>
              <a:defRPr/>
            </a:pPr>
            <a:endParaRPr lang="ru-RU" altLang="ru-RU" sz="1800" b="1" dirty="0" smtClean="0">
              <a:latin typeface="Times New Roman" pitchFamily="16" charset="0"/>
              <a:cs typeface="Times New Roman" pitchFamily="16" charset="0"/>
            </a:endParaRPr>
          </a:p>
          <a:p>
            <a:pPr algn="ctr">
              <a:buFont typeface="Times New Roman" pitchFamily="16" charset="0"/>
              <a:buNone/>
              <a:defRPr/>
            </a:pPr>
            <a: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7.Заключение.</a:t>
            </a:r>
            <a:endParaRPr lang="ru-RU" alt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Times New Roman" pitchFamily="16" charset="0"/>
              <a:buNone/>
              <a:defRPr/>
            </a:pPr>
            <a:endParaRPr lang="ru-RU" altLang="ru-RU" sz="2000" b="1" dirty="0">
              <a:latin typeface="Times New Roman" pitchFamily="16" charset="0"/>
              <a:cs typeface="Times New Roman" pitchFamily="16" charset="0"/>
            </a:endParaRPr>
          </a:p>
          <a:p>
            <a:pPr marL="0" lvl="0" indent="0" algn="just">
              <a:buClr>
                <a:srgbClr val="31B6FD"/>
              </a:buClr>
              <a:buNone/>
            </a:pPr>
            <a:r>
              <a:rPr lang="ru-RU" altLang="ru-RU" sz="1800" dirty="0" smtClean="0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РППС сформирована с </a:t>
            </a:r>
            <a:r>
              <a:rPr lang="ru-RU" altLang="ru-RU" sz="1800" dirty="0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учётом возрастных возможностей детей, зарождающихся половых склонностей и </a:t>
            </a:r>
            <a:r>
              <a:rPr lang="ru-RU" altLang="ru-RU" sz="1800" dirty="0" smtClean="0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интересов, сконструирована </a:t>
            </a:r>
            <a:r>
              <a:rPr lang="ru-RU" altLang="ru-RU" sz="1800" dirty="0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таким образом, чтобы ребёнок в течение дня мог найти для себя увлекательное дело или занятие. Подбор дидактических материалов, игр, пособий, детской литературы учитывает особенности </a:t>
            </a:r>
            <a:r>
              <a:rPr lang="ru-RU" altLang="ru-RU" sz="1800" dirty="0" smtClean="0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развития </a:t>
            </a:r>
            <a:r>
              <a:rPr lang="ru-RU" altLang="ru-RU" sz="1800" dirty="0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детей, что помогает осуществлять необходимую коррекцию для позитивного продвижения в развитии каждого </a:t>
            </a:r>
            <a:r>
              <a:rPr lang="ru-RU" altLang="ru-RU" sz="1800" dirty="0" smtClean="0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ребёнка.</a:t>
            </a:r>
          </a:p>
          <a:p>
            <a:pPr marL="0" lvl="0" indent="0" algn="just">
              <a:buClr>
                <a:srgbClr val="31B6FD"/>
              </a:buClr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Поднялся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уровень мотивации коллективных достижений у детей.</a:t>
            </a:r>
          </a:p>
          <a:p>
            <a:pPr marL="0" lvl="0" indent="0">
              <a:buClr>
                <a:srgbClr val="31B6FD"/>
              </a:buClr>
              <a:buNone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Создана атмосфера общности интересов, партнерских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отношений.</a:t>
            </a:r>
            <a:endParaRPr lang="ru-RU" sz="1800" dirty="0" smtClean="0"/>
          </a:p>
          <a:p>
            <a:pPr marL="0" lvl="0" indent="0">
              <a:buClr>
                <a:srgbClr val="31B6FD"/>
              </a:buClr>
              <a:buNone/>
            </a:pPr>
            <a:r>
              <a:rPr lang="ru-RU" alt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РППС </a:t>
            </a:r>
            <a:r>
              <a:rPr lang="ru-RU" alt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группы </a:t>
            </a:r>
            <a:r>
              <a:rPr lang="ru-RU" alt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отвечает </a:t>
            </a:r>
            <a:r>
              <a:rPr lang="ru-RU" alt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требованиям </a:t>
            </a:r>
            <a:r>
              <a:rPr lang="ru-RU" alt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рекомендациям ФОП, </a:t>
            </a:r>
            <a:r>
              <a:rPr lang="ru-RU" alt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реализует образовательный потенциал пространства </a:t>
            </a:r>
            <a:r>
              <a:rPr lang="ru-RU" alt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группы, но требует дополнение </a:t>
            </a:r>
            <a:r>
              <a:rPr lang="ru-RU" alt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современными методическими, </a:t>
            </a:r>
            <a:r>
              <a:rPr lang="ru-RU" alt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дидактическими, игровыми</a:t>
            </a:r>
            <a:r>
              <a:rPr lang="ru-RU" alt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цифровыми и мультимедийными средствами</a:t>
            </a:r>
            <a:r>
              <a:rPr lang="ru-RU" alt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6" charset="0"/>
              <a:cs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87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544616"/>
          </a:xfrm>
        </p:spPr>
        <p:txBody>
          <a:bodyPr>
            <a:normAutofit fontScale="925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900" b="1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1.Паспорт проекта: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Сроки реализации: краткосрочный (сентябрь 2023 г. – ноябрь 2023 г.)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900" b="1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2.Вид проекта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детско-педагогический,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900" b="1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дети второй младшей группы №5 «Белочки», младший воспитатель, родители.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900" b="1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База внедрения проекта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вторая младшая группа №5 «Белочки», МБОУ СОШ №19 (дошкольное отделение </a:t>
            </a:r>
            <a:r>
              <a:rPr lang="ru-RU" sz="19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ул.Спасская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5) </a:t>
            </a:r>
            <a:r>
              <a:rPr lang="ru-RU" sz="19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Красногорск.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900" b="1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разработала: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воспитатель первой квалификационной категории </a:t>
            </a:r>
            <a:r>
              <a:rPr lang="ru-RU" sz="19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Рогодченко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Мария Игоревна.</a:t>
            </a:r>
          </a:p>
          <a:p>
            <a:r>
              <a:rPr lang="ru-RU" sz="19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образовательная область: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социально-коммуникативное развитие,</a:t>
            </a:r>
          </a:p>
          <a:p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познавательное развитие, речевое развитие, художественно-эстетическое развитие, физическое развитие.</a:t>
            </a:r>
          </a:p>
          <a:p>
            <a:pPr marL="0" indent="0" algn="ctr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70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47500" lnSpcReduction="20000"/>
          </a:bodyPr>
          <a:lstStyle/>
          <a:p>
            <a:pPr marL="0" indent="0" algn="ctr" fontAlgn="base">
              <a:buNone/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3.Цель </a:t>
            </a: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  <a:p>
            <a:pPr marL="0" indent="0" fontAlgn="base">
              <a:buNone/>
            </a:pP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развивающей предметно-пространственной среды, комфортных и благоприятных условий для полноценного проживания детей дошкольного детства, их гармоничного развития и саморазвития, формирования основ базовой культуры личности, всестороннего развитие психических и физических качеств в соответствии с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ФОП ДО.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внимание родителей к проблеме создания развивающей предметно-пространственной среды в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помещении группы.</a:t>
            </a:r>
          </a:p>
          <a:p>
            <a:pPr marL="0" indent="0" fontAlgn="base">
              <a:buNone/>
            </a:pPr>
            <a:endParaRPr lang="ru-RU" sz="3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3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Задачи проекта:</a:t>
            </a:r>
          </a:p>
          <a:p>
            <a:pPr marL="0" indent="0" fontAlgn="base">
              <a:buNone/>
            </a:pP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Изучить и внедрить в практику новые подходы к организации предметно-развивающей среды, обеспечивающих полноценное развитие дошкольников.</a:t>
            </a:r>
          </a:p>
          <a:p>
            <a:pPr marL="0" indent="0" fontAlgn="base">
              <a:buNone/>
            </a:pP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Организовать развивающую среду, способствующую эмоциональному и психическому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благополучию 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своевременном всестороннем развитии каждого ребенка с учетом их потребностей, наклонностей и интересов.</a:t>
            </a:r>
          </a:p>
          <a:p>
            <a:pPr marL="0" indent="0" fontAlgn="base">
              <a:buNone/>
            </a:pP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3.Создать условия для обеспечения разных видов деятельности дошкольников (игровой, двигательной, интеллектуальной, самостоятельной, творческой, художественной, театрализованной) , их интеграция и творческая организация (креативность) в целях повышения эффективности </a:t>
            </a:r>
            <a:r>
              <a:rPr lang="ru-RU" sz="3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процесса.</a:t>
            </a:r>
            <a:endParaRPr lang="ru-RU" sz="3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4.Организовать единство подходов к воспитанию детей в условиях дошкольного образовательного учреждения и </a:t>
            </a:r>
            <a:r>
              <a:rPr lang="ru-RU" sz="3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семьи.</a:t>
            </a:r>
            <a:endParaRPr lang="ru-RU" sz="3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430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5446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4.Проблема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 fontAlgn="base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предметно-пространственную развивающую среду в соответствии с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требованиями ФОП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1800" dirty="0">
              <a:solidFill>
                <a:schemeClr val="tx1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проблемы</a:t>
            </a:r>
            <a:r>
              <a:rPr lang="ru-RU" altLang="ru-RU" sz="1800" dirty="0" smtClean="0">
                <a:solidFill>
                  <a:srgbClr val="330099"/>
                </a:solidFill>
                <a:latin typeface="Times New Roman" pitchFamily="18" charset="0"/>
                <a:cs typeface="Times New Roman" panose="02020603050405020304" pitchFamily="18" charset="0"/>
              </a:rPr>
              <a:t>  </a:t>
            </a:r>
            <a:endParaRPr lang="ru-RU" altLang="ru-RU" sz="1800" dirty="0">
              <a:solidFill>
                <a:srgbClr val="330099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1800" dirty="0" smtClean="0">
                <a:solidFill>
                  <a:srgbClr val="330099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Основная цель по ФОП </a:t>
            </a:r>
            <a:r>
              <a:rPr lang="ru-RU" alt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ДО- это разностороннее </a:t>
            </a:r>
            <a:r>
              <a:rPr lang="ru-RU" altLang="ru-RU" sz="1800" dirty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развитие ребенка в период дошкольного детства с учетом возрастных и индивидуальных особенностей на основе духовно-нравственных ценностей российского народа, исторических и национально-культурных традиций.</a:t>
            </a:r>
            <a:br>
              <a:rPr lang="ru-RU" altLang="ru-RU" sz="1800" dirty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главных условий достижения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поставленной цели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выступает создание в ДОУ образовательного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 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обеспечивающего единство развивающей предметной среды и содержательного общения взрослых и детей.</a:t>
            </a:r>
            <a:r>
              <a:rPr lang="ru-RU" alt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76708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5446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800" b="1" u="sng" dirty="0" smtClean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u="sng" dirty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u="sng" dirty="0" smtClean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b="1" u="sng" dirty="0" smtClean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u="sng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800" b="1" u="sng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b="1" u="sng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работы над проектом: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u="sng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этап </a:t>
            </a: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подготовительный(</a:t>
            </a:r>
            <a:r>
              <a:rPr lang="ru-RU" sz="1800" dirty="0" err="1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поисково</a:t>
            </a: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аналитический) - 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(сентябрь </a:t>
            </a: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г.)</a:t>
            </a:r>
            <a:b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Выявление проблемы, формулирование цели и задач проекта, определение пути его реализации.</a:t>
            </a:r>
            <a:b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u="sng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 этап 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реализация проекта (октябрь </a:t>
            </a: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ноябрь 2023г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b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содержания деятельности и организация работы по реализации проекта.</a:t>
            </a:r>
            <a:b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u="sng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 этап 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итоговый - презентационный 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(декабрь </a:t>
            </a: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2023г.)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Презентация материалов проекта.</a:t>
            </a:r>
            <a:endParaRPr lang="ru-RU" sz="1800" dirty="0">
              <a:solidFill>
                <a:srgbClr val="1818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47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>
            <a:noAutofit/>
          </a:bodyPr>
          <a:lstStyle/>
          <a:p>
            <a:pPr marL="0" indent="0" algn="ctr" fontAlgn="base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6.Планируемый результат</a:t>
            </a:r>
          </a:p>
          <a:p>
            <a:pPr marL="0" indent="0" fontAlgn="base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обеспечит целостность педагогического процесса и создаст окружающее пространство позволяющее организовать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fontAlgn="base">
              <a:buNone/>
            </a:pP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игровую, познавательную, исследовательскую и творческую активность всех воспитанников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двигательную активность, в том числе развитие крупной и мелкой моторики;</a:t>
            </a:r>
          </a:p>
          <a:p>
            <a:pPr lvl="0" fontAlgn="base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эмоциональное благополучие детей во взаимодействии с предметно-пространственным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окружением;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самовыражения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исторической, художественной и методической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наглядного материала (презентации, иллюстрации, фотографии, зарисовки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материала для продуктивной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дидактические, сюжетно-ролевые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 творческих работ детей совместно с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8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147248" cy="64807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нутренняя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группового помещения  организована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виде центров детской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 и модулей,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обеспечивают  виды детской деятельности и в которых организуется образовательная деятельность. </a:t>
            </a:r>
            <a:endPara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Центры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детской активности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двигательной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безопасности.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сенсорики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конструирования.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логики и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познания и коммуникации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детей.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книги.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театрализации и музыки.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наследия культуры и социокультурных ценностей.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для организации предметных и предметно-манипуляторных игр.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ряжения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природы.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8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3"/>
          <p:cNvSpPr txBox="1">
            <a:spLocks/>
          </p:cNvSpPr>
          <p:nvPr/>
        </p:nvSpPr>
        <p:spPr>
          <a:xfrm>
            <a:off x="3437578" y="2852936"/>
            <a:ext cx="2397780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SzPct val="80000"/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пальню и приемную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Текст 3"/>
          <p:cNvSpPr txBox="1">
            <a:spLocks/>
          </p:cNvSpPr>
          <p:nvPr/>
        </p:nvSpPr>
        <p:spPr>
          <a:xfrm>
            <a:off x="6300192" y="980728"/>
            <a:ext cx="2592288" cy="39709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SzPct val="80000"/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Wingdings" pitchFamily="2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Групповое помещение.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 группового помещения используется как для проведения совместной образовательной деятельности, так и спальное помещение находится здесь же.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06" b="17206"/>
          <a:stretch>
            <a:fillRect/>
          </a:stretch>
        </p:blipFill>
        <p:spPr>
          <a:xfrm>
            <a:off x="225425" y="233363"/>
            <a:ext cx="2833688" cy="2478087"/>
          </a:xfrm>
        </p:spPr>
      </p:pic>
      <p:sp>
        <p:nvSpPr>
          <p:cNvPr id="12" name="Прямоугольник 11"/>
          <p:cNvSpPr/>
          <p:nvPr/>
        </p:nvSpPr>
        <p:spPr>
          <a:xfrm>
            <a:off x="179513" y="2781272"/>
            <a:ext cx="281284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0000"/>
              </a:lnSpc>
              <a:spcBef>
                <a:spcPts val="1200"/>
              </a:spcBef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 в группу из коридора ДОУ </a:t>
            </a:r>
          </a:p>
        </p:txBody>
      </p:sp>
      <p:pic>
        <p:nvPicPr>
          <p:cNvPr id="13" name="Рисунок 12"/>
          <p:cNvPicPr>
            <a:picLocks noGrp="1" noChangeAspect="1"/>
          </p:cNvPicPr>
          <p:nvPr>
            <p:ph type="pic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1" r="9201"/>
          <a:stretch>
            <a:fillRect/>
          </a:stretch>
        </p:blipFill>
        <p:spPr>
          <a:xfrm>
            <a:off x="3127201" y="222250"/>
            <a:ext cx="2956967" cy="2489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06" y="3550704"/>
            <a:ext cx="2879599" cy="2664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319" y="3551374"/>
            <a:ext cx="3227851" cy="266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6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543</TotalTime>
  <Words>471</Words>
  <Application>Microsoft Office PowerPoint</Application>
  <PresentationFormat>Экран (4:3)</PresentationFormat>
  <Paragraphs>200</Paragraphs>
  <Slides>28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Calibri</vt:lpstr>
      <vt:lpstr>Candara</vt:lpstr>
      <vt:lpstr>Symbol</vt:lpstr>
      <vt:lpstr>Times New Roman</vt:lpstr>
      <vt:lpstr>Wingdings</vt:lpstr>
      <vt:lpstr>Волна</vt:lpstr>
      <vt:lpstr>Муниципальное бюджетное общеобразовательное учреждение  Средняя общеобразовательная школа №19 (дошкольное отделение ул.Спасская 5)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комплексирования РППС группового помещения младшей группы  под реализацию конкретной задачи ФОП/ФАОП ДО</dc:title>
  <dc:creator>Пользователь</dc:creator>
  <cp:lastModifiedBy>Dom</cp:lastModifiedBy>
  <cp:revision>58</cp:revision>
  <dcterms:created xsi:type="dcterms:W3CDTF">2023-10-22T18:14:13Z</dcterms:created>
  <dcterms:modified xsi:type="dcterms:W3CDTF">2023-12-02T09:04:11Z</dcterms:modified>
</cp:coreProperties>
</file>