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1000"/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0000"/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6"/>
            <a:ext cx="9144000" cy="396044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latin typeface="Monotype Corsiva" pitchFamily="66" charset="0"/>
              </a:rPr>
              <a:t>	</a:t>
            </a:r>
            <a:r>
              <a:rPr lang="ru-RU" sz="16600" b="1" dirty="0" smtClean="0">
                <a:solidFill>
                  <a:srgbClr val="FF0000"/>
                </a:solidFill>
                <a:latin typeface="Monotype Corsiva" pitchFamily="66" charset="0"/>
              </a:rPr>
              <a:t>Китай и Япония</a:t>
            </a:r>
            <a:endParaRPr lang="ru-RU" sz="16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7056" y="4797152"/>
            <a:ext cx="8029400" cy="1152128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FF0000"/>
                </a:solidFill>
                <a:latin typeface="Monotype Corsiva" pitchFamily="66" charset="0"/>
              </a:rPr>
              <a:t>в новое время</a:t>
            </a:r>
            <a:endParaRPr lang="ru-RU" sz="96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Monotype Corsiva" pitchFamily="66" charset="0"/>
              </a:rPr>
              <a:t>Европейцы в Японии</a:t>
            </a:r>
            <a:endParaRPr lang="ru-RU" sz="72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568952" cy="5400600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latin typeface="Georgia" pitchFamily="18" charset="0"/>
              </a:rPr>
              <a:t>1542 г. – прибытие португальцев – нечем торговать – 1 корабль в год за фарфором</a:t>
            </a:r>
          </a:p>
          <a:p>
            <a:r>
              <a:rPr lang="ru-RU" b="1" i="1" dirty="0" smtClean="0">
                <a:latin typeface="Georgia" pitchFamily="18" charset="0"/>
              </a:rPr>
              <a:t>1549 г. – прибытие католических миссионеров</a:t>
            </a:r>
          </a:p>
          <a:p>
            <a:r>
              <a:rPr lang="ru-RU" b="1" i="1" dirty="0" smtClean="0">
                <a:latin typeface="Georgia" pitchFamily="18" charset="0"/>
              </a:rPr>
              <a:t>1598 г. – прибытие англичан</a:t>
            </a:r>
          </a:p>
          <a:p>
            <a:r>
              <a:rPr lang="ru-RU" b="1" i="1" dirty="0" smtClean="0">
                <a:latin typeface="Georgia" pitchFamily="18" charset="0"/>
              </a:rPr>
              <a:t>1616 г. – прибытие испанцев, готовых прислать военный флот, чтобы изгнать остальных</a:t>
            </a:r>
          </a:p>
          <a:p>
            <a:r>
              <a:rPr lang="ru-RU" b="1" i="1" dirty="0" smtClean="0">
                <a:latin typeface="Georgia" pitchFamily="18" charset="0"/>
              </a:rPr>
              <a:t>1624 г. – японцам запрещено покидать острова</a:t>
            </a:r>
          </a:p>
          <a:p>
            <a:r>
              <a:rPr lang="ru-RU" b="1" i="1" dirty="0" smtClean="0">
                <a:latin typeface="Georgia" pitchFamily="18" charset="0"/>
              </a:rPr>
              <a:t>1633 г. – казнены дети от смешанных браков, иностранцам запрещено прибывать на острова- 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«ЗАКРЫТИЕ» </a:t>
            </a:r>
            <a:r>
              <a:rPr lang="ru-RU" b="1" i="1" dirty="0" smtClean="0">
                <a:latin typeface="Georgia" pitchFamily="18" charset="0"/>
              </a:rPr>
              <a:t>Японии</a:t>
            </a:r>
          </a:p>
          <a:p>
            <a:endParaRPr lang="ru-RU" b="1" i="1" dirty="0" smtClean="0">
              <a:latin typeface="Georgia" pitchFamily="18" charset="0"/>
            </a:endParaRPr>
          </a:p>
          <a:p>
            <a:endParaRPr lang="ru-RU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Monotype Corsiva" pitchFamily="66" charset="0"/>
              </a:rPr>
              <a:t>Домашнее задание</a:t>
            </a:r>
            <a:endParaRPr lang="ru-RU" sz="72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П. 28</a:t>
            </a:r>
          </a:p>
          <a:p>
            <a:pPr algn="ctr"/>
            <a:r>
              <a:rPr lang="ru-RU" sz="4000" b="1" i="1" dirty="0" smtClean="0">
                <a:latin typeface="Georgia" pitchFamily="18" charset="0"/>
              </a:rPr>
              <a:t>Подготовиться к обобщающему уроку по новой истории</a:t>
            </a:r>
            <a:endParaRPr lang="ru-RU" sz="4000" b="1" i="1" dirty="0">
              <a:latin typeface="Georgia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094312"/>
            <a:ext cx="1763688" cy="17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20" y="3068960"/>
            <a:ext cx="2714679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Monotype Corsiva" pitchFamily="66" charset="0"/>
              </a:rPr>
              <a:t>Развитие Китая</a:t>
            </a:r>
            <a:endParaRPr lang="ru-RU" sz="72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8676456" cy="5472608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latin typeface="Georgia" pitchFamily="18" charset="0"/>
              </a:rPr>
              <a:t>1368 г. – восстание против монгольской императорской династии  во главе с ЧЖУ   </a:t>
            </a:r>
            <a:r>
              <a:rPr lang="ru-RU" b="1" i="1" dirty="0" err="1" smtClean="0">
                <a:latin typeface="Georgia" pitchFamily="18" charset="0"/>
              </a:rPr>
              <a:t>ЮАНЬЧЖАНом</a:t>
            </a:r>
            <a:r>
              <a:rPr lang="ru-RU" b="1" i="1" dirty="0" smtClean="0">
                <a:latin typeface="Georgia" pitchFamily="18" charset="0"/>
              </a:rPr>
              <a:t>. Монголы ушли. </a:t>
            </a:r>
            <a:r>
              <a:rPr lang="ru-RU" b="1" i="1" dirty="0" err="1" smtClean="0">
                <a:latin typeface="Georgia" pitchFamily="18" charset="0"/>
              </a:rPr>
              <a:t>Чжу</a:t>
            </a:r>
            <a:r>
              <a:rPr lang="ru-RU" b="1" i="1" dirty="0" smtClean="0">
                <a:latin typeface="Georgia" pitchFamily="18" charset="0"/>
              </a:rPr>
              <a:t> </a:t>
            </a:r>
            <a:r>
              <a:rPr lang="ru-RU" b="1" i="1" dirty="0" err="1" smtClean="0">
                <a:latin typeface="Georgia" pitchFamily="18" charset="0"/>
              </a:rPr>
              <a:t>Юаньчжан</a:t>
            </a:r>
            <a:r>
              <a:rPr lang="ru-RU" b="1" i="1" dirty="0" smtClean="0">
                <a:latin typeface="Georgia" pitchFamily="18" charset="0"/>
              </a:rPr>
              <a:t> провозглашен императором – основана         династия МИН.</a:t>
            </a:r>
          </a:p>
          <a:p>
            <a:pPr>
              <a:buFontTx/>
              <a:buChar char="-"/>
            </a:pPr>
            <a:r>
              <a:rPr lang="en-US" b="1" i="1" dirty="0" smtClean="0">
                <a:latin typeface="Georgia" pitchFamily="18" charset="0"/>
              </a:rPr>
              <a:t>XIV – XVI </a:t>
            </a:r>
            <a:r>
              <a:rPr lang="ru-RU" b="1" i="1" dirty="0" smtClean="0">
                <a:latin typeface="Georgia" pitchFamily="18" charset="0"/>
              </a:rPr>
              <a:t>вв. – завоевана                      Юго-восточная Азия.</a:t>
            </a:r>
          </a:p>
          <a:p>
            <a:pPr>
              <a:buFontTx/>
              <a:buChar char="-"/>
            </a:pPr>
            <a:r>
              <a:rPr lang="en-US" b="1" i="1" dirty="0" smtClean="0">
                <a:latin typeface="Georgia" pitchFamily="18" charset="0"/>
              </a:rPr>
              <a:t>XVII</a:t>
            </a:r>
            <a:r>
              <a:rPr lang="ru-RU" b="1" i="1" dirty="0" smtClean="0">
                <a:latin typeface="Georgia" pitchFamily="18" charset="0"/>
              </a:rPr>
              <a:t> в. – Юго-восточную                              Азию захватили европейцы                        и  налоги перестали                 поступать – налоги                       выросли в самом  Китае</a:t>
            </a:r>
            <a:endParaRPr lang="ru-RU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8026" y="3789040"/>
            <a:ext cx="2045973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7200800" cy="5544616"/>
          </a:xfrm>
        </p:spPr>
        <p:txBody>
          <a:bodyPr/>
          <a:lstStyle/>
          <a:p>
            <a:r>
              <a:rPr lang="ru-RU" b="1" i="1" dirty="0" smtClean="0">
                <a:latin typeface="Georgia" pitchFamily="18" charset="0"/>
              </a:rPr>
              <a:t>1628 г. – восстание во главе с ЛИ </a:t>
            </a:r>
            <a:r>
              <a:rPr lang="ru-RU" b="1" i="1" dirty="0" err="1" smtClean="0">
                <a:latin typeface="Georgia" pitchFamily="18" charset="0"/>
              </a:rPr>
              <a:t>ЦЗЫЧЕНом</a:t>
            </a:r>
            <a:r>
              <a:rPr lang="ru-RU" b="1" i="1" dirty="0" smtClean="0">
                <a:latin typeface="Georgia" pitchFamily="18" charset="0"/>
              </a:rPr>
              <a:t> </a:t>
            </a:r>
          </a:p>
          <a:p>
            <a:pPr>
              <a:buNone/>
            </a:pPr>
            <a:r>
              <a:rPr lang="ru-RU" b="1" i="1" dirty="0" smtClean="0">
                <a:latin typeface="Georgia" pitchFamily="18" charset="0"/>
              </a:rPr>
              <a:t>– китайские феодалы попросили помощи у маньчжуров</a:t>
            </a:r>
          </a:p>
          <a:p>
            <a:pPr>
              <a:buFontTx/>
              <a:buChar char="-"/>
            </a:pPr>
            <a:r>
              <a:rPr lang="ru-RU" b="1" i="1" dirty="0" smtClean="0">
                <a:latin typeface="Georgia" pitchFamily="18" charset="0"/>
              </a:rPr>
              <a:t>Маньчжуры во главе с     НУРХАЦИ подавили          восстание и основали       династию ЦЫНЬ, которая правила Китаем до 1911 г.</a:t>
            </a:r>
          </a:p>
          <a:p>
            <a:pPr>
              <a:buFontTx/>
              <a:buChar char="-"/>
            </a:pPr>
            <a:endParaRPr lang="ru-RU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Monotype Corsiva" pitchFamily="66" charset="0"/>
              </a:rPr>
              <a:t>Европейцы в Китае</a:t>
            </a:r>
            <a:endParaRPr lang="ru-RU" sz="72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472608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latin typeface="Georgia" pitchFamily="18" charset="0"/>
              </a:rPr>
              <a:t>1516, 1540 и 1549 гг. – в порт Кантон прибывали корабли португальцев, но не были допущены таможней и уплывали</a:t>
            </a:r>
          </a:p>
          <a:p>
            <a:r>
              <a:rPr lang="ru-RU" b="1" i="1" dirty="0" smtClean="0">
                <a:latin typeface="Georgia" pitchFamily="18" charset="0"/>
              </a:rPr>
              <a:t>1557 г. – португальцы захватили порт Макао</a:t>
            </a:r>
          </a:p>
          <a:p>
            <a:r>
              <a:rPr lang="ru-RU" b="1" i="1" dirty="0" smtClean="0">
                <a:latin typeface="Georgia" pitchFamily="18" charset="0"/>
              </a:rPr>
              <a:t>1571 г. – Испания отвоевала Филиппины</a:t>
            </a:r>
          </a:p>
          <a:p>
            <a:r>
              <a:rPr lang="ru-RU" b="1" i="1" dirty="0" smtClean="0">
                <a:latin typeface="Georgia" pitchFamily="18" charset="0"/>
              </a:rPr>
              <a:t>1618 г. - прибытие русского посольства во главе с Иваном </a:t>
            </a:r>
            <a:r>
              <a:rPr lang="ru-RU" b="1" i="1" dirty="0" err="1" smtClean="0">
                <a:latin typeface="Georgia" pitchFamily="18" charset="0"/>
              </a:rPr>
              <a:t>Петлиным</a:t>
            </a:r>
            <a:r>
              <a:rPr lang="ru-RU" b="1" i="1" dirty="0" smtClean="0">
                <a:latin typeface="Georgia" pitchFamily="18" charset="0"/>
              </a:rPr>
              <a:t>, подписание торгового договора</a:t>
            </a:r>
            <a:endParaRPr lang="ru-RU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389440" cy="6264696"/>
          </a:xfrm>
        </p:spPr>
        <p:txBody>
          <a:bodyPr>
            <a:normAutofit fontScale="85000" lnSpcReduction="20000"/>
          </a:bodyPr>
          <a:lstStyle/>
          <a:p>
            <a:r>
              <a:rPr lang="ru-RU" sz="3300" b="1" i="1" dirty="0" smtClean="0">
                <a:latin typeface="Georgia" pitchFamily="18" charset="0"/>
              </a:rPr>
              <a:t>1622 – 1661 гг. – попытки голландцев проникнуть в Китай</a:t>
            </a:r>
          </a:p>
          <a:p>
            <a:r>
              <a:rPr lang="ru-RU" sz="3300" b="1" i="1" dirty="0" smtClean="0">
                <a:latin typeface="Georgia" pitchFamily="18" charset="0"/>
              </a:rPr>
              <a:t>1624 г. – торговый договор с Англией на  1 корабль в год</a:t>
            </a:r>
          </a:p>
          <a:p>
            <a:pPr>
              <a:buFontTx/>
              <a:buChar char="-"/>
            </a:pPr>
            <a:r>
              <a:rPr lang="ru-RU" sz="3300" b="1" i="1" dirty="0" smtClean="0">
                <a:solidFill>
                  <a:srgbClr val="FF0000"/>
                </a:solidFill>
                <a:latin typeface="Georgia" pitchFamily="18" charset="0"/>
              </a:rPr>
              <a:t>Каковы результаты попыток европейцев проникнуть в Китай?</a:t>
            </a:r>
          </a:p>
          <a:p>
            <a:pPr>
              <a:buFontTx/>
              <a:buChar char="-"/>
            </a:pPr>
            <a:r>
              <a:rPr lang="ru-RU" sz="3300" b="1" i="1" dirty="0" smtClean="0">
                <a:latin typeface="Georgia" pitchFamily="18" charset="0"/>
              </a:rPr>
              <a:t>1644 г. – прибытие в Китай христианских МИССИОНЕРОВ – проповедников, распространяющих свою веру – власти не одобрили</a:t>
            </a:r>
          </a:p>
          <a:p>
            <a:pPr>
              <a:buFontTx/>
              <a:buChar char="-"/>
            </a:pPr>
            <a:r>
              <a:rPr lang="ru-RU" sz="3300" b="1" i="1" dirty="0" smtClean="0">
                <a:latin typeface="Georgia" pitchFamily="18" charset="0"/>
              </a:rPr>
              <a:t>Стр. 253, задание 1 – определите причины неодобрения</a:t>
            </a:r>
          </a:p>
          <a:p>
            <a:pPr>
              <a:buFontTx/>
              <a:buChar char="-"/>
            </a:pPr>
            <a:r>
              <a:rPr lang="ru-RU" sz="3300" b="1" i="1" dirty="0" smtClean="0">
                <a:latin typeface="Georgia" pitchFamily="18" charset="0"/>
              </a:rPr>
              <a:t>1724 г. – католичество в Китае запрещено</a:t>
            </a:r>
          </a:p>
          <a:p>
            <a:pPr>
              <a:buFontTx/>
              <a:buChar char="-"/>
            </a:pPr>
            <a:r>
              <a:rPr lang="ru-RU" sz="3300" b="1" i="1" dirty="0" smtClean="0">
                <a:latin typeface="Georgia" pitchFamily="18" charset="0"/>
              </a:rPr>
              <a:t>1757 г. – запрещены все контакты с Европой – </a:t>
            </a:r>
            <a:r>
              <a:rPr lang="ru-RU" sz="3300" b="1" i="1" dirty="0" smtClean="0">
                <a:solidFill>
                  <a:srgbClr val="FF0000"/>
                </a:solidFill>
                <a:latin typeface="Georgia" pitchFamily="18" charset="0"/>
              </a:rPr>
              <a:t>«ЗАКРЫТИЕ» </a:t>
            </a:r>
            <a:r>
              <a:rPr lang="ru-RU" sz="3300" b="1" i="1" dirty="0" smtClean="0">
                <a:latin typeface="Georgia" pitchFamily="18" charset="0"/>
              </a:rPr>
              <a:t>Китая</a:t>
            </a:r>
          </a:p>
          <a:p>
            <a:pPr>
              <a:buNone/>
            </a:pPr>
            <a:endParaRPr lang="ru-RU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Monotype Corsiva" pitchFamily="66" charset="0"/>
              </a:rPr>
              <a:t>Развитие Японии</a:t>
            </a:r>
            <a:endParaRPr lang="ru-RU" sz="72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6048672" cy="2520280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latin typeface="Georgia" pitchFamily="18" charset="0"/>
              </a:rPr>
              <a:t>С </a:t>
            </a:r>
            <a:r>
              <a:rPr lang="en-US" b="1" i="1" dirty="0" smtClean="0">
                <a:latin typeface="Georgia" pitchFamily="18" charset="0"/>
              </a:rPr>
              <a:t>XII</a:t>
            </a:r>
            <a:r>
              <a:rPr lang="ru-RU" b="1" i="1" dirty="0" smtClean="0">
                <a:latin typeface="Georgia" pitchFamily="18" charset="0"/>
              </a:rPr>
              <a:t> в. – власть в Японии принадлежит </a:t>
            </a:r>
            <a:r>
              <a:rPr lang="ru-RU" b="1" i="1" dirty="0" err="1" smtClean="0">
                <a:latin typeface="Georgia" pitchFamily="18" charset="0"/>
              </a:rPr>
              <a:t>сёгунам</a:t>
            </a:r>
            <a:r>
              <a:rPr lang="ru-RU" b="1" i="1" dirty="0" smtClean="0">
                <a:latin typeface="Georgia" pitchFamily="18" charset="0"/>
              </a:rPr>
              <a:t>. Императоры только религиозные главы государства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72200" y="1196752"/>
            <a:ext cx="2771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СЁГУН </a:t>
            </a:r>
            <a:r>
              <a:rPr lang="ru-RU" sz="2000" b="1" i="1" dirty="0" smtClean="0">
                <a:latin typeface="Georgia" pitchFamily="18" charset="0"/>
              </a:rPr>
              <a:t> - военный </a:t>
            </a:r>
          </a:p>
          <a:p>
            <a:r>
              <a:rPr lang="ru-RU" sz="2000" b="1" i="1" dirty="0" smtClean="0">
                <a:latin typeface="Georgia" pitchFamily="18" charset="0"/>
              </a:rPr>
              <a:t>диктатор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ДАЙМЁ </a:t>
            </a:r>
            <a:r>
              <a:rPr lang="ru-RU" sz="2000" b="1" i="1" dirty="0" smtClean="0">
                <a:latin typeface="Georgia" pitchFamily="18" charset="0"/>
              </a:rPr>
              <a:t>- феодалы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933056"/>
            <a:ext cx="8496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latin typeface="Georgia" pitchFamily="18" charset="0"/>
              </a:rPr>
              <a:t>  </a:t>
            </a:r>
            <a:r>
              <a:rPr lang="en-US" sz="3200" b="1" i="1" dirty="0" smtClean="0">
                <a:latin typeface="Georgia" pitchFamily="18" charset="0"/>
              </a:rPr>
              <a:t>XVI</a:t>
            </a:r>
            <a:r>
              <a:rPr lang="ru-RU" sz="3200" b="1" i="1" dirty="0" smtClean="0">
                <a:latin typeface="Georgia" pitchFamily="18" charset="0"/>
              </a:rPr>
              <a:t> в. – </a:t>
            </a:r>
            <a:r>
              <a:rPr lang="ru-RU" sz="3200" b="1" i="1" dirty="0" err="1" smtClean="0">
                <a:latin typeface="Georgia" pitchFamily="18" charset="0"/>
              </a:rPr>
              <a:t>сёгуны</a:t>
            </a:r>
            <a:r>
              <a:rPr lang="ru-RU" sz="3200" b="1" i="1" dirty="0" smtClean="0">
                <a:latin typeface="Georgia" pitchFamily="18" charset="0"/>
              </a:rPr>
              <a:t> рода </a:t>
            </a:r>
            <a:r>
              <a:rPr lang="ru-RU" sz="3200" b="1" i="1" dirty="0" err="1" smtClean="0">
                <a:latin typeface="Georgia" pitchFamily="18" charset="0"/>
              </a:rPr>
              <a:t>Асикага</a:t>
            </a:r>
            <a:r>
              <a:rPr lang="ru-RU" sz="3200" b="1" i="1" dirty="0" smtClean="0">
                <a:latin typeface="Georgia" pitchFamily="18" charset="0"/>
              </a:rPr>
              <a:t> </a:t>
            </a:r>
          </a:p>
          <a:p>
            <a:r>
              <a:rPr lang="ru-RU" sz="3200" b="1" i="1" dirty="0" smtClean="0">
                <a:latin typeface="Georgia" pitchFamily="18" charset="0"/>
              </a:rPr>
              <a:t>   потеряли власть – </a:t>
            </a:r>
            <a:r>
              <a:rPr lang="ru-RU" sz="3200" b="1" i="1" dirty="0" smtClean="0">
                <a:latin typeface="Georgia" pitchFamily="18" charset="0"/>
              </a:rPr>
              <a:t>даймё</a:t>
            </a:r>
            <a:endParaRPr lang="ru-RU" sz="3200" b="1" i="1" dirty="0" smtClean="0">
              <a:latin typeface="Georgia" pitchFamily="18" charset="0"/>
            </a:endParaRPr>
          </a:p>
          <a:p>
            <a:r>
              <a:rPr lang="ru-RU" sz="3200" b="1" i="1" dirty="0" smtClean="0">
                <a:latin typeface="Georgia" pitchFamily="18" charset="0"/>
              </a:rPr>
              <a:t>  стремятся к независимости – </a:t>
            </a:r>
          </a:p>
          <a:p>
            <a:r>
              <a:rPr lang="ru-RU" sz="3200" b="1" i="1" dirty="0" smtClean="0">
                <a:latin typeface="Georgia" pitchFamily="18" charset="0"/>
              </a:rPr>
              <a:t>  феодальная раздробленность</a:t>
            </a:r>
            <a:endParaRPr lang="ru-RU" sz="3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6048672" cy="6264696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latin typeface="Georgia" pitchFamily="18" charset="0"/>
              </a:rPr>
              <a:t>1568 г. – даймё Ода </a:t>
            </a:r>
            <a:r>
              <a:rPr lang="ru-RU" b="1" i="1" dirty="0" err="1" smtClean="0">
                <a:latin typeface="Georgia" pitchFamily="18" charset="0"/>
              </a:rPr>
              <a:t>Набунага</a:t>
            </a:r>
            <a:r>
              <a:rPr lang="ru-RU" b="1" i="1" dirty="0" smtClean="0">
                <a:latin typeface="Georgia" pitchFamily="18" charset="0"/>
              </a:rPr>
              <a:t> создал из крестьян вооруженный отряд – </a:t>
            </a:r>
            <a:r>
              <a:rPr lang="ru-RU" b="1" i="1" dirty="0" err="1" smtClean="0">
                <a:latin typeface="Georgia" pitchFamily="18" charset="0"/>
              </a:rPr>
              <a:t>асигару</a:t>
            </a:r>
            <a:endParaRPr lang="ru-RU" b="1" i="1" dirty="0" smtClean="0">
              <a:latin typeface="Georgia" pitchFamily="18" charset="0"/>
            </a:endParaRPr>
          </a:p>
          <a:p>
            <a:r>
              <a:rPr lang="ru-RU" b="1" i="1" dirty="0" smtClean="0">
                <a:latin typeface="Georgia" pitchFamily="18" charset="0"/>
              </a:rPr>
              <a:t>1573 г. – даймё Ода </a:t>
            </a:r>
            <a:r>
              <a:rPr lang="ru-RU" b="1" i="1" dirty="0" err="1" smtClean="0">
                <a:latin typeface="Georgia" pitchFamily="18" charset="0"/>
              </a:rPr>
              <a:t>Набунага</a:t>
            </a:r>
            <a:r>
              <a:rPr lang="ru-RU" b="1" i="1" dirty="0" smtClean="0">
                <a:latin typeface="Georgia" pitchFamily="18" charset="0"/>
              </a:rPr>
              <a:t> с отрядом </a:t>
            </a:r>
            <a:r>
              <a:rPr lang="ru-RU" b="1" i="1" dirty="0" err="1" smtClean="0">
                <a:latin typeface="Georgia" pitchFamily="18" charset="0"/>
              </a:rPr>
              <a:t>асигару</a:t>
            </a:r>
            <a:r>
              <a:rPr lang="ru-RU" b="1" i="1" dirty="0" smtClean="0">
                <a:latin typeface="Georgia" pitchFamily="18" charset="0"/>
              </a:rPr>
              <a:t> с сопровождении вассала </a:t>
            </a:r>
            <a:r>
              <a:rPr lang="ru-RU" b="1" i="1" dirty="0" err="1" smtClean="0">
                <a:latin typeface="Georgia" pitchFamily="18" charset="0"/>
              </a:rPr>
              <a:t>Тоётоми</a:t>
            </a:r>
            <a:r>
              <a:rPr lang="ru-RU" b="1" i="1" dirty="0" smtClean="0">
                <a:latin typeface="Georgia" pitchFamily="18" charset="0"/>
              </a:rPr>
              <a:t> </a:t>
            </a:r>
            <a:r>
              <a:rPr lang="ru-RU" b="1" i="1" dirty="0" err="1" smtClean="0">
                <a:latin typeface="Georgia" pitchFamily="18" charset="0"/>
              </a:rPr>
              <a:t>Хидэёси</a:t>
            </a:r>
            <a:r>
              <a:rPr lang="ru-RU" b="1" i="1" dirty="0" smtClean="0">
                <a:latin typeface="Georgia" pitchFamily="18" charset="0"/>
              </a:rPr>
              <a:t> совершил поход на столицу г. Киото, сверг </a:t>
            </a:r>
            <a:r>
              <a:rPr lang="ru-RU" b="1" i="1" dirty="0" err="1" smtClean="0">
                <a:latin typeface="Georgia" pitchFamily="18" charset="0"/>
              </a:rPr>
              <a:t>сёгуна</a:t>
            </a:r>
            <a:r>
              <a:rPr lang="ru-RU" b="1" i="1" dirty="0" smtClean="0">
                <a:latin typeface="Georgia" pitchFamily="18" charset="0"/>
              </a:rPr>
              <a:t> и объявил </a:t>
            </a:r>
            <a:r>
              <a:rPr lang="ru-RU" b="1" i="1" dirty="0" err="1" smtClean="0">
                <a:latin typeface="Georgia" pitchFamily="18" charset="0"/>
              </a:rPr>
              <a:t>сёгуном</a:t>
            </a:r>
            <a:r>
              <a:rPr lang="ru-RU" b="1" i="1" dirty="0" smtClean="0">
                <a:latin typeface="Georgia" pitchFamily="18" charset="0"/>
              </a:rPr>
              <a:t> себя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00192" y="1196752"/>
            <a:ext cx="2843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СЁГУН </a:t>
            </a:r>
            <a:r>
              <a:rPr lang="ru-RU" sz="2000" b="1" i="1" dirty="0" smtClean="0">
                <a:latin typeface="Georgia" pitchFamily="18" charset="0"/>
              </a:rPr>
              <a:t> - военный </a:t>
            </a:r>
          </a:p>
          <a:p>
            <a:r>
              <a:rPr lang="ru-RU" sz="2000" b="1" i="1" dirty="0" smtClean="0">
                <a:latin typeface="Georgia" pitchFamily="18" charset="0"/>
              </a:rPr>
              <a:t>диктатор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ДАЙМЁ </a:t>
            </a:r>
            <a:r>
              <a:rPr lang="ru-RU" sz="2000" b="1" i="1" dirty="0" smtClean="0">
                <a:latin typeface="Georgia" pitchFamily="18" charset="0"/>
              </a:rPr>
              <a:t>– феодалы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АСИГАРУ </a:t>
            </a:r>
            <a:r>
              <a:rPr lang="ru-RU" sz="2000" b="1" i="1" dirty="0" smtClean="0">
                <a:latin typeface="Georgia" pitchFamily="18" charset="0"/>
              </a:rPr>
              <a:t> - отряд вооруженных крестьян</a:t>
            </a:r>
            <a:endParaRPr lang="ru-RU" sz="20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6395" y="3861048"/>
            <a:ext cx="2677605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427984" y="6165304"/>
            <a:ext cx="1972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Georgia" pitchFamily="18" charset="0"/>
              </a:rPr>
              <a:t>Ода </a:t>
            </a:r>
            <a:r>
              <a:rPr lang="ru-RU" b="1" i="1" dirty="0" err="1" smtClean="0">
                <a:latin typeface="Georgia" pitchFamily="18" charset="0"/>
              </a:rPr>
              <a:t>Набунага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6048672" cy="4896544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latin typeface="Georgia" pitchFamily="18" charset="0"/>
              </a:rPr>
              <a:t>1582 г. Т. </a:t>
            </a:r>
            <a:r>
              <a:rPr lang="ru-RU" b="1" i="1" dirty="0" err="1" smtClean="0">
                <a:latin typeface="Georgia" pitchFamily="18" charset="0"/>
              </a:rPr>
              <a:t>Хидэёси</a:t>
            </a:r>
            <a:r>
              <a:rPr lang="ru-RU" b="1" i="1" dirty="0" smtClean="0">
                <a:latin typeface="Georgia" pitchFamily="18" charset="0"/>
              </a:rPr>
              <a:t> убил </a:t>
            </a:r>
            <a:r>
              <a:rPr lang="ru-RU" b="1" i="1" dirty="0" err="1" smtClean="0">
                <a:latin typeface="Georgia" pitchFamily="18" charset="0"/>
              </a:rPr>
              <a:t>О.Набунагу</a:t>
            </a:r>
            <a:r>
              <a:rPr lang="ru-RU" b="1" i="1" dirty="0" smtClean="0">
                <a:latin typeface="Georgia" pitchFamily="18" charset="0"/>
              </a:rPr>
              <a:t>, но </a:t>
            </a:r>
            <a:r>
              <a:rPr lang="ru-RU" b="1" i="1" dirty="0" err="1" smtClean="0">
                <a:latin typeface="Georgia" pitchFamily="18" charset="0"/>
              </a:rPr>
              <a:t>сёгуном</a:t>
            </a:r>
            <a:r>
              <a:rPr lang="ru-RU" b="1" i="1" dirty="0" smtClean="0">
                <a:latin typeface="Georgia" pitchFamily="18" charset="0"/>
              </a:rPr>
              <a:t> себя не объявил, т.к. боялся мести</a:t>
            </a:r>
          </a:p>
          <a:p>
            <a:pPr>
              <a:buFontTx/>
              <a:buChar char="-"/>
            </a:pPr>
            <a:r>
              <a:rPr lang="ru-RU" b="1" i="1" dirty="0" smtClean="0">
                <a:latin typeface="Georgia" pitchFamily="18" charset="0"/>
              </a:rPr>
              <a:t>Были разоружены отряды </a:t>
            </a:r>
            <a:r>
              <a:rPr lang="ru-RU" b="1" i="1" dirty="0" err="1" smtClean="0">
                <a:latin typeface="Georgia" pitchFamily="18" charset="0"/>
              </a:rPr>
              <a:t>асигару</a:t>
            </a:r>
            <a:endParaRPr lang="ru-RU" b="1" i="1" dirty="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b="1" i="1" dirty="0" smtClean="0">
                <a:latin typeface="Georgia" pitchFamily="18" charset="0"/>
              </a:rPr>
              <a:t>Крестьянам запрещено носить </a:t>
            </a:r>
            <a:r>
              <a:rPr lang="ru-RU" b="1" i="1" dirty="0" smtClean="0">
                <a:latin typeface="Georgia" pitchFamily="18" charset="0"/>
              </a:rPr>
              <a:t>оружие</a:t>
            </a:r>
          </a:p>
          <a:p>
            <a:pPr>
              <a:buFontTx/>
              <a:buChar char="-"/>
            </a:pPr>
            <a:r>
              <a:rPr lang="ru-RU" b="1" i="1" dirty="0" smtClean="0">
                <a:latin typeface="Georgia" pitchFamily="18" charset="0"/>
              </a:rPr>
              <a:t>Какие методы самообороны придумали крестьяне?</a:t>
            </a:r>
            <a:endParaRPr lang="ru-RU" b="1" i="1" dirty="0" smtClean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00192" y="1196752"/>
            <a:ext cx="2843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СЁГУН </a:t>
            </a:r>
            <a:r>
              <a:rPr lang="ru-RU" sz="2000" b="1" i="1" dirty="0" smtClean="0">
                <a:latin typeface="Georgia" pitchFamily="18" charset="0"/>
              </a:rPr>
              <a:t> - военный </a:t>
            </a:r>
          </a:p>
          <a:p>
            <a:r>
              <a:rPr lang="ru-RU" sz="2000" b="1" i="1" dirty="0" smtClean="0">
                <a:latin typeface="Georgia" pitchFamily="18" charset="0"/>
              </a:rPr>
              <a:t>диктатор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ДАЙМЁ </a:t>
            </a:r>
            <a:r>
              <a:rPr lang="ru-RU" sz="2000" b="1" i="1" dirty="0" smtClean="0">
                <a:latin typeface="Georgia" pitchFamily="18" charset="0"/>
              </a:rPr>
              <a:t>– феодалы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АСИГАРУ </a:t>
            </a:r>
            <a:r>
              <a:rPr lang="ru-RU" sz="2000" b="1" i="1" dirty="0" smtClean="0">
                <a:latin typeface="Georgia" pitchFamily="18" charset="0"/>
              </a:rPr>
              <a:t> - отряд вооруженных крестьян</a:t>
            </a:r>
            <a:endParaRPr lang="ru-RU" sz="20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2611" y="3573016"/>
            <a:ext cx="2321389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139952" y="6093296"/>
            <a:ext cx="2499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err="1" smtClean="0">
                <a:latin typeface="Georgia" pitchFamily="18" charset="0"/>
              </a:rPr>
              <a:t>Тоётоми</a:t>
            </a:r>
            <a:r>
              <a:rPr lang="ru-RU" b="1" i="1" dirty="0" smtClean="0">
                <a:latin typeface="Georgia" pitchFamily="18" charset="0"/>
              </a:rPr>
              <a:t> </a:t>
            </a:r>
            <a:r>
              <a:rPr lang="ru-RU" b="1" i="1" dirty="0" err="1" smtClean="0">
                <a:latin typeface="Georgia" pitchFamily="18" charset="0"/>
              </a:rPr>
              <a:t>Хидэёси</a:t>
            </a:r>
            <a:r>
              <a:rPr lang="ru-RU" b="1" i="1" dirty="0" smtClean="0">
                <a:latin typeface="Georgia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6048672" cy="6264696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latin typeface="Georgia" pitchFamily="18" charset="0"/>
              </a:rPr>
              <a:t>1603 г. – </a:t>
            </a:r>
            <a:r>
              <a:rPr lang="ru-RU" b="1" i="1" dirty="0" err="1" smtClean="0">
                <a:latin typeface="Georgia" pitchFamily="18" charset="0"/>
              </a:rPr>
              <a:t>Т.Хидэёси</a:t>
            </a:r>
            <a:r>
              <a:rPr lang="ru-RU" b="1" i="1" dirty="0" smtClean="0">
                <a:latin typeface="Georgia" pitchFamily="18" charset="0"/>
              </a:rPr>
              <a:t> убит сторонником </a:t>
            </a:r>
            <a:r>
              <a:rPr lang="ru-RU" b="1" i="1" dirty="0" err="1" smtClean="0">
                <a:latin typeface="Georgia" pitchFamily="18" charset="0"/>
              </a:rPr>
              <a:t>О.Набунаги</a:t>
            </a:r>
            <a:r>
              <a:rPr lang="ru-RU" b="1" i="1" dirty="0" smtClean="0">
                <a:latin typeface="Georgia" pitchFamily="18" charset="0"/>
              </a:rPr>
              <a:t> </a:t>
            </a:r>
            <a:r>
              <a:rPr lang="ru-RU" b="1" i="1" dirty="0" err="1" smtClean="0">
                <a:latin typeface="Georgia" pitchFamily="18" charset="0"/>
              </a:rPr>
              <a:t>Иэясу</a:t>
            </a:r>
            <a:r>
              <a:rPr lang="ru-RU" b="1" i="1" dirty="0" smtClean="0">
                <a:latin typeface="Georgia" pitchFamily="18" charset="0"/>
              </a:rPr>
              <a:t> </a:t>
            </a:r>
            <a:r>
              <a:rPr lang="ru-RU" b="1" i="1" dirty="0" err="1" smtClean="0">
                <a:latin typeface="Georgia" pitchFamily="18" charset="0"/>
              </a:rPr>
              <a:t>Токугавой</a:t>
            </a:r>
            <a:r>
              <a:rPr lang="ru-RU" b="1" i="1" dirty="0" smtClean="0">
                <a:latin typeface="Georgia" pitchFamily="18" charset="0"/>
              </a:rPr>
              <a:t>, который объявил себя </a:t>
            </a:r>
            <a:r>
              <a:rPr lang="ru-RU" b="1" i="1" dirty="0" err="1" smtClean="0">
                <a:latin typeface="Georgia" pitchFamily="18" charset="0"/>
              </a:rPr>
              <a:t>сёгуном</a:t>
            </a:r>
            <a:r>
              <a:rPr lang="ru-RU" b="1" i="1" dirty="0" smtClean="0">
                <a:latin typeface="Georgia" pitchFamily="18" charset="0"/>
              </a:rPr>
              <a:t>. Его потомки правят до середины </a:t>
            </a:r>
            <a:r>
              <a:rPr lang="en-US" b="1" i="1" dirty="0" smtClean="0">
                <a:latin typeface="Georgia" pitchFamily="18" charset="0"/>
              </a:rPr>
              <a:t>XIX</a:t>
            </a:r>
            <a:r>
              <a:rPr lang="ru-RU" b="1" i="1" dirty="0" smtClean="0">
                <a:latin typeface="Georgia" pitchFamily="18" charset="0"/>
              </a:rPr>
              <a:t> в. - 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ТОКУГАВСКИЙ СЁГУНАТ</a:t>
            </a:r>
            <a:endParaRPr lang="ru-RU" b="1" i="1" dirty="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b="1" i="1" dirty="0" smtClean="0">
                <a:latin typeface="Georgia" pitchFamily="18" charset="0"/>
              </a:rPr>
              <a:t>Земли сторонников </a:t>
            </a:r>
            <a:r>
              <a:rPr lang="ru-RU" b="1" i="1" dirty="0" err="1" smtClean="0">
                <a:latin typeface="Georgia" pitchFamily="18" charset="0"/>
              </a:rPr>
              <a:t>Хидэёси</a:t>
            </a:r>
            <a:r>
              <a:rPr lang="ru-RU" b="1" i="1" dirty="0" smtClean="0">
                <a:latin typeface="Georgia" pitchFamily="18" charset="0"/>
              </a:rPr>
              <a:t> переданы сторонникам </a:t>
            </a:r>
            <a:r>
              <a:rPr lang="ru-RU" b="1" i="1" dirty="0" err="1" smtClean="0">
                <a:latin typeface="Georgia" pitchFamily="18" charset="0"/>
              </a:rPr>
              <a:t>Токугавы</a:t>
            </a:r>
            <a:endParaRPr lang="ru-RU" b="1" i="1" dirty="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b="1" i="1" dirty="0" smtClean="0">
                <a:latin typeface="Georgia" pitchFamily="18" charset="0"/>
              </a:rPr>
              <a:t>На государственные должности назначены </a:t>
            </a:r>
            <a:r>
              <a:rPr lang="ru-RU" b="1" i="1" dirty="0" smtClean="0">
                <a:latin typeface="Georgia" pitchFamily="18" charset="0"/>
              </a:rPr>
              <a:t>самураи. </a:t>
            </a:r>
            <a:r>
              <a:rPr lang="ru-RU" b="1" i="1" smtClean="0">
                <a:latin typeface="Georgia" pitchFamily="18" charset="0"/>
              </a:rPr>
              <a:t>Почему?</a:t>
            </a:r>
            <a:endParaRPr lang="ru-RU" b="1" i="1" dirty="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b="1" i="1" dirty="0" smtClean="0">
                <a:latin typeface="Georgia" pitchFamily="18" charset="0"/>
              </a:rPr>
              <a:t>Построена новая столица – Токио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00192" y="1196752"/>
            <a:ext cx="2843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СЁГУН </a:t>
            </a:r>
            <a:r>
              <a:rPr lang="ru-RU" sz="2000" b="1" i="1" dirty="0" smtClean="0">
                <a:latin typeface="Georgia" pitchFamily="18" charset="0"/>
              </a:rPr>
              <a:t> - военный </a:t>
            </a:r>
          </a:p>
          <a:p>
            <a:r>
              <a:rPr lang="ru-RU" sz="2000" b="1" i="1" dirty="0" smtClean="0">
                <a:latin typeface="Georgia" pitchFamily="18" charset="0"/>
              </a:rPr>
              <a:t>диктатор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ДАЙМЁ </a:t>
            </a:r>
            <a:r>
              <a:rPr lang="ru-RU" sz="2000" b="1" i="1" dirty="0" smtClean="0">
                <a:latin typeface="Georgia" pitchFamily="18" charset="0"/>
              </a:rPr>
              <a:t>– феодалы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АСИГАРУ </a:t>
            </a:r>
            <a:r>
              <a:rPr lang="ru-RU" sz="2000" b="1" i="1" dirty="0" smtClean="0">
                <a:latin typeface="Georgia" pitchFamily="18" charset="0"/>
              </a:rPr>
              <a:t> - отряд вооруженных крестьян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САМУРАИ </a:t>
            </a:r>
            <a:r>
              <a:rPr lang="ru-RU" sz="2000" b="1" i="1" dirty="0" smtClean="0">
                <a:latin typeface="Georgia" pitchFamily="18" charset="0"/>
              </a:rPr>
              <a:t> -  бродячие рыцари</a:t>
            </a:r>
            <a:endParaRPr lang="ru-RU" sz="20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2883" y="4653136"/>
            <a:ext cx="2851117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139952" y="6237312"/>
            <a:ext cx="2178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err="1" smtClean="0">
                <a:latin typeface="Georgia" pitchFamily="18" charset="0"/>
              </a:rPr>
              <a:t>Иэясу</a:t>
            </a:r>
            <a:r>
              <a:rPr lang="ru-RU" b="1" i="1" dirty="0" smtClean="0">
                <a:latin typeface="Georgia" pitchFamily="18" charset="0"/>
              </a:rPr>
              <a:t> </a:t>
            </a:r>
            <a:r>
              <a:rPr lang="ru-RU" b="1" i="1" dirty="0" err="1" smtClean="0">
                <a:latin typeface="Georgia" pitchFamily="18" charset="0"/>
              </a:rPr>
              <a:t>Токугава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535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Китай и Япония</vt:lpstr>
      <vt:lpstr>Развитие Китая</vt:lpstr>
      <vt:lpstr>Слайд 3</vt:lpstr>
      <vt:lpstr>Европейцы в Китае</vt:lpstr>
      <vt:lpstr>Слайд 5</vt:lpstr>
      <vt:lpstr>Развитие Японии</vt:lpstr>
      <vt:lpstr>Слайд 7</vt:lpstr>
      <vt:lpstr>Слайд 8</vt:lpstr>
      <vt:lpstr>Слайд 9</vt:lpstr>
      <vt:lpstr>Европейцы в Японии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Китай и Япония</dc:title>
  <dc:creator>Виктор</dc:creator>
  <cp:lastModifiedBy>toshiba</cp:lastModifiedBy>
  <cp:revision>21</cp:revision>
  <dcterms:created xsi:type="dcterms:W3CDTF">2012-12-12T15:44:43Z</dcterms:created>
  <dcterms:modified xsi:type="dcterms:W3CDTF">2016-12-25T18:25:40Z</dcterms:modified>
</cp:coreProperties>
</file>