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320C64F5-787A-4F08-8FD1-41E3C28DF325}">
  <a:tblStyle styleId="{320C64F5-787A-4F08-8FD1-41E3C28DF32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1206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40212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med"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4" descr="http://i.mycdn.me/i?r=AzEPZsRbOZEKgBhR0XGMT1RkZAThvQ90i2GIUQze_vlMEaaKTM5SRkZCeTgDn6uOyi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50" y="115887"/>
            <a:ext cx="8928100" cy="662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4" descr="https://avatars.mds.yandex.net/get-pdb/1923101/ce794049-d1ac-402b-8d70-b1a5cd77513a/s1200?webp=fals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9387" y="188912"/>
            <a:ext cx="8785225" cy="652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4" descr="https://libcom.org/files/images/blog/20091007103602407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0825" y="333375"/>
            <a:ext cx="8642350" cy="6281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20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4807"/>
              </a:buClr>
              <a:buSzPts val="4400"/>
              <a:buFont typeface="Arial"/>
              <a:buNone/>
            </a:pPr>
            <a:r>
              <a:rPr lang="en-US" sz="4400" b="1" i="0" u="none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п. 6 Закрытие Китая, стр. 220</a:t>
            </a:r>
            <a:endParaRPr/>
          </a:p>
        </p:txBody>
      </p:sp>
      <p:pic>
        <p:nvPicPr>
          <p:cNvPr id="152" name="Google Shape;152;p23" descr="https://uslide.ru/images/13/20028/960/img6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>
            <a:spLocks noGrp="1"/>
          </p:cNvSpPr>
          <p:nvPr>
            <p:ph type="title"/>
          </p:nvPr>
        </p:nvSpPr>
        <p:spPr>
          <a:xfrm>
            <a:off x="433387" y="115887"/>
            <a:ext cx="8229600" cy="6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Закрепление</a:t>
            </a:r>
            <a:endParaRPr/>
          </a:p>
        </p:txBody>
      </p:sp>
      <p:pic>
        <p:nvPicPr>
          <p:cNvPr id="158" name="Google Shape;158;p24" descr="https://upload.wikimedia.org/wikipedia/commons/d/d1/Qianlong_Hors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1762" y="765175"/>
            <a:ext cx="8832850" cy="602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Подведение итогов урока</a:t>
            </a:r>
            <a:endParaRPr/>
          </a:p>
        </p:txBody>
      </p:sp>
      <p:pic>
        <p:nvPicPr>
          <p:cNvPr id="164" name="Google Shape;164;p25" descr="http://xn--24-6kct3an.xn--p1ai/%D0%98%D1%81%D1%82%D0%BE%D1%80%D0%B8%D1%8F_%D0%9D%D0%BE%D0%B2%D0%BE%D0%B3%D0%BE_%D0%B2%D1%80%D0%B5%D0%BC%D0%B5%D0%BD%D0%B8_8_%D0%BA%D0%BB%D0%B0%D1%81%D1%81_%D0%94%D0%B0%D0%BD%D0%B8%D0%BB%D0%BE%D0%B2/16.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387" y="620712"/>
            <a:ext cx="8785225" cy="622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>
            <a:spLocks noGrp="1"/>
          </p:cNvSpPr>
          <p:nvPr>
            <p:ph type="ctrTitle"/>
          </p:nvPr>
        </p:nvSpPr>
        <p:spPr>
          <a:xfrm>
            <a:off x="250825" y="0"/>
            <a:ext cx="8713787" cy="90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4807"/>
              </a:buClr>
              <a:buSzPts val="6000"/>
              <a:buFont typeface="Arial"/>
              <a:buNone/>
            </a:pPr>
            <a:r>
              <a:rPr lang="en-US" sz="6000" b="1" i="0" u="none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Китай,</a:t>
            </a:r>
            <a:r>
              <a:rPr lang="en-US" sz="4400" b="1" i="0" u="none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 стр. 215. </a:t>
            </a:r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subTitle" idx="1"/>
          </p:nvPr>
        </p:nvSpPr>
        <p:spPr>
          <a:xfrm>
            <a:off x="0" y="6237287"/>
            <a:ext cx="9144000" cy="620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1600"/>
              <a:buNone/>
            </a:pPr>
            <a:r>
              <a:rPr lang="en-US" sz="1600" b="0" i="0" u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Всеобщая история, 8«В,Г», параграф 19, стр. 215,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B050"/>
              </a:buClr>
              <a:buSzPts val="1600"/>
              <a:buNone/>
            </a:pPr>
            <a:r>
              <a:rPr lang="en-US" sz="1600" b="0" i="0" u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МАОУ СОШ №57 г. Калининграда учитель истории и обществознания Занин М.А</a:t>
            </a:r>
            <a:endParaRPr/>
          </a:p>
        </p:txBody>
      </p:sp>
      <p:pic>
        <p:nvPicPr>
          <p:cNvPr id="98" name="Google Shape;98;p15" descr="https://cdn.shopify.com/s/files/1/0895/0864/products/1630529_1024x1024.jpeg?v=14535479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387" y="908050"/>
            <a:ext cx="8785225" cy="5329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>
            <a:spLocks noGrp="1"/>
          </p:cNvSpPr>
          <p:nvPr>
            <p:ph type="title"/>
          </p:nvPr>
        </p:nvSpPr>
        <p:spPr>
          <a:xfrm>
            <a:off x="313150" y="463463"/>
            <a:ext cx="8192023" cy="5868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sz="32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2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200" b="1" i="0" u="none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ПЛАН УРОКА</a:t>
            </a:r>
            <a:r>
              <a:rPr lang="ru-RU" sz="3200" b="1" i="0" u="none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 sz="32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2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2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3200" b="1" i="0" u="none" dirty="0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n-US" sz="3200" b="1" i="0" u="none" dirty="0" err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Золотой</a:t>
            </a:r>
            <a:r>
              <a:rPr lang="en-US" sz="3200" b="1" i="0" u="none" dirty="0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век</a:t>
            </a:r>
            <a:r>
              <a:rPr lang="en-US" sz="3200" b="1" i="0" u="none" dirty="0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эпохи</a:t>
            </a:r>
            <a:r>
              <a:rPr lang="en-US" sz="3200" b="1" i="0" u="none" dirty="0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правления</a:t>
            </a:r>
            <a:r>
              <a:rPr lang="en-US" sz="3200" b="1" i="0" u="none" dirty="0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династии</a:t>
            </a:r>
            <a:r>
              <a:rPr lang="en-US" sz="3200" b="1" i="0" u="none" dirty="0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Цин</a:t>
            </a:r>
            <a:r>
              <a:rPr lang="en-US" sz="3200" b="1" i="0" u="none" dirty="0" smtClean="0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3200" b="1" i="0" u="none" dirty="0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1" i="0" u="none" dirty="0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1" i="0" u="none" dirty="0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3200" b="1" i="0" u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n-US" sz="3200" b="1" i="0" u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Политическое</a:t>
            </a:r>
            <a:r>
              <a:rPr lang="en-US" sz="3200" b="1" i="0" u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устройство</a:t>
            </a:r>
            <a:r>
              <a:rPr lang="en-US" sz="3200" b="1" i="0" u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3200" b="1" i="0" u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1" i="0" u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1" i="0" u="none" dirty="0">
                <a:solidFill>
                  <a:srgbClr val="10253F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en-US" sz="3200" b="1" i="0" u="none" dirty="0" err="1">
                <a:solidFill>
                  <a:srgbClr val="10253F"/>
                </a:solidFill>
                <a:latin typeface="Arial"/>
                <a:ea typeface="Arial"/>
                <a:cs typeface="Arial"/>
                <a:sym typeface="Arial"/>
              </a:rPr>
              <a:t>Правление</a:t>
            </a:r>
            <a:r>
              <a:rPr lang="en-US" sz="3200" b="1" i="0" u="none" dirty="0">
                <a:solidFill>
                  <a:srgbClr val="1025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rgbClr val="10253F"/>
                </a:solidFill>
                <a:latin typeface="Arial"/>
                <a:ea typeface="Arial"/>
                <a:cs typeface="Arial"/>
                <a:sym typeface="Arial"/>
              </a:rPr>
              <a:t>Канси</a:t>
            </a:r>
            <a:r>
              <a:rPr lang="en-US" sz="3200" b="1" i="0" u="none" dirty="0" smtClean="0">
                <a:solidFill>
                  <a:srgbClr val="10253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3200" b="1" i="0" u="none" dirty="0">
                <a:solidFill>
                  <a:srgbClr val="10253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1" i="0" u="none" dirty="0">
                <a:solidFill>
                  <a:srgbClr val="1025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1" i="0" u="none" dirty="0">
                <a:solidFill>
                  <a:srgbClr val="215968"/>
                </a:solidFill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lang="en-US" sz="3200" b="1" i="0" u="none" dirty="0" err="1">
                <a:solidFill>
                  <a:srgbClr val="215968"/>
                </a:solidFill>
                <a:latin typeface="Arial"/>
                <a:ea typeface="Arial"/>
                <a:cs typeface="Arial"/>
                <a:sym typeface="Arial"/>
              </a:rPr>
              <a:t>Правление</a:t>
            </a:r>
            <a:r>
              <a:rPr lang="en-US" sz="3200" b="1" i="0" u="none" dirty="0">
                <a:solidFill>
                  <a:srgbClr val="21596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rgbClr val="215968"/>
                </a:solidFill>
                <a:latin typeface="Arial"/>
                <a:ea typeface="Arial"/>
                <a:cs typeface="Arial"/>
                <a:sym typeface="Arial"/>
              </a:rPr>
              <a:t>Юнчжена</a:t>
            </a:r>
            <a:r>
              <a:rPr lang="en-US" sz="3200" b="1" i="0" u="none" dirty="0" smtClean="0">
                <a:solidFill>
                  <a:srgbClr val="21596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3200" b="1" i="0" u="none" dirty="0">
                <a:solidFill>
                  <a:srgbClr val="215968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1" i="0" u="none" dirty="0">
                <a:solidFill>
                  <a:srgbClr val="21596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1" i="0" u="none" dirty="0">
                <a:solidFill>
                  <a:srgbClr val="403152"/>
                </a:solidFill>
                <a:latin typeface="Arial"/>
                <a:ea typeface="Arial"/>
                <a:cs typeface="Arial"/>
                <a:sym typeface="Arial"/>
              </a:rPr>
              <a:t>5. </a:t>
            </a:r>
            <a:r>
              <a:rPr lang="en-US" sz="3200" b="1" i="0" u="none" dirty="0" err="1">
                <a:solidFill>
                  <a:srgbClr val="403152"/>
                </a:solidFill>
                <a:latin typeface="Arial"/>
                <a:ea typeface="Arial"/>
                <a:cs typeface="Arial"/>
                <a:sym typeface="Arial"/>
              </a:rPr>
              <a:t>Правление</a:t>
            </a:r>
            <a:r>
              <a:rPr lang="en-US" sz="3200" b="1" i="0" u="none" dirty="0">
                <a:solidFill>
                  <a:srgbClr val="40315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rgbClr val="403152"/>
                </a:solidFill>
                <a:latin typeface="Arial"/>
                <a:ea typeface="Arial"/>
                <a:cs typeface="Arial"/>
                <a:sym typeface="Arial"/>
              </a:rPr>
              <a:t>Цаньлуна</a:t>
            </a:r>
            <a:r>
              <a:rPr lang="en-US" sz="3200" b="1" i="0" u="none" dirty="0" smtClean="0">
                <a:solidFill>
                  <a:srgbClr val="40315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3200" b="1" i="0" u="none" dirty="0">
                <a:solidFill>
                  <a:srgbClr val="40315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1" i="0" u="none" dirty="0">
                <a:solidFill>
                  <a:srgbClr val="40315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1" i="0" u="none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6. </a:t>
            </a:r>
            <a:r>
              <a:rPr lang="en-US" sz="3200" b="1" i="0" u="none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Закрытие</a:t>
            </a:r>
            <a:r>
              <a:rPr lang="en-US" sz="3200" b="1" i="0" u="none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Китая</a:t>
            </a:r>
            <a:r>
              <a:rPr lang="en-US" sz="3200" b="1" i="0" u="none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4000" b="1" i="0" u="none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4000" b="1" i="0" u="none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</a:b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435975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Работа по карте</a:t>
            </a:r>
            <a:br>
              <a:rPr lang="en-US" sz="4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1"/>
          </p:nvPr>
        </p:nvSpPr>
        <p:spPr>
          <a:xfrm>
            <a:off x="179387" y="1600200"/>
            <a:ext cx="8785225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800"/>
              <a:buFont typeface="Arial"/>
              <a:buNone/>
            </a:pPr>
            <a:r>
              <a:rPr lang="en-US" sz="4800" b="0" i="0" u="none" strike="noStrike" cap="none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Китай</a:t>
            </a:r>
            <a:endParaRPr/>
          </a:p>
        </p:txBody>
      </p:sp>
      <p:pic>
        <p:nvPicPr>
          <p:cNvPr id="110" name="Google Shape;110;p17" descr="https://aslan.i-bur.ru/images/originalphotos/2303/1301/5dd4188d75cea832c774165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387" y="188912"/>
            <a:ext cx="8785225" cy="650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>
            <a:spLocks noGrp="1"/>
          </p:cNvSpPr>
          <p:nvPr>
            <p:ph type="subTitle" idx="1"/>
          </p:nvPr>
        </p:nvSpPr>
        <p:spPr>
          <a:xfrm>
            <a:off x="0" y="0"/>
            <a:ext cx="9144000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400"/>
              <a:buNone/>
            </a:pPr>
            <a:r>
              <a:rPr lang="en-US" sz="2400" b="1" i="0" u="non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п.1 Золотой век эпохи правления династии Цин, стр. 215</a:t>
            </a:r>
            <a:endParaRPr/>
          </a:p>
        </p:txBody>
      </p:sp>
      <p:pic>
        <p:nvPicPr>
          <p:cNvPr id="116" name="Google Shape;116;p18" descr="https://upload.wikimedia.org/wikipedia/commons/0/0f/Kangxi_Emperor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50" y="404812"/>
            <a:ext cx="2735262" cy="3671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8" descr="https://ic.pics.livejournal.com/honordagger/67332202/122877/122877_900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6237" y="404812"/>
            <a:ext cx="2879725" cy="3671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8" descr="http://i1.go2yd.com/image.php?url=0HpeWAgfpi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67400" y="404812"/>
            <a:ext cx="3025775" cy="36718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9" name="Google Shape;119;p18"/>
          <p:cNvGraphicFramePr/>
          <p:nvPr/>
        </p:nvGraphicFramePr>
        <p:xfrm>
          <a:off x="107950" y="4221162"/>
          <a:ext cx="8856650" cy="2447900"/>
        </p:xfrm>
        <a:graphic>
          <a:graphicData uri="http://schemas.openxmlformats.org/drawingml/2006/table">
            <a:tbl>
              <a:tblPr>
                <a:noFill/>
                <a:tableStyleId>{320C64F5-787A-4F08-8FD1-41E3C28DF325}</a:tableStyleId>
              </a:tblPr>
              <a:tblGrid>
                <a:gridCol w="2735250"/>
                <a:gridCol w="2952750"/>
                <a:gridCol w="3168650"/>
              </a:tblGrid>
              <a:tr h="754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D0D0D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D0D0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Канси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D0D0D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D0D0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Юнчжен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D0D0D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D0D0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Цяньлун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</a:tr>
              <a:tr h="595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?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?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?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BCB"/>
                    </a:solidFill>
                  </a:tcPr>
                </a:tc>
              </a:tr>
              <a:tr h="1098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>
            <a:spLocks noGrp="1"/>
          </p:cNvSpPr>
          <p:nvPr>
            <p:ph type="subTitle" idx="1"/>
          </p:nvPr>
        </p:nvSpPr>
        <p:spPr>
          <a:xfrm>
            <a:off x="0" y="0"/>
            <a:ext cx="9144000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400"/>
              <a:buNone/>
            </a:pPr>
            <a:r>
              <a:rPr lang="en-US" sz="2400" b="1" i="0" u="non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п.1 Золотой век эпохи правления династии Цин, стр. 215</a:t>
            </a:r>
            <a:endParaRPr/>
          </a:p>
        </p:txBody>
      </p:sp>
      <p:pic>
        <p:nvPicPr>
          <p:cNvPr id="125" name="Google Shape;125;p19" descr="https://upload.wikimedia.org/wikipedia/commons/0/0f/Kangxi_Emperor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50" y="404812"/>
            <a:ext cx="2735262" cy="3671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9" descr="https://ic.pics.livejournal.com/honordagger/67332202/122877/122877_900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16237" y="404812"/>
            <a:ext cx="2879725" cy="3671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9" descr="http://i1.go2yd.com/image.php?url=0HpeWAgfpi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67400" y="404812"/>
            <a:ext cx="3025775" cy="36718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8" name="Google Shape;128;p19"/>
          <p:cNvGraphicFramePr/>
          <p:nvPr/>
        </p:nvGraphicFramePr>
        <p:xfrm>
          <a:off x="107950" y="4221162"/>
          <a:ext cx="8856650" cy="2538375"/>
        </p:xfrm>
        <a:graphic>
          <a:graphicData uri="http://schemas.openxmlformats.org/drawingml/2006/table">
            <a:tbl>
              <a:tblPr>
                <a:noFill/>
                <a:tableStyleId>{320C64F5-787A-4F08-8FD1-41E3C28DF325}</a:tableStyleId>
              </a:tblPr>
              <a:tblGrid>
                <a:gridCol w="2735250"/>
                <a:gridCol w="2952750"/>
                <a:gridCol w="3168650"/>
              </a:tblGrid>
              <a:tr h="754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D0D0D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D0D0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Канси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D0D0D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D0D0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Юнчжен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D0D0D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D0D0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Цяньлун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</a:tr>
              <a:tr h="595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1661-1722гг.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1722-1735гг.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206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206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1736-1796гг.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BCB"/>
                    </a:solidFill>
                  </a:tcPr>
                </a:tc>
              </a:tr>
              <a:tr h="11890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Мощная держава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Усиление центральной власти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C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Зенит могущества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>
            <a:spLocks noGrp="1"/>
          </p:cNvSpPr>
          <p:nvPr>
            <p:ph type="subTitle" idx="1"/>
          </p:nvPr>
        </p:nvSpPr>
        <p:spPr>
          <a:xfrm>
            <a:off x="0" y="0"/>
            <a:ext cx="9144000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400"/>
              <a:buNone/>
            </a:pPr>
            <a:r>
              <a:rPr lang="en-US" sz="2400" b="1" i="0" u="non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п.2 Политическое устройство, стр. 215</a:t>
            </a:r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63550"/>
            <a:ext cx="9144000" cy="640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8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4807"/>
              </a:buClr>
              <a:buSzPts val="4400"/>
              <a:buFont typeface="Arial"/>
              <a:buNone/>
            </a:pPr>
            <a:r>
              <a:rPr lang="en-US" sz="4400" b="1" i="0" u="none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Работа в группах</a:t>
            </a:r>
            <a:endParaRPr/>
          </a:p>
        </p:txBody>
      </p:sp>
      <p:sp>
        <p:nvSpPr>
          <p:cNvPr id="140" name="Google Shape;140;p21"/>
          <p:cNvSpPr txBox="1">
            <a:spLocks noGrp="1"/>
          </p:cNvSpPr>
          <p:nvPr>
            <p:ph type="body" idx="1"/>
          </p:nvPr>
        </p:nvSpPr>
        <p:spPr>
          <a:xfrm>
            <a:off x="0" y="1196975"/>
            <a:ext cx="9144000" cy="4929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253F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10253F"/>
                </a:solidFill>
                <a:latin typeface="Arial Black"/>
                <a:ea typeface="Arial Black"/>
                <a:cs typeface="Arial Black"/>
                <a:sym typeface="Arial Black"/>
              </a:rPr>
              <a:t>1 группа – Правление Канси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10253F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10253F"/>
                </a:solidFill>
                <a:latin typeface="Arial Black"/>
                <a:ea typeface="Arial Black"/>
                <a:cs typeface="Arial Black"/>
                <a:sym typeface="Arial Black"/>
              </a:rPr>
              <a:t>(стр. 215-217)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10253F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B05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B050"/>
                </a:solidFill>
                <a:latin typeface="Arial Black"/>
                <a:ea typeface="Arial Black"/>
                <a:cs typeface="Arial Black"/>
                <a:sym typeface="Arial Black"/>
              </a:rPr>
              <a:t>2 группа – Правление Юнчжена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B05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B050"/>
                </a:solidFill>
                <a:latin typeface="Arial Black"/>
                <a:ea typeface="Arial Black"/>
                <a:cs typeface="Arial Black"/>
                <a:sym typeface="Arial Black"/>
              </a:rPr>
              <a:t>(стр. 217-218)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10253F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70C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3 группа – Правление Цаньлуна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70C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(стр. 218-220)</a:t>
            </a:r>
            <a:endParaRPr/>
          </a:p>
        </p:txBody>
      </p:sp>
    </p:spTree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20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4807"/>
              </a:buClr>
              <a:buSzPts val="4400"/>
              <a:buFont typeface="Arial"/>
              <a:buNone/>
            </a:pPr>
            <a:r>
              <a:rPr lang="en-US" sz="4400" b="1" i="0" u="none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rPr>
              <a:t>Алгоритм устного ответа групп</a:t>
            </a:r>
            <a:endParaRPr/>
          </a:p>
        </p:txBody>
      </p:sp>
      <p:graphicFrame>
        <p:nvGraphicFramePr>
          <p:cNvPr id="146" name="Google Shape;146;p22"/>
          <p:cNvGraphicFramePr/>
          <p:nvPr/>
        </p:nvGraphicFramePr>
        <p:xfrm>
          <a:off x="107950" y="739775"/>
          <a:ext cx="8928100" cy="6002325"/>
        </p:xfrm>
        <a:graphic>
          <a:graphicData uri="http://schemas.openxmlformats.org/drawingml/2006/table">
            <a:tbl>
              <a:tblPr>
                <a:noFill/>
                <a:tableStyleId>{320C64F5-787A-4F08-8FD1-41E3C28DF325}</a:tableStyleId>
              </a:tblPr>
              <a:tblGrid>
                <a:gridCol w="3311525"/>
                <a:gridCol w="5616575"/>
              </a:tblGrid>
              <a:tr h="717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D0D0D"/>
                        </a:buClr>
                        <a:buSzPts val="2800"/>
                        <a:buFont typeface="Arial Black"/>
                        <a:buNone/>
                      </a:pPr>
                      <a:r>
                        <a:rPr lang="en-US" sz="2800" b="1" i="0" u="none" strike="noStrike" cap="none">
                          <a:solidFill>
                            <a:srgbClr val="0D0D0D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Критерии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D0D0D"/>
                        </a:buClr>
                        <a:buSzPts val="2800"/>
                        <a:buFont typeface="Arial Black"/>
                        <a:buNone/>
                      </a:pPr>
                      <a:r>
                        <a:rPr lang="en-US" sz="2800" b="1" i="0" u="none" strike="noStrike" cap="none">
                          <a:solidFill>
                            <a:srgbClr val="0D0D0D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Особенности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</a:tr>
              <a:tr h="1579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2800"/>
                        <a:buFont typeface="Arial Black"/>
                        <a:buNone/>
                      </a:pPr>
                      <a:r>
                        <a:rPr lang="en-US" sz="2800" b="0" i="0" u="none" strike="noStrike" cap="none">
                          <a:solidFill>
                            <a:srgbClr val="0070C0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1. Годы правления династии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BCB"/>
                    </a:solidFill>
                  </a:tcPr>
                </a:tc>
              </a:tr>
              <a:tr h="1308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2800"/>
                        <a:buFont typeface="Arial Black"/>
                        <a:buNone/>
                      </a:pPr>
                      <a:r>
                        <a:rPr lang="en-US" sz="2800" b="0" i="0" u="none">
                          <a:solidFill>
                            <a:srgbClr val="0070C0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2. Внутренняя политика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</a:tr>
              <a:tr h="1308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2800"/>
                        <a:buFont typeface="Arial Black"/>
                        <a:buNone/>
                      </a:pPr>
                      <a:r>
                        <a:rPr lang="en-US" sz="2800" b="0" i="0" u="none">
                          <a:solidFill>
                            <a:srgbClr val="0070C0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3. Внешняя политика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BCB"/>
                    </a:solidFill>
                  </a:tcPr>
                </a:tc>
              </a:tr>
              <a:tr h="1089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ts val="2800"/>
                        <a:buFont typeface="Arial Black"/>
                        <a:buNone/>
                      </a:pPr>
                      <a:r>
                        <a:rPr lang="en-US" sz="2800" b="0" i="0" u="none">
                          <a:solidFill>
                            <a:srgbClr val="0070C0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4. Термины, новые слова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Экран (4:3)</PresentationFormat>
  <Paragraphs>46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Китай, стр. 215. </vt:lpstr>
      <vt:lpstr> ПЛАН УРОКА:  1. Золотой век эпохи правления династии Цин.  2. Политическое устройство. 3. Правление Канси. 4. Правление Юнчжена. 5. Правление Цаньлуна. 6. Закрытие Китая.  </vt:lpstr>
      <vt:lpstr>Работа по карте </vt:lpstr>
      <vt:lpstr>Презентация PowerPoint</vt:lpstr>
      <vt:lpstr>Презентация PowerPoint</vt:lpstr>
      <vt:lpstr>Презентация PowerPoint</vt:lpstr>
      <vt:lpstr>Работа в группах</vt:lpstr>
      <vt:lpstr>Алгоритм устного ответа групп</vt:lpstr>
      <vt:lpstr>п. 6 Закрытие Китая, стр. 220</vt:lpstr>
      <vt:lpstr>Закрепление</vt:lpstr>
      <vt:lpstr>Подведение итогов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Надежда</cp:lastModifiedBy>
  <cp:revision>1</cp:revision>
  <dcterms:modified xsi:type="dcterms:W3CDTF">2020-11-15T17:58:47Z</dcterms:modified>
</cp:coreProperties>
</file>