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73"/>
  </p:notesMasterIdLst>
  <p:sldIdLst>
    <p:sldId id="256" r:id="rId2"/>
    <p:sldId id="364" r:id="rId3"/>
    <p:sldId id="371" r:id="rId4"/>
    <p:sldId id="259" r:id="rId5"/>
    <p:sldId id="260" r:id="rId6"/>
    <p:sldId id="285" r:id="rId7"/>
    <p:sldId id="294" r:id="rId8"/>
    <p:sldId id="295" r:id="rId9"/>
    <p:sldId id="296" r:id="rId10"/>
    <p:sldId id="297" r:id="rId11"/>
    <p:sldId id="394" r:id="rId12"/>
    <p:sldId id="286" r:id="rId13"/>
    <p:sldId id="287" r:id="rId14"/>
    <p:sldId id="366" r:id="rId15"/>
    <p:sldId id="367" r:id="rId16"/>
    <p:sldId id="387" r:id="rId17"/>
    <p:sldId id="369" r:id="rId18"/>
    <p:sldId id="349" r:id="rId19"/>
    <p:sldId id="375" r:id="rId20"/>
    <p:sldId id="391" r:id="rId21"/>
    <p:sldId id="351" r:id="rId22"/>
    <p:sldId id="352" r:id="rId23"/>
    <p:sldId id="373" r:id="rId24"/>
    <p:sldId id="301" r:id="rId25"/>
    <p:sldId id="300" r:id="rId26"/>
    <p:sldId id="354" r:id="rId27"/>
    <p:sldId id="289" r:id="rId28"/>
    <p:sldId id="290" r:id="rId29"/>
    <p:sldId id="338" r:id="rId30"/>
    <p:sldId id="303" r:id="rId31"/>
    <p:sldId id="304" r:id="rId32"/>
    <p:sldId id="355" r:id="rId33"/>
    <p:sldId id="307" r:id="rId34"/>
    <p:sldId id="348" r:id="rId35"/>
    <p:sldId id="356" r:id="rId36"/>
    <p:sldId id="357" r:id="rId37"/>
    <p:sldId id="358" r:id="rId38"/>
    <p:sldId id="359" r:id="rId39"/>
    <p:sldId id="346" r:id="rId40"/>
    <p:sldId id="314" r:id="rId41"/>
    <p:sldId id="330" r:id="rId42"/>
    <p:sldId id="372" r:id="rId43"/>
    <p:sldId id="377" r:id="rId44"/>
    <p:sldId id="316" r:id="rId45"/>
    <p:sldId id="317" r:id="rId46"/>
    <p:sldId id="344" r:id="rId47"/>
    <p:sldId id="321" r:id="rId48"/>
    <p:sldId id="384" r:id="rId49"/>
    <p:sldId id="385" r:id="rId50"/>
    <p:sldId id="381" r:id="rId51"/>
    <p:sldId id="379" r:id="rId52"/>
    <p:sldId id="361" r:id="rId53"/>
    <p:sldId id="363" r:id="rId54"/>
    <p:sldId id="347" r:id="rId55"/>
    <p:sldId id="322" r:id="rId56"/>
    <p:sldId id="324" r:id="rId57"/>
    <p:sldId id="329" r:id="rId58"/>
    <p:sldId id="374" r:id="rId59"/>
    <p:sldId id="331" r:id="rId60"/>
    <p:sldId id="326" r:id="rId61"/>
    <p:sldId id="327" r:id="rId62"/>
    <p:sldId id="383" r:id="rId63"/>
    <p:sldId id="328" r:id="rId64"/>
    <p:sldId id="389" r:id="rId65"/>
    <p:sldId id="332" r:id="rId66"/>
    <p:sldId id="336" r:id="rId67"/>
    <p:sldId id="337" r:id="rId68"/>
    <p:sldId id="360" r:id="rId69"/>
    <p:sldId id="392" r:id="rId70"/>
    <p:sldId id="393" r:id="rId71"/>
    <p:sldId id="262" r:id="rId7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по умолчанию" id="{D09B4791-B731-44DE-AD6E-73B03A2DB2A1}">
          <p14:sldIdLst>
            <p14:sldId id="256"/>
            <p14:sldId id="364"/>
            <p14:sldId id="371"/>
            <p14:sldId id="259"/>
            <p14:sldId id="260"/>
            <p14:sldId id="285"/>
            <p14:sldId id="294"/>
            <p14:sldId id="295"/>
            <p14:sldId id="296"/>
            <p14:sldId id="297"/>
            <p14:sldId id="394"/>
            <p14:sldId id="286"/>
            <p14:sldId id="287"/>
            <p14:sldId id="366"/>
            <p14:sldId id="367"/>
            <p14:sldId id="387"/>
            <p14:sldId id="369"/>
            <p14:sldId id="349"/>
            <p14:sldId id="375"/>
            <p14:sldId id="391"/>
            <p14:sldId id="351"/>
            <p14:sldId id="352"/>
            <p14:sldId id="373"/>
            <p14:sldId id="301"/>
            <p14:sldId id="300"/>
            <p14:sldId id="354"/>
            <p14:sldId id="289"/>
            <p14:sldId id="290"/>
            <p14:sldId id="338"/>
            <p14:sldId id="303"/>
            <p14:sldId id="304"/>
            <p14:sldId id="355"/>
            <p14:sldId id="307"/>
            <p14:sldId id="348"/>
            <p14:sldId id="356"/>
            <p14:sldId id="357"/>
            <p14:sldId id="358"/>
            <p14:sldId id="359"/>
            <p14:sldId id="346"/>
            <p14:sldId id="314"/>
            <p14:sldId id="330"/>
            <p14:sldId id="372"/>
            <p14:sldId id="377"/>
            <p14:sldId id="316"/>
            <p14:sldId id="317"/>
            <p14:sldId id="344"/>
            <p14:sldId id="321"/>
            <p14:sldId id="384"/>
            <p14:sldId id="385"/>
            <p14:sldId id="381"/>
            <p14:sldId id="379"/>
            <p14:sldId id="361"/>
            <p14:sldId id="363"/>
            <p14:sldId id="347"/>
            <p14:sldId id="322"/>
            <p14:sldId id="324"/>
            <p14:sldId id="329"/>
            <p14:sldId id="374"/>
            <p14:sldId id="331"/>
            <p14:sldId id="326"/>
            <p14:sldId id="327"/>
            <p14:sldId id="383"/>
            <p14:sldId id="328"/>
            <p14:sldId id="389"/>
            <p14:sldId id="332"/>
            <p14:sldId id="336"/>
            <p14:sldId id="337"/>
            <p14:sldId id="360"/>
            <p14:sldId id="392"/>
            <p14:sldId id="393"/>
            <p14:sldId id="262"/>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1" d="100"/>
          <a:sy n="51" d="100"/>
        </p:scale>
        <p:origin x="1387" y="3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6AC691-E685-473A-8C4C-1D6219E9F5AE}" type="datetimeFigureOut">
              <a:rPr lang="ru-RU" smtClean="0"/>
              <a:t>06.01.2024</a:t>
            </a:fld>
            <a:endParaRPr lang="ru-RU"/>
          </a:p>
        </p:txBody>
      </p:sp>
      <p:sp>
        <p:nvSpPr>
          <p:cNvPr id="4" name="Образ слайда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B68635-91CA-4FEC-8096-7882EC1F4EB0}" type="slidenum">
              <a:rPr lang="ru-RU" smtClean="0"/>
              <a:t>‹#›</a:t>
            </a:fld>
            <a:endParaRPr lang="ru-RU"/>
          </a:p>
        </p:txBody>
      </p:sp>
    </p:spTree>
    <p:extLst>
      <p:ext uri="{BB962C8B-B14F-4D97-AF65-F5344CB8AC3E}">
        <p14:creationId xmlns:p14="http://schemas.microsoft.com/office/powerpoint/2010/main" val="4790375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AB68635-91CA-4FEC-8096-7882EC1F4EB0}" type="slidenum">
              <a:rPr lang="ru-RU" smtClean="0"/>
              <a:t>13</a:t>
            </a:fld>
            <a:endParaRPr lang="ru-RU"/>
          </a:p>
        </p:txBody>
      </p:sp>
    </p:spTree>
    <p:extLst>
      <p:ext uri="{BB962C8B-B14F-4D97-AF65-F5344CB8AC3E}">
        <p14:creationId xmlns:p14="http://schemas.microsoft.com/office/powerpoint/2010/main" val="29783652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AB68635-91CA-4FEC-8096-7882EC1F4EB0}" type="slidenum">
              <a:rPr lang="ru-RU" smtClean="0"/>
              <a:t>54</a:t>
            </a:fld>
            <a:endParaRPr lang="ru-RU"/>
          </a:p>
        </p:txBody>
      </p:sp>
    </p:spTree>
    <p:extLst>
      <p:ext uri="{BB962C8B-B14F-4D97-AF65-F5344CB8AC3E}">
        <p14:creationId xmlns:p14="http://schemas.microsoft.com/office/powerpoint/2010/main" val="2763589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06D3A965-66CA-4945-861E-2881A6211409}" type="datetimeFigureOut">
              <a:rPr lang="ru-RU" smtClean="0"/>
              <a:pPr/>
              <a:t>06.01.2024</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BC3A4FA3-C6E3-4B10-ADCA-2A5D10E3132D}"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6D3A965-66CA-4945-861E-2881A6211409}" type="datetimeFigureOut">
              <a:rPr lang="ru-RU" smtClean="0"/>
              <a:pPr/>
              <a:t>06.01.2024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C3A4FA3-C6E3-4B10-ADCA-2A5D10E3132D}"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6D3A965-66CA-4945-861E-2881A6211409}" type="datetimeFigureOut">
              <a:rPr lang="ru-RU" smtClean="0"/>
              <a:pPr/>
              <a:t>06.01.2024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C3A4FA3-C6E3-4B10-ADCA-2A5D10E3132D}"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6D3A965-66CA-4945-861E-2881A6211409}" type="datetimeFigureOut">
              <a:rPr lang="ru-RU" smtClean="0"/>
              <a:pPr/>
              <a:t>06.01.2024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C3A4FA3-C6E3-4B10-ADCA-2A5D10E3132D}"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06D3A965-66CA-4945-861E-2881A6211409}" type="datetimeFigureOut">
              <a:rPr lang="ru-RU" smtClean="0"/>
              <a:pPr/>
              <a:t>06.01.2024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C3A4FA3-C6E3-4B10-ADCA-2A5D10E3132D}"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06D3A965-66CA-4945-861E-2881A6211409}" type="datetimeFigureOut">
              <a:rPr lang="ru-RU" smtClean="0"/>
              <a:pPr/>
              <a:t>06.01.2024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C3A4FA3-C6E3-4B10-ADCA-2A5D10E3132D}"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06D3A965-66CA-4945-861E-2881A6211409}" type="datetimeFigureOut">
              <a:rPr lang="ru-RU" smtClean="0"/>
              <a:pPr/>
              <a:t>06.01.2024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C3A4FA3-C6E3-4B10-ADCA-2A5D10E3132D}"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06D3A965-66CA-4945-861E-2881A6211409}" type="datetimeFigureOut">
              <a:rPr lang="ru-RU" smtClean="0"/>
              <a:pPr/>
              <a:t>06.01.2024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C3A4FA3-C6E3-4B10-ADCA-2A5D10E3132D}"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6D3A965-66CA-4945-861E-2881A6211409}" type="datetimeFigureOut">
              <a:rPr lang="ru-RU" smtClean="0"/>
              <a:pPr/>
              <a:t>06.01.2024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C3A4FA3-C6E3-4B10-ADCA-2A5D10E3132D}"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06D3A965-66CA-4945-861E-2881A6211409}" type="datetimeFigureOut">
              <a:rPr lang="ru-RU" smtClean="0"/>
              <a:pPr/>
              <a:t>06.01.2024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C3A4FA3-C6E3-4B10-ADCA-2A5D10E3132D}"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06D3A965-66CA-4945-861E-2881A6211409}" type="datetimeFigureOut">
              <a:rPr lang="ru-RU" smtClean="0"/>
              <a:pPr/>
              <a:t>06.01.2024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BC3A4FA3-C6E3-4B10-ADCA-2A5D10E3132D}" type="slidenum">
              <a:rPr lang="ru-RU" smtClean="0"/>
              <a:pPr/>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06D3A965-66CA-4945-861E-2881A6211409}" type="datetimeFigureOut">
              <a:rPr lang="ru-RU" smtClean="0"/>
              <a:pPr/>
              <a:t>06.01.2024</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C3A4FA3-C6E3-4B10-ADCA-2A5D10E3132D}" type="slidenum">
              <a:rPr lang="ru-RU" smtClean="0"/>
              <a:pPr/>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41.gif"/><Relationship Id="rId2" Type="http://schemas.openxmlformats.org/officeDocument/2006/relationships/image" Target="../media/image40.jpeg"/><Relationship Id="rId1" Type="http://schemas.openxmlformats.org/officeDocument/2006/relationships/slideLayout" Target="../slideLayouts/slideLayout6.xml"/><Relationship Id="rId4" Type="http://schemas.openxmlformats.org/officeDocument/2006/relationships/image" Target="../media/image42.jpeg"/></Relationships>
</file>

<file path=ppt/slides/_rels/slide41.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image" Target="../media/image43.jp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49.jpeg"/><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53.jpeg"/><Relationship Id="rId7" Type="http://schemas.openxmlformats.org/officeDocument/2006/relationships/image" Target="../media/image57.jpeg"/><Relationship Id="rId2" Type="http://schemas.openxmlformats.org/officeDocument/2006/relationships/image" Target="../media/image52.gif"/><Relationship Id="rId1" Type="http://schemas.openxmlformats.org/officeDocument/2006/relationships/slideLayout" Target="../slideLayouts/slideLayout6.xml"/><Relationship Id="rId6" Type="http://schemas.openxmlformats.org/officeDocument/2006/relationships/image" Target="../media/image56.jpeg"/><Relationship Id="rId5" Type="http://schemas.openxmlformats.org/officeDocument/2006/relationships/image" Target="../media/image55.jpeg"/><Relationship Id="rId4" Type="http://schemas.openxmlformats.org/officeDocument/2006/relationships/image" Target="../media/image54.jpeg"/></Relationships>
</file>

<file path=ppt/slides/_rels/slide49.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66.jp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image" Target="../media/image68.jp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image" Target="../media/image69.jpg"/><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image" Target="../media/image70.jp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image" Target="../media/image71.jp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image" Target="../media/image72.jp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image" Target="../media/image74.jpg"/><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116631"/>
            <a:ext cx="9036496" cy="2247745"/>
          </a:xfrm>
        </p:spPr>
        <p:txBody>
          <a:bodyPr>
            <a:noAutofit/>
          </a:bodyPr>
          <a:lstStyle/>
          <a:p>
            <a:pPr algn="ctr"/>
            <a:r>
              <a:rPr lang="ru-RU" sz="3600" b="1" i="1" dirty="0" err="1" smtClean="0">
                <a:solidFill>
                  <a:srgbClr val="7030A0"/>
                </a:solidFill>
                <a:effectLst/>
              </a:rPr>
              <a:t>Историко</a:t>
            </a:r>
            <a:r>
              <a:rPr lang="ru-RU" sz="3600" b="1" i="1" dirty="0" smtClean="0">
                <a:solidFill>
                  <a:srgbClr val="7030A0"/>
                </a:solidFill>
                <a:effectLst/>
              </a:rPr>
              <a:t> – географическое исследование Народных промыслов Европейской части России.</a:t>
            </a:r>
            <a:r>
              <a:rPr lang="ru-RU" sz="3600" b="1" i="1" dirty="0" smtClean="0">
                <a:solidFill>
                  <a:srgbClr val="7030A0"/>
                </a:solidFill>
              </a:rPr>
              <a:t> </a:t>
            </a:r>
            <a:br>
              <a:rPr lang="ru-RU" sz="3600" b="1" i="1" dirty="0" smtClean="0">
                <a:solidFill>
                  <a:srgbClr val="7030A0"/>
                </a:solidFill>
              </a:rPr>
            </a:br>
            <a:endParaRPr lang="ru-RU" sz="3600" b="1" i="1" dirty="0">
              <a:solidFill>
                <a:srgbClr val="7030A0"/>
              </a:solidFill>
            </a:endParaRPr>
          </a:p>
        </p:txBody>
      </p:sp>
      <p:sp>
        <p:nvSpPr>
          <p:cNvPr id="3" name="Подзаголовок 2"/>
          <p:cNvSpPr>
            <a:spLocks noGrp="1"/>
          </p:cNvSpPr>
          <p:nvPr>
            <p:ph type="body" idx="1"/>
          </p:nvPr>
        </p:nvSpPr>
        <p:spPr/>
        <p:txBody>
          <a:bodyPr/>
          <a:lstStyle/>
          <a:p>
            <a:endParaRPr lang="ru-RU" smtClean="0"/>
          </a:p>
          <a:p>
            <a:r>
              <a:rPr lang="ru-RU" smtClean="0"/>
              <a:t> </a:t>
            </a:r>
            <a:endParaRPr lang="ru-RU" dirty="0" smtClean="0"/>
          </a:p>
        </p:txBody>
      </p:sp>
      <p:sp>
        <p:nvSpPr>
          <p:cNvPr id="6" name="Текст 5"/>
          <p:cNvSpPr>
            <a:spLocks noGrp="1"/>
          </p:cNvSpPr>
          <p:nvPr>
            <p:ph type="body" sz="half" idx="3"/>
          </p:nvPr>
        </p:nvSpPr>
        <p:spPr>
          <a:xfrm flipV="1">
            <a:off x="2771774" y="2969734"/>
            <a:ext cx="4041775" cy="891313"/>
          </a:xfrm>
        </p:spPr>
        <p:txBody>
          <a:bodyPr>
            <a:normAutofit/>
          </a:bodyPr>
          <a:lstStyle/>
          <a:p>
            <a:endParaRPr lang="ru-RU" dirty="0">
              <a:solidFill>
                <a:schemeClr val="tx1"/>
              </a:solidFill>
            </a:endParaRPr>
          </a:p>
        </p:txBody>
      </p:sp>
      <p:sp>
        <p:nvSpPr>
          <p:cNvPr id="4" name="Объект 3"/>
          <p:cNvSpPr>
            <a:spLocks noGrp="1"/>
          </p:cNvSpPr>
          <p:nvPr>
            <p:ph sz="quarter" idx="2"/>
          </p:nvPr>
        </p:nvSpPr>
        <p:spPr/>
        <p:txBody>
          <a:bodyPr/>
          <a:lstStyle/>
          <a:p>
            <a:endParaRPr lang="ru-RU"/>
          </a:p>
        </p:txBody>
      </p:sp>
      <p:sp>
        <p:nvSpPr>
          <p:cNvPr id="7" name="Объект 6"/>
          <p:cNvSpPr>
            <a:spLocks noGrp="1"/>
          </p:cNvSpPr>
          <p:nvPr>
            <p:ph sz="quarter" idx="4"/>
          </p:nvPr>
        </p:nvSpPr>
        <p:spPr>
          <a:xfrm flipV="1">
            <a:off x="6813549" y="6554639"/>
            <a:ext cx="4041775" cy="45719"/>
          </a:xfrm>
        </p:spPr>
        <p:txBody>
          <a:bodyPr>
            <a:normAutofit fontScale="25000" lnSpcReduction="20000"/>
          </a:bodyPr>
          <a:lstStyle/>
          <a:p>
            <a:pPr marL="0" indent="0">
              <a:buNone/>
            </a:pPr>
            <a:endParaRPr lang="ru-RU" dirty="0"/>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839653"/>
            <a:ext cx="9144000" cy="5002752"/>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0"/>
            <a:ext cx="8305800" cy="1484784"/>
          </a:xfrm>
        </p:spPr>
        <p:txBody>
          <a:bodyPr>
            <a:noAutofit/>
          </a:bodyPr>
          <a:lstStyle/>
          <a:p>
            <a:pPr algn="ctr"/>
            <a:r>
              <a:rPr lang="ru-RU" sz="2800" b="1" i="1" dirty="0" smtClean="0">
                <a:solidFill>
                  <a:srgbClr val="7030A0"/>
                </a:solidFill>
              </a:rPr>
              <a:t>Московская область – Гжель, </a:t>
            </a:r>
            <a:r>
              <a:rPr lang="ru-RU" sz="2800" b="1" i="1" dirty="0" err="1" smtClean="0">
                <a:solidFill>
                  <a:srgbClr val="7030A0"/>
                </a:solidFill>
              </a:rPr>
              <a:t>Жостовские</a:t>
            </a:r>
            <a:r>
              <a:rPr lang="ru-RU" sz="2800" b="1" i="1" dirty="0" smtClean="0">
                <a:solidFill>
                  <a:srgbClr val="7030A0"/>
                </a:solidFill>
              </a:rPr>
              <a:t> подносы, </a:t>
            </a:r>
            <a:r>
              <a:rPr lang="ru-RU" sz="2800" b="1" i="1" dirty="0" err="1" smtClean="0">
                <a:solidFill>
                  <a:srgbClr val="7030A0"/>
                </a:solidFill>
              </a:rPr>
              <a:t>Загорская</a:t>
            </a:r>
            <a:r>
              <a:rPr lang="ru-RU" sz="2800" b="1" i="1" dirty="0" smtClean="0">
                <a:solidFill>
                  <a:srgbClr val="7030A0"/>
                </a:solidFill>
              </a:rPr>
              <a:t> матрёшка, Богородицкая игрушка, Павловский платок.</a:t>
            </a:r>
            <a:endParaRPr lang="ru-RU" sz="2800" b="1" i="1" dirty="0">
              <a:solidFill>
                <a:srgbClr val="7030A0"/>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84784"/>
            <a:ext cx="9144000" cy="5688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270769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6632"/>
            <a:ext cx="8305800" cy="1296144"/>
          </a:xfrm>
        </p:spPr>
        <p:txBody>
          <a:bodyPr>
            <a:normAutofit fontScale="90000"/>
          </a:bodyPr>
          <a:lstStyle/>
          <a:p>
            <a:pPr algn="ctr"/>
            <a:r>
              <a:rPr lang="ru-RU" b="1" i="1" dirty="0" smtClean="0">
                <a:solidFill>
                  <a:srgbClr val="7030A0"/>
                </a:solidFill>
              </a:rPr>
              <a:t>Ивановская область-Палехские шкатулки, роспись.</a:t>
            </a:r>
            <a:endParaRPr lang="ru-RU" b="1" i="1" dirty="0">
              <a:solidFill>
                <a:srgbClr val="7030A0"/>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12776"/>
            <a:ext cx="9144000" cy="5445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2952647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05" y="0"/>
            <a:ext cx="9124989" cy="6858000"/>
          </a:xfrm>
          <a:prstGeom prst="rect">
            <a:avLst/>
          </a:prstGeom>
        </p:spPr>
      </p:pic>
    </p:spTree>
    <p:extLst>
      <p:ext uri="{BB962C8B-B14F-4D97-AF65-F5344CB8AC3E}">
        <p14:creationId xmlns:p14="http://schemas.microsoft.com/office/powerpoint/2010/main" val="227342082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88640"/>
            <a:ext cx="8305800" cy="1512168"/>
          </a:xfrm>
        </p:spPr>
        <p:txBody>
          <a:bodyPr>
            <a:normAutofit fontScale="90000"/>
          </a:bodyPr>
          <a:lstStyle/>
          <a:p>
            <a:pPr algn="ctr"/>
            <a:r>
              <a:rPr lang="ru-RU" sz="3600" b="1" i="1" dirty="0" smtClean="0">
                <a:solidFill>
                  <a:srgbClr val="7030A0"/>
                </a:solidFill>
              </a:rPr>
              <a:t>К моменту создания восточнославянского государства – Киевской Руси, ремесла в нём достигли высокого уровня развития.</a:t>
            </a:r>
            <a:endParaRPr lang="ru-RU" sz="3600" b="1" i="1" dirty="0">
              <a:solidFill>
                <a:srgbClr val="7030A0"/>
              </a:solidFill>
            </a:endParaRPr>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4544" y="1700808"/>
            <a:ext cx="9793088" cy="5157192"/>
          </a:xfrm>
          <a:prstGeom prst="rect">
            <a:avLst/>
          </a:prstGeom>
        </p:spPr>
      </p:pic>
    </p:spTree>
    <p:extLst>
      <p:ext uri="{BB962C8B-B14F-4D97-AF65-F5344CB8AC3E}">
        <p14:creationId xmlns:p14="http://schemas.microsoft.com/office/powerpoint/2010/main" val="5175448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6632"/>
            <a:ext cx="8305800" cy="648072"/>
          </a:xfrm>
        </p:spPr>
        <p:txBody>
          <a:bodyPr>
            <a:normAutofit fontScale="90000"/>
          </a:bodyPr>
          <a:lstStyle/>
          <a:p>
            <a:r>
              <a:rPr lang="ru-RU" dirty="0" smtClean="0"/>
              <a:t>                      </a:t>
            </a:r>
            <a:r>
              <a:rPr lang="en-US" b="1" i="1" dirty="0" smtClean="0">
                <a:solidFill>
                  <a:srgbClr val="7030A0"/>
                </a:solidFill>
              </a:rPr>
              <a:t>IX – X </a:t>
            </a:r>
            <a:r>
              <a:rPr lang="ru-RU" b="1" i="1" dirty="0" smtClean="0">
                <a:solidFill>
                  <a:srgbClr val="7030A0"/>
                </a:solidFill>
              </a:rPr>
              <a:t>век</a:t>
            </a:r>
            <a:endParaRPr lang="ru-RU" b="1" i="1" dirty="0">
              <a:solidFill>
                <a:srgbClr val="7030A0"/>
              </a:solidFill>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64704"/>
            <a:ext cx="9144000" cy="6093296"/>
          </a:xfrm>
          <a:prstGeom prst="rect">
            <a:avLst/>
          </a:prstGeom>
        </p:spPr>
      </p:pic>
    </p:spTree>
    <p:extLst>
      <p:ext uri="{BB962C8B-B14F-4D97-AF65-F5344CB8AC3E}">
        <p14:creationId xmlns:p14="http://schemas.microsoft.com/office/powerpoint/2010/main" val="295072358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36214735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3275856" y="0"/>
            <a:ext cx="3888432" cy="764704"/>
          </a:xfrm>
        </p:spPr>
        <p:txBody>
          <a:bodyPr/>
          <a:lstStyle/>
          <a:p>
            <a:r>
              <a:rPr lang="ru-RU" sz="4400" b="1" i="1" dirty="0" smtClean="0">
                <a:solidFill>
                  <a:srgbClr val="7030A0"/>
                </a:solidFill>
              </a:rPr>
              <a:t>Финифть</a:t>
            </a:r>
            <a:endParaRPr lang="ru-RU" sz="4400" i="1" dirty="0">
              <a:solidFill>
                <a:srgbClr val="7030A0"/>
              </a:solidFill>
            </a:endParaRPr>
          </a:p>
        </p:txBody>
      </p:sp>
      <p:sp>
        <p:nvSpPr>
          <p:cNvPr id="7" name="Текст 6"/>
          <p:cNvSpPr>
            <a:spLocks noGrp="1"/>
          </p:cNvSpPr>
          <p:nvPr>
            <p:ph type="body" idx="2"/>
          </p:nvPr>
        </p:nvSpPr>
        <p:spPr>
          <a:xfrm>
            <a:off x="179512" y="620688"/>
            <a:ext cx="3715586" cy="6120680"/>
          </a:xfrm>
        </p:spPr>
        <p:txBody>
          <a:bodyPr>
            <a:normAutofit fontScale="85000" lnSpcReduction="20000"/>
          </a:bodyPr>
          <a:lstStyle/>
          <a:p>
            <a:pPr fontAlgn="base"/>
            <a:r>
              <a:rPr lang="ru-RU" dirty="0" smtClean="0"/>
              <a:t/>
            </a:r>
            <a:br>
              <a:rPr lang="ru-RU" dirty="0" smtClean="0"/>
            </a:br>
            <a:r>
              <a:rPr lang="ru-RU" dirty="0" smtClean="0"/>
              <a:t> </a:t>
            </a:r>
            <a:r>
              <a:rPr lang="ru-RU" sz="2600" b="1" i="1" dirty="0" smtClean="0">
                <a:solidFill>
                  <a:srgbClr val="7030A0"/>
                </a:solidFill>
              </a:rPr>
              <a:t>Брошки, браслеты, кулоны, стремительно «вошедшие» в современную моду — не что иное, как украшения, изготовленные по технике финифть. </a:t>
            </a:r>
          </a:p>
          <a:p>
            <a:pPr fontAlgn="base"/>
            <a:r>
              <a:rPr lang="ru-RU" sz="2600" b="1" i="1" dirty="0" smtClean="0">
                <a:solidFill>
                  <a:srgbClr val="7030A0"/>
                </a:solidFill>
              </a:rPr>
              <a:t>Этот вид прикладного искусства возник в 17 веке в Вологодской области. В переводе с греческого «финифть» означает светлый, блестящий камень. </a:t>
            </a:r>
          </a:p>
          <a:p>
            <a:pPr fontAlgn="base"/>
            <a:r>
              <a:rPr lang="ru-RU" sz="2600" b="1" i="1" dirty="0" smtClean="0">
                <a:solidFill>
                  <a:srgbClr val="7030A0"/>
                </a:solidFill>
              </a:rPr>
              <a:t>И действительно, белоснежные пластинки из стекловидных сплавов, обожжённые при высокой температуре, тверды, как камень, а роспись на них драгоценно сияет.</a:t>
            </a:r>
          </a:p>
          <a:p>
            <a:pPr fontAlgn="base"/>
            <a:r>
              <a:rPr lang="ru-RU" sz="2600" b="1" i="1" dirty="0" smtClean="0">
                <a:solidFill>
                  <a:srgbClr val="7030A0"/>
                </a:solidFill>
              </a:rPr>
              <a:t> </a:t>
            </a:r>
          </a:p>
          <a:p>
            <a:endParaRPr lang="ru-RU" dirty="0"/>
          </a:p>
        </p:txBody>
      </p:sp>
      <p:pic>
        <p:nvPicPr>
          <p:cNvPr id="8" name="Содержимое 7" descr="14a3.jpg"/>
          <p:cNvPicPr>
            <a:picLocks noGrp="1" noChangeAspect="1"/>
          </p:cNvPicPr>
          <p:nvPr>
            <p:ph sz="half" idx="1"/>
          </p:nvPr>
        </p:nvPicPr>
        <p:blipFill>
          <a:blip r:embed="rId2"/>
          <a:stretch>
            <a:fillRect/>
          </a:stretch>
        </p:blipFill>
        <p:spPr>
          <a:xfrm>
            <a:off x="3895098" y="795576"/>
            <a:ext cx="5214974" cy="3150682"/>
          </a:xfrm>
        </p:spPr>
      </p:pic>
      <p:pic>
        <p:nvPicPr>
          <p:cNvPr id="39938" name="Picture 2" descr="C:\Users\PC\Desktop\Для Эллины\Для презентации\14 (1).jpg"/>
          <p:cNvPicPr>
            <a:picLocks noChangeAspect="1" noChangeArrowheads="1"/>
          </p:cNvPicPr>
          <p:nvPr/>
        </p:nvPicPr>
        <p:blipFill>
          <a:blip r:embed="rId3"/>
          <a:srcRect/>
          <a:stretch>
            <a:fillRect/>
          </a:stretch>
        </p:blipFill>
        <p:spPr bwMode="auto">
          <a:xfrm>
            <a:off x="3895098" y="3977130"/>
            <a:ext cx="5214974" cy="2795110"/>
          </a:xfrm>
          <a:prstGeom prst="rect">
            <a:avLst/>
          </a:prstGeom>
          <a:noFill/>
        </p:spPr>
      </p:pic>
    </p:spTree>
    <p:extLst>
      <p:ext uri="{BB962C8B-B14F-4D97-AF65-F5344CB8AC3E}">
        <p14:creationId xmlns:p14="http://schemas.microsoft.com/office/powerpoint/2010/main" val="417736773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400"/>
            <a:ext cx="9144000" cy="7029400"/>
          </a:xfrm>
          <a:prstGeom prst="rect">
            <a:avLst/>
          </a:prstGeom>
        </p:spPr>
      </p:pic>
    </p:spTree>
    <p:extLst>
      <p:ext uri="{BB962C8B-B14F-4D97-AF65-F5344CB8AC3E}">
        <p14:creationId xmlns:p14="http://schemas.microsoft.com/office/powerpoint/2010/main" val="104960216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6632"/>
            <a:ext cx="8305800" cy="1656184"/>
          </a:xfrm>
        </p:spPr>
        <p:txBody>
          <a:bodyPr>
            <a:normAutofit fontScale="90000"/>
          </a:bodyPr>
          <a:lstStyle/>
          <a:p>
            <a:pPr algn="ctr"/>
            <a:r>
              <a:rPr lang="ru-RU" sz="2800" dirty="0" smtClean="0"/>
              <a:t> </a:t>
            </a:r>
            <a:r>
              <a:rPr lang="ru-RU" sz="3100" b="1" i="1" dirty="0" smtClean="0">
                <a:solidFill>
                  <a:srgbClr val="7030A0"/>
                </a:solidFill>
              </a:rPr>
              <a:t>В Древней Руси были профессии более «почитаемые», такие как </a:t>
            </a:r>
            <a:r>
              <a:rPr lang="ru-RU" sz="3100" b="1" i="1" dirty="0" err="1" smtClean="0">
                <a:solidFill>
                  <a:srgbClr val="7030A0"/>
                </a:solidFill>
              </a:rPr>
              <a:t>иконописание</a:t>
            </a:r>
            <a:r>
              <a:rPr lang="ru-RU" sz="3100" b="1" i="1" dirty="0" smtClean="0">
                <a:solidFill>
                  <a:srgbClr val="7030A0"/>
                </a:solidFill>
              </a:rPr>
              <a:t>, </a:t>
            </a:r>
            <a:r>
              <a:rPr lang="ru-RU" sz="3100" b="1" i="1" dirty="0" err="1" smtClean="0">
                <a:solidFill>
                  <a:srgbClr val="7030A0"/>
                </a:solidFill>
              </a:rPr>
              <a:t>златокузнечное</a:t>
            </a:r>
            <a:r>
              <a:rPr lang="ru-RU" sz="3100" b="1" i="1" dirty="0" smtClean="0">
                <a:solidFill>
                  <a:srgbClr val="7030A0"/>
                </a:solidFill>
              </a:rPr>
              <a:t> дело, золотое шитьё, жемчужная вышивка.</a:t>
            </a:r>
            <a:endParaRPr lang="ru-RU" sz="3100" b="1" i="1" dirty="0">
              <a:solidFill>
                <a:srgbClr val="7030A0"/>
              </a:solidFill>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72816"/>
            <a:ext cx="9144000" cy="5082128"/>
          </a:xfrm>
          <a:prstGeom prst="rect">
            <a:avLst/>
          </a:prstGeom>
        </p:spPr>
      </p:pic>
    </p:spTree>
    <p:extLst>
      <p:ext uri="{BB962C8B-B14F-4D97-AF65-F5344CB8AC3E}">
        <p14:creationId xmlns:p14="http://schemas.microsoft.com/office/powerpoint/2010/main" val="186302143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305800" cy="620688"/>
          </a:xfrm>
        </p:spPr>
        <p:txBody>
          <a:bodyPr>
            <a:normAutofit fontScale="90000"/>
          </a:bodyPr>
          <a:lstStyle/>
          <a:p>
            <a:r>
              <a:rPr lang="ru-RU" b="1" i="1" dirty="0" smtClean="0">
                <a:solidFill>
                  <a:srgbClr val="7030A0"/>
                </a:solidFill>
              </a:rPr>
              <a:t>               Золотое шитьё</a:t>
            </a:r>
            <a:endParaRPr lang="ru-RU" b="1" i="1" dirty="0">
              <a:solidFill>
                <a:srgbClr val="7030A0"/>
              </a:solidFill>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0688"/>
            <a:ext cx="9144000" cy="6237312"/>
          </a:xfrm>
          <a:prstGeom prst="rect">
            <a:avLst/>
          </a:prstGeom>
        </p:spPr>
      </p:pic>
    </p:spTree>
    <p:extLst>
      <p:ext uri="{BB962C8B-B14F-4D97-AF65-F5344CB8AC3E}">
        <p14:creationId xmlns:p14="http://schemas.microsoft.com/office/powerpoint/2010/main" val="14383851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692696"/>
            <a:ext cx="8363272" cy="5112568"/>
          </a:xfrm>
        </p:spPr>
        <p:txBody>
          <a:bodyPr>
            <a:noAutofit/>
          </a:bodyPr>
          <a:lstStyle/>
          <a:p>
            <a:r>
              <a:rPr lang="ru-RU" sz="2400" dirty="0" smtClean="0"/>
              <a:t> </a:t>
            </a:r>
            <a:r>
              <a:rPr lang="ru-RU" sz="2800" b="1" i="1" dirty="0" smtClean="0">
                <a:solidFill>
                  <a:srgbClr val="FF0000"/>
                </a:solidFill>
              </a:rPr>
              <a:t>Цель работы:</a:t>
            </a:r>
            <a:br>
              <a:rPr lang="ru-RU" sz="2800" b="1" i="1" dirty="0" smtClean="0">
                <a:solidFill>
                  <a:srgbClr val="FF0000"/>
                </a:solidFill>
              </a:rPr>
            </a:br>
            <a:r>
              <a:rPr lang="ru-RU" sz="2400" b="1" i="1" dirty="0" smtClean="0">
                <a:solidFill>
                  <a:srgbClr val="FF0000"/>
                </a:solidFill>
              </a:rPr>
              <a:t> </a:t>
            </a:r>
            <a:r>
              <a:rPr lang="ru-RU" sz="2400" b="1" i="1" dirty="0" smtClean="0">
                <a:solidFill>
                  <a:srgbClr val="7030A0"/>
                </a:solidFill>
              </a:rPr>
              <a:t>1.  Расширить представление ребят об истории происхождения народных промыслов.</a:t>
            </a:r>
            <a:br>
              <a:rPr lang="ru-RU" sz="2400" b="1" i="1" dirty="0" smtClean="0">
                <a:solidFill>
                  <a:srgbClr val="7030A0"/>
                </a:solidFill>
              </a:rPr>
            </a:br>
            <a:r>
              <a:rPr lang="ru-RU" sz="2400" b="1" i="1" dirty="0" smtClean="0">
                <a:solidFill>
                  <a:srgbClr val="7030A0"/>
                </a:solidFill>
              </a:rPr>
              <a:t/>
            </a:r>
            <a:br>
              <a:rPr lang="ru-RU" sz="2400" b="1" i="1" dirty="0" smtClean="0">
                <a:solidFill>
                  <a:srgbClr val="7030A0"/>
                </a:solidFill>
              </a:rPr>
            </a:br>
            <a:r>
              <a:rPr lang="ru-RU" sz="2400" b="1" i="1" dirty="0" smtClean="0">
                <a:solidFill>
                  <a:srgbClr val="7030A0"/>
                </a:solidFill>
              </a:rPr>
              <a:t>  2.  </a:t>
            </a:r>
            <a:r>
              <a:rPr lang="ru-RU" sz="2400" b="1" i="1" dirty="0">
                <a:solidFill>
                  <a:srgbClr val="7030A0"/>
                </a:solidFill>
              </a:rPr>
              <a:t>О</a:t>
            </a:r>
            <a:r>
              <a:rPr lang="ru-RU" sz="2400" b="1" i="1" dirty="0" smtClean="0">
                <a:solidFill>
                  <a:srgbClr val="7030A0"/>
                </a:solidFill>
              </a:rPr>
              <a:t>пределить географические зоны их нахождения.</a:t>
            </a:r>
            <a:br>
              <a:rPr lang="ru-RU" sz="2400" b="1" i="1" dirty="0" smtClean="0">
                <a:solidFill>
                  <a:srgbClr val="7030A0"/>
                </a:solidFill>
              </a:rPr>
            </a:br>
            <a:r>
              <a:rPr lang="ru-RU" sz="2400" b="1" i="1" dirty="0" smtClean="0">
                <a:solidFill>
                  <a:srgbClr val="7030A0"/>
                </a:solidFill>
              </a:rPr>
              <a:t/>
            </a:r>
            <a:br>
              <a:rPr lang="ru-RU" sz="2400" b="1" i="1" dirty="0" smtClean="0">
                <a:solidFill>
                  <a:srgbClr val="7030A0"/>
                </a:solidFill>
              </a:rPr>
            </a:br>
            <a:r>
              <a:rPr lang="ru-RU" sz="2400" b="1" i="1" dirty="0" smtClean="0">
                <a:solidFill>
                  <a:srgbClr val="7030A0"/>
                </a:solidFill>
              </a:rPr>
              <a:t> 3.  Создать учебную географическую карту «Народные промыслы России».</a:t>
            </a:r>
            <a:br>
              <a:rPr lang="ru-RU" sz="2400" b="1" i="1" dirty="0" smtClean="0">
                <a:solidFill>
                  <a:srgbClr val="7030A0"/>
                </a:solidFill>
              </a:rPr>
            </a:br>
            <a:r>
              <a:rPr lang="ru-RU" sz="2400" b="1" i="1" dirty="0" smtClean="0">
                <a:solidFill>
                  <a:srgbClr val="7030A0"/>
                </a:solidFill>
              </a:rPr>
              <a:t/>
            </a:r>
            <a:br>
              <a:rPr lang="ru-RU" sz="2400" b="1" i="1" dirty="0" smtClean="0">
                <a:solidFill>
                  <a:srgbClr val="7030A0"/>
                </a:solidFill>
              </a:rPr>
            </a:br>
            <a:r>
              <a:rPr lang="ru-RU" sz="2400" b="1" i="1" dirty="0" smtClean="0">
                <a:solidFill>
                  <a:srgbClr val="7030A0"/>
                </a:solidFill>
              </a:rPr>
              <a:t> 4.  Ленту времени «История появления Народных промыслов России».</a:t>
            </a:r>
            <a:br>
              <a:rPr lang="ru-RU" sz="2400" b="1" i="1" dirty="0" smtClean="0">
                <a:solidFill>
                  <a:srgbClr val="7030A0"/>
                </a:solidFill>
              </a:rPr>
            </a:br>
            <a:r>
              <a:rPr lang="ru-RU" sz="2400" b="1" i="1" dirty="0" smtClean="0">
                <a:solidFill>
                  <a:srgbClr val="7030A0"/>
                </a:solidFill>
              </a:rPr>
              <a:t/>
            </a:r>
            <a:br>
              <a:rPr lang="ru-RU" sz="2400" b="1" i="1" dirty="0" smtClean="0">
                <a:solidFill>
                  <a:srgbClr val="7030A0"/>
                </a:solidFill>
              </a:rPr>
            </a:br>
            <a:r>
              <a:rPr lang="ru-RU" sz="2400" b="1" i="1" dirty="0" smtClean="0">
                <a:solidFill>
                  <a:srgbClr val="7030A0"/>
                </a:solidFill>
              </a:rPr>
              <a:t> 5.  Подготовить материал для стендовой защиты.    Представить презентацию и реферат «Историко-географическое исследование народных промыслов».</a:t>
            </a:r>
            <a:endParaRPr lang="ru-RU" sz="2400" b="1" i="1" dirty="0">
              <a:solidFill>
                <a:srgbClr val="7030A0"/>
              </a:solidFill>
            </a:endParaRPr>
          </a:p>
        </p:txBody>
      </p:sp>
      <p:sp>
        <p:nvSpPr>
          <p:cNvPr id="3" name="Объект 2"/>
          <p:cNvSpPr>
            <a:spLocks noGrp="1"/>
          </p:cNvSpPr>
          <p:nvPr>
            <p:ph idx="1"/>
          </p:nvPr>
        </p:nvSpPr>
        <p:spPr>
          <a:xfrm flipV="1">
            <a:off x="169600" y="6857999"/>
            <a:ext cx="8229600" cy="45719"/>
          </a:xfrm>
        </p:spPr>
        <p:txBody>
          <a:bodyPr>
            <a:normAutofit fontScale="25000" lnSpcReduction="20000"/>
          </a:bodyPr>
          <a:lstStyle/>
          <a:p>
            <a:pPr marL="0" indent="0">
              <a:buNone/>
            </a:pPr>
            <a:endParaRPr lang="ru-RU" dirty="0"/>
          </a:p>
        </p:txBody>
      </p:sp>
    </p:spTree>
    <p:extLst>
      <p:ext uri="{BB962C8B-B14F-4D97-AF65-F5344CB8AC3E}">
        <p14:creationId xmlns:p14="http://schemas.microsoft.com/office/powerpoint/2010/main" val="246640797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457200" y="500042"/>
            <a:ext cx="8305800" cy="1571636"/>
          </a:xfrm>
        </p:spPr>
        <p:txBody>
          <a:bodyPr anchor="t">
            <a:normAutofit/>
          </a:bodyPr>
          <a:lstStyle/>
          <a:p>
            <a:pPr algn="ctr"/>
            <a:r>
              <a:rPr lang="ru-RU" sz="1200" dirty="0" smtClean="0"/>
              <a:t/>
            </a:r>
            <a:br>
              <a:rPr lang="ru-RU" sz="1200" dirty="0" smtClean="0"/>
            </a:br>
            <a:endParaRPr lang="ru-RU" sz="1200" dirty="0"/>
          </a:p>
        </p:txBody>
      </p:sp>
      <p:pic>
        <p:nvPicPr>
          <p:cNvPr id="46086" name="Picture 6" descr="C:\Users\PC\Desktop\Для Эллины\Для презентации\32531485.lj3pxu6n2j.W665.jpe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extLst>
      <p:ext uri="{BB962C8B-B14F-4D97-AF65-F5344CB8AC3E}">
        <p14:creationId xmlns:p14="http://schemas.microsoft.com/office/powerpoint/2010/main" val="164703922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305800" cy="692696"/>
          </a:xfrm>
        </p:spPr>
        <p:txBody>
          <a:bodyPr>
            <a:normAutofit fontScale="90000"/>
          </a:bodyPr>
          <a:lstStyle/>
          <a:p>
            <a:r>
              <a:rPr lang="ru-RU" dirty="0" smtClean="0"/>
              <a:t>                 </a:t>
            </a:r>
            <a:r>
              <a:rPr lang="ru-RU" sz="4900" b="1" i="1" dirty="0" smtClean="0">
                <a:solidFill>
                  <a:srgbClr val="7030A0"/>
                </a:solidFill>
              </a:rPr>
              <a:t>Жемчужная вышивка</a:t>
            </a:r>
            <a:endParaRPr lang="ru-RU" sz="4900" b="1" i="1" dirty="0">
              <a:solidFill>
                <a:srgbClr val="7030A0"/>
              </a:solidFill>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92696"/>
            <a:ext cx="9144000" cy="6048672"/>
          </a:xfrm>
          <a:prstGeom prst="rect">
            <a:avLst/>
          </a:prstGeom>
        </p:spPr>
      </p:pic>
    </p:spTree>
    <p:extLst>
      <p:ext uri="{BB962C8B-B14F-4D97-AF65-F5344CB8AC3E}">
        <p14:creationId xmlns:p14="http://schemas.microsoft.com/office/powerpoint/2010/main" val="113412204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spTree>
    <p:extLst>
      <p:ext uri="{BB962C8B-B14F-4D97-AF65-F5344CB8AC3E}">
        <p14:creationId xmlns:p14="http://schemas.microsoft.com/office/powerpoint/2010/main" val="222014993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305800" cy="692696"/>
          </a:xfrm>
        </p:spPr>
        <p:txBody>
          <a:bodyPr>
            <a:normAutofit fontScale="90000"/>
          </a:bodyPr>
          <a:lstStyle/>
          <a:p>
            <a:r>
              <a:rPr lang="ru-RU" dirty="0" smtClean="0"/>
              <a:t>                  </a:t>
            </a:r>
            <a:endParaRPr lang="ru-RU" sz="3200" b="1" i="1" dirty="0">
              <a:solidFill>
                <a:srgbClr val="7030A0"/>
              </a:solidFill>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705600"/>
          </a:xfrm>
          <a:prstGeom prst="rect">
            <a:avLst/>
          </a:prstGeom>
        </p:spPr>
      </p:pic>
    </p:spTree>
    <p:extLst>
      <p:ext uri="{BB962C8B-B14F-4D97-AF65-F5344CB8AC3E}">
        <p14:creationId xmlns:p14="http://schemas.microsoft.com/office/powerpoint/2010/main" val="310386492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19100" y="64008"/>
            <a:ext cx="8305800" cy="772704"/>
          </a:xfrm>
        </p:spPr>
        <p:txBody>
          <a:bodyPr>
            <a:normAutofit fontScale="90000"/>
          </a:bodyPr>
          <a:lstStyle/>
          <a:p>
            <a:r>
              <a:rPr lang="ru-RU" b="1" i="1" dirty="0" smtClean="0">
                <a:solidFill>
                  <a:srgbClr val="7030A0"/>
                </a:solidFill>
              </a:rPr>
              <a:t>                  Гончарство</a:t>
            </a:r>
            <a:endParaRPr lang="ru-RU" b="1" i="1" dirty="0">
              <a:solidFill>
                <a:srgbClr val="7030A0"/>
              </a:solidFill>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36712"/>
            <a:ext cx="9144000" cy="6021288"/>
          </a:xfrm>
          <a:prstGeom prst="rect">
            <a:avLst/>
          </a:prstGeom>
        </p:spPr>
      </p:pic>
    </p:spTree>
    <p:extLst>
      <p:ext uri="{BB962C8B-B14F-4D97-AF65-F5344CB8AC3E}">
        <p14:creationId xmlns:p14="http://schemas.microsoft.com/office/powerpoint/2010/main" val="216335769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8859553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305800" cy="692696"/>
          </a:xfrm>
        </p:spPr>
        <p:txBody>
          <a:bodyPr>
            <a:normAutofit fontScale="90000"/>
          </a:bodyPr>
          <a:lstStyle/>
          <a:p>
            <a:r>
              <a:rPr lang="ru-RU" dirty="0" smtClean="0"/>
              <a:t>                        </a:t>
            </a:r>
            <a:r>
              <a:rPr lang="en-US" b="1" i="1" dirty="0" smtClean="0">
                <a:solidFill>
                  <a:srgbClr val="7030A0"/>
                </a:solidFill>
              </a:rPr>
              <a:t>XIII </a:t>
            </a:r>
            <a:r>
              <a:rPr lang="ru-RU" b="1" i="1" dirty="0" smtClean="0">
                <a:solidFill>
                  <a:srgbClr val="7030A0"/>
                </a:solidFill>
              </a:rPr>
              <a:t>век</a:t>
            </a:r>
            <a:endParaRPr lang="ru-RU" b="1" i="1" dirty="0">
              <a:solidFill>
                <a:srgbClr val="7030A0"/>
              </a:solidFill>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48680"/>
            <a:ext cx="9144000" cy="6569968"/>
          </a:xfrm>
          <a:prstGeom prst="rect">
            <a:avLst/>
          </a:prstGeom>
        </p:spPr>
      </p:pic>
    </p:spTree>
    <p:extLst>
      <p:ext uri="{BB962C8B-B14F-4D97-AF65-F5344CB8AC3E}">
        <p14:creationId xmlns:p14="http://schemas.microsoft.com/office/powerpoint/2010/main" val="376397620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305800" cy="836712"/>
          </a:xfrm>
        </p:spPr>
        <p:txBody>
          <a:bodyPr>
            <a:normAutofit/>
          </a:bodyPr>
          <a:lstStyle/>
          <a:p>
            <a:r>
              <a:rPr lang="ru-RU" sz="4400" dirty="0" smtClean="0"/>
              <a:t>                     </a:t>
            </a:r>
            <a:r>
              <a:rPr lang="en-US" sz="4400" b="1" i="1" dirty="0" smtClean="0">
                <a:solidFill>
                  <a:srgbClr val="7030A0"/>
                </a:solidFill>
              </a:rPr>
              <a:t>XIII </a:t>
            </a:r>
            <a:r>
              <a:rPr lang="ru-RU" sz="4400" b="1" i="1" dirty="0" smtClean="0">
                <a:solidFill>
                  <a:srgbClr val="7030A0"/>
                </a:solidFill>
              </a:rPr>
              <a:t>век</a:t>
            </a:r>
            <a:endParaRPr lang="ru-RU" sz="4400" b="1" i="1" dirty="0">
              <a:solidFill>
                <a:srgbClr val="7030A0"/>
              </a:solidFill>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92696"/>
            <a:ext cx="9144000" cy="6165304"/>
          </a:xfrm>
          <a:prstGeom prst="rect">
            <a:avLst/>
          </a:prstGeom>
        </p:spPr>
      </p:pic>
    </p:spTree>
    <p:extLst>
      <p:ext uri="{BB962C8B-B14F-4D97-AF65-F5344CB8AC3E}">
        <p14:creationId xmlns:p14="http://schemas.microsoft.com/office/powerpoint/2010/main" val="206858918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67367023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520" y="0"/>
            <a:ext cx="9433048" cy="6858000"/>
          </a:xfrm>
          <a:prstGeom prst="rect">
            <a:avLst/>
          </a:prstGeom>
        </p:spPr>
      </p:pic>
    </p:spTree>
    <p:extLst>
      <p:ext uri="{BB962C8B-B14F-4D97-AF65-F5344CB8AC3E}">
        <p14:creationId xmlns:p14="http://schemas.microsoft.com/office/powerpoint/2010/main" val="40669989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9600" y="116632"/>
            <a:ext cx="8507288" cy="576064"/>
          </a:xfrm>
        </p:spPr>
        <p:txBody>
          <a:bodyPr>
            <a:noAutofit/>
          </a:bodyPr>
          <a:lstStyle/>
          <a:p>
            <a:pPr algn="ctr"/>
            <a:r>
              <a:rPr lang="ru-RU" sz="2400" dirty="0" smtClean="0"/>
              <a:t> </a:t>
            </a:r>
            <a:endParaRPr lang="ru-RU" sz="2400" b="1" i="1" dirty="0">
              <a:solidFill>
                <a:srgbClr val="7030A0"/>
              </a:solidFill>
            </a:endParaRPr>
          </a:p>
        </p:txBody>
      </p:sp>
      <p:sp>
        <p:nvSpPr>
          <p:cNvPr id="3" name="Объект 2"/>
          <p:cNvSpPr>
            <a:spLocks noGrp="1"/>
          </p:cNvSpPr>
          <p:nvPr>
            <p:ph idx="1"/>
          </p:nvPr>
        </p:nvSpPr>
        <p:spPr>
          <a:xfrm>
            <a:off x="169600" y="692696"/>
            <a:ext cx="8229600" cy="6165304"/>
          </a:xfrm>
        </p:spPr>
        <p:txBody>
          <a:bodyPr>
            <a:normAutofit/>
          </a:bodyPr>
          <a:lstStyle/>
          <a:p>
            <a:pPr marL="0" indent="0">
              <a:buNone/>
            </a:pPr>
            <a:r>
              <a:rPr lang="ru-RU" sz="2800" b="1" i="1" dirty="0" smtClean="0">
                <a:solidFill>
                  <a:srgbClr val="FF0000"/>
                </a:solidFill>
              </a:rPr>
              <a:t>Задачи: </a:t>
            </a:r>
          </a:p>
          <a:p>
            <a:pPr marL="0" indent="0">
              <a:buNone/>
            </a:pPr>
            <a:r>
              <a:rPr lang="ru-RU" sz="2800" b="1" i="1" dirty="0" smtClean="0">
                <a:solidFill>
                  <a:srgbClr val="7030A0"/>
                </a:solidFill>
              </a:rPr>
              <a:t>1. Сбор материала, характеризующие аспекты народных промыслов.</a:t>
            </a:r>
          </a:p>
          <a:p>
            <a:pPr marL="0" indent="0">
              <a:buNone/>
            </a:pPr>
            <a:r>
              <a:rPr lang="ru-RU" sz="2800" b="1" i="1" dirty="0" smtClean="0">
                <a:solidFill>
                  <a:srgbClr val="7030A0"/>
                </a:solidFill>
              </a:rPr>
              <a:t>2.Обобщение и систематизация собранных материалов, их историю, географию и особенности.</a:t>
            </a:r>
          </a:p>
          <a:p>
            <a:pPr marL="0" indent="0">
              <a:buNone/>
            </a:pPr>
            <a:r>
              <a:rPr lang="ru-RU" sz="2800" b="1" i="1" dirty="0" smtClean="0">
                <a:solidFill>
                  <a:srgbClr val="FF0000"/>
                </a:solidFill>
              </a:rPr>
              <a:t>Методы исследования:</a:t>
            </a:r>
          </a:p>
          <a:p>
            <a:r>
              <a:rPr lang="ru-RU" sz="2800" b="1" i="1" dirty="0" smtClean="0">
                <a:solidFill>
                  <a:srgbClr val="7030A0"/>
                </a:solidFill>
              </a:rPr>
              <a:t>Работа с литературными источниками.</a:t>
            </a:r>
          </a:p>
          <a:p>
            <a:r>
              <a:rPr lang="ru-RU" sz="2800" b="1" i="1" dirty="0" smtClean="0">
                <a:solidFill>
                  <a:srgbClr val="7030A0"/>
                </a:solidFill>
              </a:rPr>
              <a:t>Работа с интернет источниками.</a:t>
            </a:r>
          </a:p>
          <a:p>
            <a:r>
              <a:rPr lang="ru-RU" sz="2800" b="1" i="1" dirty="0" smtClean="0">
                <a:solidFill>
                  <a:srgbClr val="7030A0"/>
                </a:solidFill>
              </a:rPr>
              <a:t>Аналитический.</a:t>
            </a:r>
          </a:p>
          <a:p>
            <a:r>
              <a:rPr lang="ru-RU" sz="2800" b="1" i="1" dirty="0" smtClean="0">
                <a:solidFill>
                  <a:srgbClr val="7030A0"/>
                </a:solidFill>
              </a:rPr>
              <a:t>Картографический.</a:t>
            </a:r>
          </a:p>
          <a:p>
            <a:endParaRPr lang="ru-RU" sz="2800" dirty="0"/>
          </a:p>
        </p:txBody>
      </p:sp>
    </p:spTree>
    <p:extLst>
      <p:ext uri="{BB962C8B-B14F-4D97-AF65-F5344CB8AC3E}">
        <p14:creationId xmlns:p14="http://schemas.microsoft.com/office/powerpoint/2010/main" val="130327128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305800" cy="836712"/>
          </a:xfrm>
        </p:spPr>
        <p:txBody>
          <a:bodyPr/>
          <a:lstStyle/>
          <a:p>
            <a:r>
              <a:rPr lang="ru-RU" b="1" i="1" dirty="0" smtClean="0">
                <a:solidFill>
                  <a:srgbClr val="7030A0"/>
                </a:solidFill>
              </a:rPr>
              <a:t>                  </a:t>
            </a:r>
            <a:r>
              <a:rPr lang="en-US" sz="4400" b="1" i="1" dirty="0" smtClean="0">
                <a:solidFill>
                  <a:srgbClr val="7030A0"/>
                </a:solidFill>
              </a:rPr>
              <a:t>XV – XVII </a:t>
            </a:r>
            <a:r>
              <a:rPr lang="ru-RU" sz="4400" b="1" i="1" dirty="0" smtClean="0">
                <a:solidFill>
                  <a:srgbClr val="7030A0"/>
                </a:solidFill>
              </a:rPr>
              <a:t>век</a:t>
            </a:r>
            <a:endParaRPr lang="ru-RU" sz="4400" b="1" i="1" dirty="0">
              <a:solidFill>
                <a:srgbClr val="7030A0"/>
              </a:solidFill>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92696"/>
            <a:ext cx="9144000" cy="6165304"/>
          </a:xfrm>
          <a:prstGeom prst="rect">
            <a:avLst/>
          </a:prstGeom>
        </p:spPr>
      </p:pic>
    </p:spTree>
    <p:extLst>
      <p:ext uri="{BB962C8B-B14F-4D97-AF65-F5344CB8AC3E}">
        <p14:creationId xmlns:p14="http://schemas.microsoft.com/office/powerpoint/2010/main" val="391602553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741368"/>
          </a:xfrm>
          <a:prstGeom prst="rect">
            <a:avLst/>
          </a:prstGeom>
        </p:spPr>
      </p:pic>
    </p:spTree>
    <p:extLst>
      <p:ext uri="{BB962C8B-B14F-4D97-AF65-F5344CB8AC3E}">
        <p14:creationId xmlns:p14="http://schemas.microsoft.com/office/powerpoint/2010/main" val="68486929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17713054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67744" y="0"/>
            <a:ext cx="6408712" cy="548680"/>
          </a:xfrm>
        </p:spPr>
        <p:txBody>
          <a:bodyPr>
            <a:noAutofit/>
          </a:bodyPr>
          <a:lstStyle/>
          <a:p>
            <a:r>
              <a:rPr lang="ru-RU" sz="4400" dirty="0" smtClean="0"/>
              <a:t>                                 </a:t>
            </a:r>
            <a:r>
              <a:rPr lang="ru-RU" sz="4400" b="1" i="1" dirty="0" err="1" smtClean="0">
                <a:solidFill>
                  <a:srgbClr val="7030A0"/>
                </a:solidFill>
              </a:rPr>
              <a:t>Усольские</a:t>
            </a:r>
            <a:r>
              <a:rPr lang="ru-RU" sz="4400" b="1" i="1" dirty="0" smtClean="0">
                <a:solidFill>
                  <a:srgbClr val="7030A0"/>
                </a:solidFill>
              </a:rPr>
              <a:t> эмали</a:t>
            </a:r>
            <a:endParaRPr lang="ru-RU" sz="4400" b="1" i="1" dirty="0">
              <a:solidFill>
                <a:srgbClr val="7030A0"/>
              </a:solidFill>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84" y="692696"/>
            <a:ext cx="9144000" cy="6150808"/>
          </a:xfrm>
          <a:prstGeom prst="rect">
            <a:avLst/>
          </a:prstGeom>
        </p:spPr>
      </p:pic>
    </p:spTree>
    <p:extLst>
      <p:ext uri="{BB962C8B-B14F-4D97-AF65-F5344CB8AC3E}">
        <p14:creationId xmlns:p14="http://schemas.microsoft.com/office/powerpoint/2010/main" val="317597334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409604" y="40"/>
            <a:ext cx="8305800" cy="1847088"/>
          </a:xfrm>
        </p:spPr>
        <p:txBody>
          <a:bodyPr anchor="t">
            <a:normAutofit fontScale="90000"/>
          </a:bodyPr>
          <a:lstStyle/>
          <a:p>
            <a:pPr algn="ctr"/>
            <a:r>
              <a:rPr lang="ru-RU" sz="2700" b="1" i="1" dirty="0" smtClean="0">
                <a:solidFill>
                  <a:srgbClr val="7030A0"/>
                </a:solidFill>
              </a:rPr>
              <a:t> </a:t>
            </a:r>
            <a:r>
              <a:rPr lang="ru-RU" sz="4900" b="1" i="1" dirty="0" smtClean="0">
                <a:solidFill>
                  <a:srgbClr val="7030A0"/>
                </a:solidFill>
              </a:rPr>
              <a:t>Дымковская игрушка </a:t>
            </a:r>
            <a:r>
              <a:rPr lang="ru-RU" sz="3600" b="1" i="1" dirty="0" smtClean="0">
                <a:solidFill>
                  <a:srgbClr val="7030A0"/>
                </a:solidFill>
              </a:rPr>
              <a:t/>
            </a:r>
            <a:br>
              <a:rPr lang="ru-RU" sz="3600" b="1" i="1" dirty="0" smtClean="0">
                <a:solidFill>
                  <a:srgbClr val="7030A0"/>
                </a:solidFill>
              </a:rPr>
            </a:br>
            <a:r>
              <a:rPr lang="ru-RU" sz="2000" b="1" i="1" dirty="0" smtClean="0">
                <a:solidFill>
                  <a:srgbClr val="7030A0"/>
                </a:solidFill>
              </a:rPr>
              <a:t>Глиняная игрушка, расписанная  и обожженная  в печи. В формах игрушек, росписи и декоративных узорах прослеживается жизнь народа, любовь к родине,  характерные черты русской национальности. Мастера  расписывают  их вручную, каждый раз создавая уникальный экземпляр. </a:t>
            </a:r>
            <a:endParaRPr lang="ru-RU" sz="2000" b="1" i="1" dirty="0">
              <a:solidFill>
                <a:srgbClr val="7030A0"/>
              </a:solidFill>
            </a:endParaRPr>
          </a:p>
        </p:txBody>
      </p:sp>
      <p:pic>
        <p:nvPicPr>
          <p:cNvPr id="6" name="Рисунок 5" descr="http://files.adme.ru/files/news/part_65/657205/2a1.jpg"/>
          <p:cNvPicPr/>
          <p:nvPr/>
        </p:nvPicPr>
        <p:blipFill>
          <a:blip r:embed="rId2" cstate="print"/>
          <a:srcRect/>
          <a:stretch>
            <a:fillRect/>
          </a:stretch>
        </p:blipFill>
        <p:spPr bwMode="auto">
          <a:xfrm>
            <a:off x="0" y="1847128"/>
            <a:ext cx="9144000" cy="4822232"/>
          </a:xfrm>
          <a:prstGeom prst="rect">
            <a:avLst/>
          </a:prstGeom>
          <a:noFill/>
          <a:ln w="9525">
            <a:noFill/>
            <a:miter lim="800000"/>
            <a:headEnd/>
            <a:tailEnd/>
          </a:ln>
        </p:spPr>
      </p:pic>
    </p:spTree>
    <p:extLst>
      <p:ext uri="{BB962C8B-B14F-4D97-AF65-F5344CB8AC3E}">
        <p14:creationId xmlns:p14="http://schemas.microsoft.com/office/powerpoint/2010/main" val="403492168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46476471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8805867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55728709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11263882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1556792"/>
            <a:ext cx="8784976" cy="216024"/>
          </a:xfrm>
        </p:spPr>
        <p:txBody>
          <a:bodyPr>
            <a:normAutofit fontScale="90000"/>
          </a:bodyPr>
          <a:lstStyle/>
          <a:p>
            <a:pPr algn="ctr"/>
            <a:r>
              <a:rPr lang="ru-RU" dirty="0" smtClean="0"/>
              <a:t>                  </a:t>
            </a:r>
            <a:r>
              <a:rPr lang="ru-RU" b="1" i="1" dirty="0" smtClean="0">
                <a:solidFill>
                  <a:srgbClr val="7030A0"/>
                </a:solidFill>
              </a:rPr>
              <a:t/>
            </a:r>
            <a:br>
              <a:rPr lang="ru-RU" b="1" i="1" dirty="0" smtClean="0">
                <a:solidFill>
                  <a:srgbClr val="7030A0"/>
                </a:solidFill>
              </a:rPr>
            </a:br>
            <a:r>
              <a:rPr lang="en-US" b="1" i="1" dirty="0" smtClean="0">
                <a:solidFill>
                  <a:srgbClr val="7030A0"/>
                </a:solidFill>
              </a:rPr>
              <a:t>XVII </a:t>
            </a:r>
            <a:r>
              <a:rPr lang="ru-RU" sz="2800" b="1" i="1" dirty="0" smtClean="0">
                <a:solidFill>
                  <a:srgbClr val="7030A0"/>
                </a:solidFill>
              </a:rPr>
              <a:t>в</a:t>
            </a:r>
            <a:r>
              <a:rPr lang="ru-RU" sz="3600" b="1" i="1" dirty="0" smtClean="0">
                <a:solidFill>
                  <a:srgbClr val="7030A0"/>
                </a:solidFill>
              </a:rPr>
              <a:t>. Начало всемирно известного хохломского промысла.  </a:t>
            </a:r>
            <a:br>
              <a:rPr lang="ru-RU" sz="3600" b="1" i="1" dirty="0" smtClean="0">
                <a:solidFill>
                  <a:srgbClr val="7030A0"/>
                </a:solidFill>
              </a:rPr>
            </a:br>
            <a:r>
              <a:rPr lang="ru-RU" b="1" i="1" dirty="0" smtClean="0">
                <a:solidFill>
                  <a:srgbClr val="7030A0"/>
                </a:solidFill>
              </a:rPr>
              <a:t>  </a:t>
            </a:r>
            <a:endParaRPr lang="ru-RU" b="1" i="1" dirty="0">
              <a:solidFill>
                <a:srgbClr val="7030A0"/>
              </a:solidFill>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180" y="1124744"/>
            <a:ext cx="9144000" cy="5733256"/>
          </a:xfrm>
          <a:prstGeom prst="rect">
            <a:avLst/>
          </a:prstGeom>
        </p:spPr>
      </p:pic>
    </p:spTree>
    <p:extLst>
      <p:ext uri="{BB962C8B-B14F-4D97-AF65-F5344CB8AC3E}">
        <p14:creationId xmlns:p14="http://schemas.microsoft.com/office/powerpoint/2010/main" val="5546711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07503" y="0"/>
            <a:ext cx="8784977" cy="6858000"/>
          </a:xfrm>
        </p:spPr>
        <p:txBody>
          <a:bodyPr anchor="ctr">
            <a:noAutofit/>
          </a:bodyPr>
          <a:lstStyle/>
          <a:p>
            <a:pPr algn="ctr"/>
            <a:r>
              <a:rPr lang="ru-RU" sz="3200" b="1" i="1" dirty="0" smtClean="0">
                <a:solidFill>
                  <a:srgbClr val="FF0000"/>
                </a:solidFill>
              </a:rPr>
              <a:t>Актуальность:</a:t>
            </a:r>
            <a:r>
              <a:rPr lang="ru-RU" sz="3200" b="1" i="1" dirty="0" smtClean="0">
                <a:solidFill>
                  <a:srgbClr val="7030A0"/>
                </a:solidFill>
              </a:rPr>
              <a:t>  Тема актуальна и сейчас, так как народные промыслы - это история страны, города, семьи. Тему традиций и «корней» русского народа и сегодня нельзя считать исчерпанной; скорее наоборот, чем дальше идёт развитие народного искусства, тем большую актуальность она приобретает.  И мы, научившись ценить и понимать это особое содержание народного искусства, становимся наследниками того духовного богатства, которое хранит для нас художественная культура человечества.</a:t>
            </a:r>
            <a:endParaRPr lang="ru-RU" sz="3200" b="1" i="1" dirty="0">
              <a:solidFill>
                <a:srgbClr val="7030A0"/>
              </a:solidFill>
            </a:endParaRPr>
          </a:p>
        </p:txBody>
      </p:sp>
      <p:pic>
        <p:nvPicPr>
          <p:cNvPr id="19" name="Содержимое 6" descr="2714.jpg"/>
          <p:cNvPicPr>
            <a:picLocks noGrp="1" noChangeAspect="1"/>
          </p:cNvPicPr>
          <p:nvPr>
            <p:ph sz="half" idx="1"/>
          </p:nvPr>
        </p:nvPicPr>
        <p:blipFill>
          <a:blip r:embed="rId2"/>
          <a:stretch>
            <a:fillRect/>
          </a:stretch>
        </p:blipFill>
        <p:spPr>
          <a:xfrm>
            <a:off x="-3492896" y="1556792"/>
            <a:ext cx="3302000" cy="1857388"/>
          </a:xfrm>
        </p:spPr>
      </p:pic>
      <p:sp>
        <p:nvSpPr>
          <p:cNvPr id="2" name="Объект 1"/>
          <p:cNvSpPr>
            <a:spLocks noGrp="1"/>
          </p:cNvSpPr>
          <p:nvPr>
            <p:ph sz="half" idx="2"/>
          </p:nvPr>
        </p:nvSpPr>
        <p:spPr>
          <a:xfrm flipH="1">
            <a:off x="9036495" y="0"/>
            <a:ext cx="45719" cy="6857999"/>
          </a:xfrm>
        </p:spPr>
        <p:txBody>
          <a:bodyPr/>
          <a:lstStyle/>
          <a:p>
            <a:pPr marL="0" indent="0">
              <a:buNone/>
            </a:pPr>
            <a:endParaRPr lang="ru-RU"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305800" cy="692696"/>
          </a:xfrm>
        </p:spPr>
        <p:txBody>
          <a:bodyPr>
            <a:normAutofit fontScale="90000"/>
          </a:bodyPr>
          <a:lstStyle/>
          <a:p>
            <a:r>
              <a:rPr lang="ru-RU" dirty="0" smtClean="0"/>
              <a:t>                       </a:t>
            </a:r>
            <a:endParaRPr lang="ru-RU" b="1" i="1" dirty="0">
              <a:solidFill>
                <a:srgbClr val="7030A0"/>
              </a:solidFill>
            </a:endParaRPr>
          </a:p>
        </p:txBody>
      </p:sp>
      <p:pic>
        <p:nvPicPr>
          <p:cNvPr id="7" name="Рисунок 6" descr="http://vasi.net/uploads/podbor/x1624/3.jpg"/>
          <p:cNvPicPr/>
          <p:nvPr/>
        </p:nvPicPr>
        <p:blipFill>
          <a:blip r:embed="rId2" cstate="email"/>
          <a:srcRect/>
          <a:stretch>
            <a:fillRect/>
          </a:stretch>
        </p:blipFill>
        <p:spPr bwMode="auto">
          <a:xfrm>
            <a:off x="323528" y="116632"/>
            <a:ext cx="3240360" cy="33123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1" name="Рисунок 10" descr="http://promisly.ru/files/u1/2.gif"/>
          <p:cNvPicPr/>
          <p:nvPr/>
        </p:nvPicPr>
        <p:blipFill>
          <a:blip r:embed="rId3"/>
          <a:srcRect/>
          <a:stretch>
            <a:fillRect/>
          </a:stretch>
        </p:blipFill>
        <p:spPr bwMode="auto">
          <a:xfrm>
            <a:off x="4602068" y="116632"/>
            <a:ext cx="4032448" cy="33123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2" name="Picture 2" descr="http://static3.depositphotos.com/1006438/212/v/950/depositphotos_2127627-Vector-hohloma.jp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23528" y="3789040"/>
            <a:ext cx="8439472" cy="262393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231998111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305800" cy="764704"/>
          </a:xfrm>
        </p:spPr>
        <p:txBody>
          <a:bodyPr>
            <a:normAutofit fontScale="90000"/>
          </a:bodyPr>
          <a:lstStyle/>
          <a:p>
            <a:r>
              <a:rPr lang="ru-RU" dirty="0" smtClean="0"/>
              <a:t>            </a:t>
            </a:r>
            <a:r>
              <a:rPr lang="ru-RU" b="1" i="1" dirty="0" err="1" smtClean="0">
                <a:solidFill>
                  <a:srgbClr val="7030A0"/>
                </a:solidFill>
              </a:rPr>
              <a:t>Прялочные</a:t>
            </a:r>
            <a:r>
              <a:rPr lang="ru-RU" b="1" i="1" dirty="0" smtClean="0">
                <a:solidFill>
                  <a:srgbClr val="7030A0"/>
                </a:solidFill>
              </a:rPr>
              <a:t> промыслы</a:t>
            </a:r>
            <a:endParaRPr lang="ru-RU" b="1" i="1" dirty="0">
              <a:solidFill>
                <a:srgbClr val="7030A0"/>
              </a:solidFill>
            </a:endParaRPr>
          </a:p>
        </p:txBody>
      </p:sp>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487" y="764704"/>
            <a:ext cx="4878512" cy="6824856"/>
          </a:xfrm>
          <a:prstGeom prst="rect">
            <a:avLst/>
          </a:prstGeom>
        </p:spPr>
      </p:pic>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8026" y="764704"/>
            <a:ext cx="8619380" cy="6809427"/>
          </a:xfrm>
          <a:prstGeom prst="rect">
            <a:avLst/>
          </a:prstGeom>
        </p:spPr>
      </p:pic>
    </p:spTree>
    <p:extLst>
      <p:ext uri="{BB962C8B-B14F-4D97-AF65-F5344CB8AC3E}">
        <p14:creationId xmlns:p14="http://schemas.microsoft.com/office/powerpoint/2010/main" val="1705990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spTree>
    <p:extLst>
      <p:ext uri="{BB962C8B-B14F-4D97-AF65-F5344CB8AC3E}">
        <p14:creationId xmlns:p14="http://schemas.microsoft.com/office/powerpoint/2010/main" val="29184348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13001047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15616" y="0"/>
            <a:ext cx="8305800" cy="836712"/>
          </a:xfrm>
        </p:spPr>
        <p:txBody>
          <a:bodyPr>
            <a:normAutofit/>
          </a:bodyPr>
          <a:lstStyle/>
          <a:p>
            <a:r>
              <a:rPr lang="ru-RU" sz="4400" b="1" i="1" dirty="0" smtClean="0">
                <a:solidFill>
                  <a:srgbClr val="7030A0"/>
                </a:solidFill>
              </a:rPr>
              <a:t>Изразцовое производство</a:t>
            </a:r>
            <a:endParaRPr lang="ru-RU" sz="4400" b="1" i="1" dirty="0">
              <a:solidFill>
                <a:srgbClr val="7030A0"/>
              </a:solidFill>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36712"/>
            <a:ext cx="9144000" cy="6021288"/>
          </a:xfrm>
          <a:prstGeom prst="rect">
            <a:avLst/>
          </a:prstGeom>
        </p:spPr>
      </p:pic>
    </p:spTree>
    <p:extLst>
      <p:ext uri="{BB962C8B-B14F-4D97-AF65-F5344CB8AC3E}">
        <p14:creationId xmlns:p14="http://schemas.microsoft.com/office/powerpoint/2010/main" val="278873688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24779473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0" y="-573360"/>
            <a:ext cx="9273248" cy="2418184"/>
          </a:xfrm>
        </p:spPr>
        <p:txBody>
          <a:bodyPr anchor="ctr">
            <a:noAutofit/>
          </a:bodyPr>
          <a:lstStyle/>
          <a:p>
            <a:pPr algn="ctr" fontAlgn="base"/>
            <a:r>
              <a:rPr lang="en-US" sz="4400" b="1" i="1" dirty="0" smtClean="0">
                <a:solidFill>
                  <a:srgbClr val="7030A0"/>
                </a:solidFill>
              </a:rPr>
              <a:t>XVIII – XIX </a:t>
            </a:r>
            <a:r>
              <a:rPr lang="ru-RU" sz="4400" b="1" i="1" dirty="0" smtClean="0">
                <a:solidFill>
                  <a:srgbClr val="7030A0"/>
                </a:solidFill>
              </a:rPr>
              <a:t>век</a:t>
            </a:r>
            <a:br>
              <a:rPr lang="ru-RU" sz="4400" b="1" i="1" dirty="0" smtClean="0">
                <a:solidFill>
                  <a:srgbClr val="7030A0"/>
                </a:solidFill>
              </a:rPr>
            </a:br>
            <a:endParaRPr lang="ru-RU" sz="4400" b="1" i="1" dirty="0">
              <a:solidFill>
                <a:srgbClr val="7030A0"/>
              </a:solidFill>
            </a:endParaRPr>
          </a:p>
        </p:txBody>
      </p:sp>
      <p:sp>
        <p:nvSpPr>
          <p:cNvPr id="4" name="Текст 3"/>
          <p:cNvSpPr>
            <a:spLocks noGrp="1"/>
          </p:cNvSpPr>
          <p:nvPr>
            <p:ph type="body" idx="1"/>
          </p:nvPr>
        </p:nvSpPr>
        <p:spPr>
          <a:xfrm>
            <a:off x="129248" y="620687"/>
            <a:ext cx="4368140" cy="1944219"/>
          </a:xfrm>
        </p:spPr>
        <p:txBody>
          <a:bodyPr/>
          <a:lstStyle/>
          <a:p>
            <a:pPr algn="ctr"/>
            <a:r>
              <a:rPr lang="ru-RU" sz="1800" i="1" dirty="0" smtClean="0">
                <a:solidFill>
                  <a:schemeClr val="tx2">
                    <a:lumMod val="75000"/>
                  </a:schemeClr>
                </a:solidFill>
              </a:rPr>
              <a:t>Перечислить все виды и техники на Руси практически невозможно. Их так много, и каждая несет в себе определенные черты местности и культуры.</a:t>
            </a:r>
            <a:endParaRPr lang="ru-RU" sz="1800" i="1" dirty="0">
              <a:solidFill>
                <a:schemeClr val="tx2">
                  <a:lumMod val="75000"/>
                </a:schemeClr>
              </a:solidFill>
            </a:endParaRPr>
          </a:p>
        </p:txBody>
      </p:sp>
      <p:sp>
        <p:nvSpPr>
          <p:cNvPr id="6" name="Текст 5"/>
          <p:cNvSpPr>
            <a:spLocks noGrp="1"/>
          </p:cNvSpPr>
          <p:nvPr>
            <p:ph type="body" sz="half" idx="3"/>
          </p:nvPr>
        </p:nvSpPr>
        <p:spPr>
          <a:xfrm>
            <a:off x="4860032" y="476673"/>
            <a:ext cx="4176464" cy="720079"/>
          </a:xfrm>
        </p:spPr>
        <p:txBody>
          <a:bodyPr anchor="b">
            <a:normAutofit fontScale="25000" lnSpcReduction="20000"/>
          </a:bodyPr>
          <a:lstStyle/>
          <a:p>
            <a:endParaRPr lang="ru-RU" sz="2000" dirty="0" smtClean="0">
              <a:solidFill>
                <a:srgbClr val="FF0000"/>
              </a:solidFill>
            </a:endParaRPr>
          </a:p>
          <a:p>
            <a:endParaRPr lang="ru-RU" sz="2000" dirty="0" smtClean="0">
              <a:solidFill>
                <a:srgbClr val="FF0000"/>
              </a:solidFill>
            </a:endParaRPr>
          </a:p>
          <a:p>
            <a:r>
              <a:rPr lang="ru-RU" sz="8000" dirty="0" smtClean="0">
                <a:solidFill>
                  <a:srgbClr val="FF0000"/>
                </a:solidFill>
              </a:rPr>
              <a:t>           </a:t>
            </a:r>
          </a:p>
          <a:p>
            <a:endParaRPr lang="ru-RU" sz="8000" dirty="0" smtClean="0">
              <a:solidFill>
                <a:srgbClr val="FF0000"/>
              </a:solidFill>
            </a:endParaRPr>
          </a:p>
          <a:p>
            <a:endParaRPr lang="ru-RU" sz="8000" dirty="0" smtClean="0">
              <a:solidFill>
                <a:srgbClr val="FF0000"/>
              </a:solidFill>
            </a:endParaRPr>
          </a:p>
          <a:p>
            <a:endParaRPr lang="ru-RU" sz="8000" dirty="0" smtClean="0">
              <a:solidFill>
                <a:srgbClr val="FF0000"/>
              </a:solidFill>
            </a:endParaRPr>
          </a:p>
          <a:p>
            <a:endParaRPr lang="ru-RU" sz="8000" dirty="0" smtClean="0">
              <a:solidFill>
                <a:srgbClr val="FF0000"/>
              </a:solidFill>
            </a:endParaRPr>
          </a:p>
          <a:p>
            <a:r>
              <a:rPr lang="ru-RU" sz="8000" dirty="0" smtClean="0">
                <a:solidFill>
                  <a:srgbClr val="FF0000"/>
                </a:solidFill>
              </a:rPr>
              <a:t>                   </a:t>
            </a:r>
          </a:p>
          <a:p>
            <a:r>
              <a:rPr lang="ru-RU" sz="11200" i="1" dirty="0">
                <a:solidFill>
                  <a:srgbClr val="FF0000"/>
                </a:solidFill>
              </a:rPr>
              <a:t>Р</a:t>
            </a:r>
            <a:r>
              <a:rPr lang="ru-RU" sz="11200" i="1" dirty="0" smtClean="0">
                <a:solidFill>
                  <a:srgbClr val="FF0000"/>
                </a:solidFill>
              </a:rPr>
              <a:t>усская Матрешка</a:t>
            </a:r>
          </a:p>
          <a:p>
            <a:endParaRPr lang="ru-RU" sz="2000" dirty="0">
              <a:solidFill>
                <a:srgbClr val="FF0000"/>
              </a:solidFill>
            </a:endParaRPr>
          </a:p>
        </p:txBody>
      </p:sp>
      <p:sp>
        <p:nvSpPr>
          <p:cNvPr id="7" name="Содержимое 6"/>
          <p:cNvSpPr>
            <a:spLocks noGrp="1"/>
          </p:cNvSpPr>
          <p:nvPr>
            <p:ph sz="quarter" idx="4"/>
          </p:nvPr>
        </p:nvSpPr>
        <p:spPr>
          <a:xfrm>
            <a:off x="4565908" y="1196752"/>
            <a:ext cx="4470588" cy="3600400"/>
          </a:xfrm>
        </p:spPr>
        <p:txBody>
          <a:bodyPr>
            <a:normAutofit fontScale="92500" lnSpcReduction="10000"/>
          </a:bodyPr>
          <a:lstStyle/>
          <a:p>
            <a:pPr>
              <a:buNone/>
            </a:pPr>
            <a:r>
              <a:rPr lang="ru-RU" sz="2000" b="1" i="1" dirty="0" smtClean="0">
                <a:solidFill>
                  <a:schemeClr val="accent1">
                    <a:lumMod val="50000"/>
                  </a:schemeClr>
                </a:solidFill>
              </a:rPr>
              <a:t>     Символом художественных промыслов России стала Матрешка – деревянная игрушка в виде набора из нескольких полых внутри расписных кукол. Появилась Матрешка около 100 лет тому назад в городе  Сергиев Посад.   С какой любовью передают мастерицы красоту русских девушек ! Совсем как в жизни  - нет одинаковых. Цвета красок и варианты росписи делают ее образ неповторимым. </a:t>
            </a:r>
          </a:p>
          <a:p>
            <a:endParaRPr lang="ru-RU" dirty="0"/>
          </a:p>
        </p:txBody>
      </p:sp>
      <p:pic>
        <p:nvPicPr>
          <p:cNvPr id="34818" name="Picture 2" descr="http://studio-vov.ru/wp-content/uploads/2015/02/%D0%BC%D0%B0%D1%82%D1%80%D0%B5%D1%88%D0%BA%D0%B8-5.jpg"/>
          <p:cNvPicPr>
            <a:picLocks noGrp="1" noChangeAspect="1" noChangeArrowheads="1"/>
          </p:cNvPicPr>
          <p:nvPr>
            <p:ph sz="quarter" idx="2"/>
          </p:nvPr>
        </p:nvPicPr>
        <p:blipFill>
          <a:blip r:embed="rId2"/>
          <a:srcRect/>
          <a:stretch>
            <a:fillRect/>
          </a:stretch>
        </p:blipFill>
        <p:spPr bwMode="auto">
          <a:xfrm>
            <a:off x="4860032" y="4653136"/>
            <a:ext cx="4283968" cy="2202160"/>
          </a:xfrm>
          <a:prstGeom prst="rect">
            <a:avLst/>
          </a:prstGeom>
          <a:noFill/>
        </p:spPr>
      </p:pic>
      <p:pic>
        <p:nvPicPr>
          <p:cNvPr id="2" name="Рисунок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76" y="2189822"/>
            <a:ext cx="4881776" cy="4665474"/>
          </a:xfrm>
          <a:prstGeom prst="rect">
            <a:avLst/>
          </a:prstGeom>
        </p:spPr>
      </p:pic>
    </p:spTree>
    <p:extLst>
      <p:ext uri="{BB962C8B-B14F-4D97-AF65-F5344CB8AC3E}">
        <p14:creationId xmlns:p14="http://schemas.microsoft.com/office/powerpoint/2010/main" val="335154208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40" y="0"/>
            <a:ext cx="9144000" cy="6858000"/>
          </a:xfrm>
          <a:prstGeom prst="rect">
            <a:avLst/>
          </a:prstGeom>
        </p:spPr>
      </p:pic>
    </p:spTree>
    <p:extLst>
      <p:ext uri="{BB962C8B-B14F-4D97-AF65-F5344CB8AC3E}">
        <p14:creationId xmlns:p14="http://schemas.microsoft.com/office/powerpoint/2010/main" val="400625102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2276872"/>
          </a:xfrm>
        </p:spPr>
        <p:txBody>
          <a:bodyPr>
            <a:normAutofit fontScale="90000"/>
          </a:bodyPr>
          <a:lstStyle/>
          <a:p>
            <a:pPr algn="ctr"/>
            <a:r>
              <a:rPr lang="ru-RU" sz="2800" b="1" i="1" dirty="0">
                <a:solidFill>
                  <a:srgbClr val="7030A0"/>
                </a:solidFill>
              </a:rPr>
              <a:t> </a:t>
            </a:r>
            <a:r>
              <a:rPr lang="ru-RU" sz="2800" b="1" i="1" dirty="0" smtClean="0">
                <a:solidFill>
                  <a:srgbClr val="7030A0"/>
                </a:solidFill>
              </a:rPr>
              <a:t> </a:t>
            </a:r>
            <a:r>
              <a:rPr lang="en-US" sz="4900" b="1" i="1" dirty="0" smtClean="0">
                <a:solidFill>
                  <a:srgbClr val="7030A0"/>
                </a:solidFill>
              </a:rPr>
              <a:t>XVIII </a:t>
            </a:r>
            <a:r>
              <a:rPr lang="ru-RU" sz="4900" b="1" i="1" dirty="0" smtClean="0">
                <a:solidFill>
                  <a:srgbClr val="7030A0"/>
                </a:solidFill>
              </a:rPr>
              <a:t>в.</a:t>
            </a:r>
            <a:r>
              <a:rPr lang="ru-RU" sz="2800" b="1" i="1" dirty="0" smtClean="0">
                <a:solidFill>
                  <a:srgbClr val="7030A0"/>
                </a:solidFill>
              </a:rPr>
              <a:t> Гжель – народный керамический промысел. Изготавливается фарфорофаянсовая посуда, игрушки, украшаются народной сине-белой росписью – кобальтом. «Голубая сказка», воплощенная мастерами Гжели в изящной посуде радует глаз и греет душу. </a:t>
            </a:r>
            <a:endParaRPr lang="ru-RU" sz="2800" b="1" i="1" dirty="0">
              <a:solidFill>
                <a:srgbClr val="7030A0"/>
              </a:solidFill>
            </a:endParaRPr>
          </a:p>
        </p:txBody>
      </p:sp>
      <p:pic>
        <p:nvPicPr>
          <p:cNvPr id="4" name="Рисунок 3" descr="http://www.domposuda.ru/images/gzel/chainik--b.gif"/>
          <p:cNvPicPr/>
          <p:nvPr/>
        </p:nvPicPr>
        <p:blipFill>
          <a:blip r:embed="rId2"/>
          <a:srcRect/>
          <a:stretch>
            <a:fillRect/>
          </a:stretch>
        </p:blipFill>
        <p:spPr bwMode="auto">
          <a:xfrm>
            <a:off x="7020272" y="1916831"/>
            <a:ext cx="2123728" cy="215089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Рисунок 5" descr="https://freelance.ru/img/portfolio/pics/00/0A/0D/658819.jpg"/>
          <p:cNvPicPr/>
          <p:nvPr/>
        </p:nvPicPr>
        <p:blipFill>
          <a:blip r:embed="rId3" cstate="email"/>
          <a:srcRect/>
          <a:stretch>
            <a:fillRect/>
          </a:stretch>
        </p:blipFill>
        <p:spPr bwMode="auto">
          <a:xfrm>
            <a:off x="6497575" y="4095183"/>
            <a:ext cx="2638773" cy="26440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Рисунок 6" descr="http://vernisazhtur.ru/d/363477/d/69898206_7.jpg"/>
          <p:cNvPicPr/>
          <p:nvPr/>
        </p:nvPicPr>
        <p:blipFill>
          <a:blip r:embed="rId4" cstate="email"/>
          <a:srcRect/>
          <a:stretch>
            <a:fillRect/>
          </a:stretch>
        </p:blipFill>
        <p:spPr bwMode="auto">
          <a:xfrm>
            <a:off x="29653" y="4077072"/>
            <a:ext cx="2729987" cy="25717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Picture 4" descr="post-2237-1297879826_thumb[1]"/>
          <p:cNvPicPr>
            <a:picLocks noChangeAspect="1" noChangeArrowheads="1"/>
          </p:cNvPicPr>
          <p:nvPr/>
        </p:nvPicPr>
        <p:blipFill>
          <a:blip r:embed="rId5"/>
          <a:srcRect/>
          <a:stretch>
            <a:fillRect/>
          </a:stretch>
        </p:blipFill>
        <p:spPr bwMode="auto">
          <a:xfrm>
            <a:off x="29653" y="1916832"/>
            <a:ext cx="2094075" cy="2160240"/>
          </a:xfrm>
          <a:prstGeom prst="rect">
            <a:avLst/>
          </a:prstGeom>
          <a:noFill/>
        </p:spPr>
      </p:pic>
      <p:pic>
        <p:nvPicPr>
          <p:cNvPr id="10" name="Picture 4" descr="0_bea5_9e86b4af_XL[1]"/>
          <p:cNvPicPr>
            <a:picLocks noChangeAspect="1" noChangeArrowheads="1"/>
          </p:cNvPicPr>
          <p:nvPr/>
        </p:nvPicPr>
        <p:blipFill>
          <a:blip r:embed="rId6"/>
          <a:srcRect/>
          <a:stretch>
            <a:fillRect/>
          </a:stretch>
        </p:blipFill>
        <p:spPr bwMode="auto">
          <a:xfrm>
            <a:off x="2981507" y="2271116"/>
            <a:ext cx="3550242" cy="2517264"/>
          </a:xfrm>
          <a:prstGeom prst="rect">
            <a:avLst/>
          </a:prstGeom>
          <a:noFill/>
        </p:spPr>
      </p:pic>
      <p:pic>
        <p:nvPicPr>
          <p:cNvPr id="11" name="Picture 4" descr="804_1[1]"/>
          <p:cNvPicPr>
            <a:picLocks noChangeAspect="1" noChangeArrowheads="1"/>
          </p:cNvPicPr>
          <p:nvPr/>
        </p:nvPicPr>
        <p:blipFill>
          <a:blip r:embed="rId7"/>
          <a:srcRect/>
          <a:stretch>
            <a:fillRect/>
          </a:stretch>
        </p:blipFill>
        <p:spPr bwMode="auto">
          <a:xfrm>
            <a:off x="3000007" y="4293095"/>
            <a:ext cx="3324201" cy="2559371"/>
          </a:xfrm>
          <a:prstGeom prst="rect">
            <a:avLst/>
          </a:prstGeom>
          <a:noFill/>
          <a:ln w="9525">
            <a:noFill/>
            <a:miter lim="800000"/>
            <a:headEnd/>
            <a:tailEnd/>
          </a:ln>
        </p:spPr>
      </p:pic>
    </p:spTree>
    <p:extLst>
      <p:ext uri="{BB962C8B-B14F-4D97-AF65-F5344CB8AC3E}">
        <p14:creationId xmlns:p14="http://schemas.microsoft.com/office/powerpoint/2010/main" val="188353045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Picture 4" descr="Гжель[1]"/>
          <p:cNvPicPr>
            <a:picLocks noChangeAspect="1" noChangeArrowheads="1"/>
          </p:cNvPicPr>
          <p:nvPr/>
        </p:nvPicPr>
        <p:blipFill>
          <a:blip r:embed="rId2"/>
          <a:srcRect/>
          <a:stretch>
            <a:fillRect/>
          </a:stretch>
        </p:blipFill>
        <p:spPr bwMode="auto">
          <a:xfrm>
            <a:off x="0" y="0"/>
            <a:ext cx="9144000" cy="6857999"/>
          </a:xfrm>
          <a:prstGeom prst="rect">
            <a:avLst/>
          </a:prstGeom>
          <a:noFill/>
        </p:spPr>
      </p:pic>
    </p:spTree>
    <p:extLst>
      <p:ext uri="{BB962C8B-B14F-4D97-AF65-F5344CB8AC3E}">
        <p14:creationId xmlns:p14="http://schemas.microsoft.com/office/powerpoint/2010/main" val="38132210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3329152" y="116632"/>
            <a:ext cx="5400600" cy="6552728"/>
          </a:xfrm>
        </p:spPr>
        <p:txBody>
          <a:bodyPr anchor="t">
            <a:noAutofit/>
          </a:bodyPr>
          <a:lstStyle/>
          <a:p>
            <a:pPr algn="just"/>
            <a:r>
              <a:rPr lang="ru-RU" sz="2400" b="1" i="1" dirty="0" smtClean="0">
                <a:solidFill>
                  <a:srgbClr val="7030A0"/>
                </a:solidFill>
              </a:rPr>
              <a:t>Народные промыслы прошли долгий путь формирования. Путь от домашнего промысла, связанного с переработкой сырья в своём хозяйстве до возникновения художественных промыслов. </a:t>
            </a:r>
            <a:br>
              <a:rPr lang="ru-RU" sz="2400" b="1" i="1" dirty="0" smtClean="0">
                <a:solidFill>
                  <a:srgbClr val="7030A0"/>
                </a:solidFill>
              </a:rPr>
            </a:br>
            <a:r>
              <a:rPr lang="ru-RU" sz="2400" b="1" i="1" dirty="0" smtClean="0">
                <a:solidFill>
                  <a:srgbClr val="7030A0"/>
                </a:solidFill>
              </a:rPr>
              <a:t>Народные мастера на протяжении веков использовали секреты </a:t>
            </a:r>
            <a:r>
              <a:rPr lang="ru-RU" sz="2000" b="1" i="1" dirty="0" smtClean="0">
                <a:solidFill>
                  <a:srgbClr val="7030A0"/>
                </a:solidFill>
              </a:rPr>
              <a:t>мастерства</a:t>
            </a:r>
            <a:r>
              <a:rPr lang="ru-RU" sz="2400" b="1" i="1" dirty="0" smtClean="0">
                <a:solidFill>
                  <a:srgbClr val="7030A0"/>
                </a:solidFill>
              </a:rPr>
              <a:t>, орнаментику, художественные образы и сюжеты, передаваемые из поколения к поколению. Руки мастера…они творят красоту и пишут историю народа. Нам дорог образный язык народного искусства, его естественность и доброта. В своём творчестве народ отразил свой внутренний мир, восприятие добра и зла, свои мечты.</a:t>
            </a:r>
            <a:endParaRPr lang="ru-RU" sz="2400" b="1" i="1" dirty="0">
              <a:solidFill>
                <a:srgbClr val="7030A0"/>
              </a:solidFill>
            </a:endParaRPr>
          </a:p>
        </p:txBody>
      </p:sp>
      <p:pic>
        <p:nvPicPr>
          <p:cNvPr id="11" name="Содержимое 6" descr="2714.jpg"/>
          <p:cNvPicPr>
            <a:picLocks noChangeAspect="1"/>
          </p:cNvPicPr>
          <p:nvPr/>
        </p:nvPicPr>
        <p:blipFill>
          <a:blip r:embed="rId2"/>
          <a:stretch>
            <a:fillRect/>
          </a:stretch>
        </p:blipFill>
        <p:spPr>
          <a:xfrm>
            <a:off x="14184" y="0"/>
            <a:ext cx="3302000" cy="2334060"/>
          </a:xfrm>
          <a:prstGeom prst="rect">
            <a:avLst/>
          </a:prstGeom>
        </p:spPr>
      </p:pic>
      <p:pic>
        <p:nvPicPr>
          <p:cNvPr id="13" name="Picture 4" descr="C:\Users\PC\Desktop\Для Эллины\Для презентации\570228.jpg"/>
          <p:cNvPicPr>
            <a:picLocks noChangeAspect="1" noChangeArrowheads="1"/>
          </p:cNvPicPr>
          <p:nvPr/>
        </p:nvPicPr>
        <p:blipFill>
          <a:blip r:embed="rId3"/>
          <a:srcRect/>
          <a:stretch>
            <a:fillRect/>
          </a:stretch>
        </p:blipFill>
        <p:spPr bwMode="auto">
          <a:xfrm>
            <a:off x="179512" y="2924944"/>
            <a:ext cx="2952328" cy="3456384"/>
          </a:xfrm>
          <a:prstGeom prst="rect">
            <a:avLst/>
          </a:prstGeom>
          <a:noFill/>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Вологодское кружево</a:t>
            </a:r>
            <a:endParaRPr lang="ru-RU" dirty="0"/>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037" y="0"/>
            <a:ext cx="9128125" cy="6858000"/>
          </a:xfrm>
          <a:prstGeom prst="rect">
            <a:avLst/>
          </a:prstGeom>
        </p:spPr>
      </p:pic>
    </p:spTree>
    <p:extLst>
      <p:ext uri="{BB962C8B-B14F-4D97-AF65-F5344CB8AC3E}">
        <p14:creationId xmlns:p14="http://schemas.microsoft.com/office/powerpoint/2010/main" val="364803476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5400" dirty="0" smtClean="0"/>
              <a:t/>
            </a:r>
            <a:br>
              <a:rPr lang="ru-RU" sz="5400" dirty="0" smtClean="0"/>
            </a:br>
            <a:endParaRPr lang="ru-RU" dirty="0"/>
          </a:p>
        </p:txBody>
      </p:sp>
      <p:sp>
        <p:nvSpPr>
          <p:cNvPr id="3" name="Содержимое 2"/>
          <p:cNvSpPr>
            <a:spLocks noGrp="1"/>
          </p:cNvSpPr>
          <p:nvPr>
            <p:ph sz="half" idx="1"/>
          </p:nvPr>
        </p:nvSpPr>
        <p:spPr/>
        <p:txBody>
          <a:bodyPr>
            <a:normAutofit/>
          </a:bodyPr>
          <a:lstStyle/>
          <a:p>
            <a:pPr marL="0" indent="0" fontAlgn="base">
              <a:buNone/>
            </a:pPr>
            <a:endParaRPr lang="ru-RU" sz="1600" dirty="0" smtClean="0"/>
          </a:p>
          <a:p>
            <a:endParaRPr lang="ru-RU" sz="1400" dirty="0"/>
          </a:p>
        </p:txBody>
      </p:sp>
      <p:pic>
        <p:nvPicPr>
          <p:cNvPr id="6" name="Содержимое 5" descr="17.jpg"/>
          <p:cNvPicPr>
            <a:picLocks noGrp="1" noChangeAspect="1"/>
          </p:cNvPicPr>
          <p:nvPr>
            <p:ph sz="half" idx="2"/>
          </p:nvPr>
        </p:nvPicPr>
        <p:blipFill>
          <a:blip r:embed="rId2" cstate="print"/>
          <a:stretch>
            <a:fillRect/>
          </a:stretch>
        </p:blipFill>
        <p:spPr>
          <a:xfrm>
            <a:off x="4930512" y="45720"/>
            <a:ext cx="4263008" cy="3743320"/>
          </a:xfrm>
        </p:spPr>
      </p:pic>
      <p:sp>
        <p:nvSpPr>
          <p:cNvPr id="7" name="TextBox 6"/>
          <p:cNvSpPr txBox="1"/>
          <p:nvPr/>
        </p:nvSpPr>
        <p:spPr>
          <a:xfrm>
            <a:off x="251520" y="3571876"/>
            <a:ext cx="9073008" cy="2677656"/>
          </a:xfrm>
          <a:prstGeom prst="rect">
            <a:avLst/>
          </a:prstGeom>
          <a:noFill/>
        </p:spPr>
        <p:txBody>
          <a:bodyPr wrap="square" rtlCol="0">
            <a:spAutoFit/>
          </a:bodyPr>
          <a:lstStyle/>
          <a:p>
            <a:pPr fontAlgn="base"/>
            <a:r>
              <a:rPr lang="ru-RU" sz="2400" b="1" i="1" dirty="0" smtClean="0">
                <a:solidFill>
                  <a:srgbClr val="7030A0"/>
                </a:solidFill>
              </a:rPr>
              <a:t>                                                 </a:t>
            </a:r>
          </a:p>
          <a:p>
            <a:pPr algn="ctr" fontAlgn="base"/>
            <a:r>
              <a:rPr lang="ru-RU" sz="2400" b="1" i="1" dirty="0" smtClean="0">
                <a:solidFill>
                  <a:srgbClr val="7030A0"/>
                </a:solidFill>
              </a:rPr>
              <a:t>Городецкая </a:t>
            </a:r>
            <a:r>
              <a:rPr lang="ru-RU" sz="2400" b="1" i="1" dirty="0">
                <a:solidFill>
                  <a:srgbClr val="7030A0"/>
                </a:solidFill>
              </a:rPr>
              <a:t>роспись существует с середины </a:t>
            </a:r>
            <a:r>
              <a:rPr lang="en-US" sz="2400" b="1" i="1" dirty="0" smtClean="0">
                <a:solidFill>
                  <a:srgbClr val="7030A0"/>
                </a:solidFill>
              </a:rPr>
              <a:t>XIX</a:t>
            </a:r>
            <a:r>
              <a:rPr lang="ru-RU" sz="2400" b="1" i="1" dirty="0" smtClean="0">
                <a:solidFill>
                  <a:srgbClr val="7030A0"/>
                </a:solidFill>
              </a:rPr>
              <a:t> </a:t>
            </a:r>
            <a:r>
              <a:rPr lang="ru-RU" sz="2400" b="1" i="1" dirty="0">
                <a:solidFill>
                  <a:srgbClr val="7030A0"/>
                </a:solidFill>
              </a:rPr>
              <a:t>века. Яркие, лаконичные узоры отражают жанровые сцены, фигурки коней, петухов, цветочный  орнаменты. Роспись выполняется свободным мазком с белой и черной графической обводкой, украшает прялки, мебель, ставни, двери</a:t>
            </a:r>
            <a:r>
              <a:rPr lang="ru-RU" sz="2400" b="1" i="1" dirty="0" smtClean="0">
                <a:solidFill>
                  <a:srgbClr val="7030A0"/>
                </a:solidFill>
              </a:rPr>
              <a:t>.</a:t>
            </a:r>
          </a:p>
          <a:p>
            <a:pPr fontAlgn="base"/>
            <a:r>
              <a:rPr lang="ru-RU" sz="2400" b="1" i="1" dirty="0" smtClean="0">
                <a:solidFill>
                  <a:srgbClr val="7030A0"/>
                </a:solidFill>
              </a:rPr>
              <a:t>На каждом изделии только русские мотивы и русская красота.</a:t>
            </a:r>
            <a:endParaRPr lang="ru-RU" sz="2400" b="1" i="1" dirty="0">
              <a:solidFill>
                <a:srgbClr val="7030A0"/>
              </a:solidFill>
            </a:endParaRPr>
          </a:p>
        </p:txBody>
      </p:sp>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 y="32792"/>
            <a:ext cx="5019288" cy="3756248"/>
          </a:xfrm>
          <a:prstGeom prst="rect">
            <a:avLst/>
          </a:prstGeom>
        </p:spPr>
      </p:pic>
    </p:spTree>
    <p:extLst>
      <p:ext uri="{BB962C8B-B14F-4D97-AF65-F5344CB8AC3E}">
        <p14:creationId xmlns:p14="http://schemas.microsoft.com/office/powerpoint/2010/main" val="70114563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620688"/>
          </a:xfrm>
        </p:spPr>
        <p:txBody>
          <a:bodyPr>
            <a:normAutofit fontScale="90000"/>
          </a:bodyPr>
          <a:lstStyle/>
          <a:p>
            <a:r>
              <a:rPr lang="ru-RU" dirty="0" smtClean="0"/>
              <a:t>          </a:t>
            </a:r>
            <a:r>
              <a:rPr lang="ru-RU" b="1" i="1" dirty="0" err="1" smtClean="0">
                <a:solidFill>
                  <a:srgbClr val="7030A0"/>
                </a:solidFill>
              </a:rPr>
              <a:t>Федоскинская</a:t>
            </a:r>
            <a:r>
              <a:rPr lang="ru-RU" b="1" i="1" dirty="0" smtClean="0">
                <a:solidFill>
                  <a:srgbClr val="7030A0"/>
                </a:solidFill>
              </a:rPr>
              <a:t> миниатюра</a:t>
            </a:r>
            <a:endParaRPr lang="ru-RU" b="1" i="1" dirty="0">
              <a:solidFill>
                <a:srgbClr val="7030A0"/>
              </a:solidFill>
            </a:endParaRPr>
          </a:p>
        </p:txBody>
      </p:sp>
      <p:sp>
        <p:nvSpPr>
          <p:cNvPr id="4" name="Объект 3"/>
          <p:cNvSpPr>
            <a:spLocks noGrp="1"/>
          </p:cNvSpPr>
          <p:nvPr>
            <p:ph sz="half" idx="1"/>
          </p:nvPr>
        </p:nvSpPr>
        <p:spPr/>
        <p:txBody>
          <a:bodyPr/>
          <a:lstStyle/>
          <a:p>
            <a:endParaRPr lang="ru-RU"/>
          </a:p>
        </p:txBody>
      </p:sp>
      <p:sp>
        <p:nvSpPr>
          <p:cNvPr id="5" name="Объект 4"/>
          <p:cNvSpPr>
            <a:spLocks noGrp="1"/>
          </p:cNvSpPr>
          <p:nvPr>
            <p:ph sz="half" idx="2"/>
          </p:nvPr>
        </p:nvSpPr>
        <p:spPr>
          <a:xfrm>
            <a:off x="4648200" y="620688"/>
            <a:ext cx="4038600" cy="5734237"/>
          </a:xfrm>
        </p:spPr>
        <p:txBody>
          <a:bodyPr>
            <a:normAutofit/>
          </a:bodyPr>
          <a:lstStyle/>
          <a:p>
            <a:r>
              <a:rPr lang="ru-RU" sz="2400" b="1" i="1" dirty="0" err="1" smtClean="0">
                <a:solidFill>
                  <a:srgbClr val="7030A0"/>
                </a:solidFill>
              </a:rPr>
              <a:t>Федоскинская</a:t>
            </a:r>
            <a:r>
              <a:rPr lang="ru-RU" sz="2400" b="1" i="1" dirty="0" smtClean="0">
                <a:solidFill>
                  <a:srgbClr val="7030A0"/>
                </a:solidFill>
              </a:rPr>
              <a:t> миниатюра – вид традиционной лаковой миниатюрной живописи масляными красками на папье-маше, сложившейся в конце </a:t>
            </a:r>
            <a:r>
              <a:rPr lang="en-US" sz="2400" b="1" i="1" dirty="0" smtClean="0">
                <a:solidFill>
                  <a:srgbClr val="7030A0"/>
                </a:solidFill>
              </a:rPr>
              <a:t>XVIII </a:t>
            </a:r>
            <a:r>
              <a:rPr lang="ru-RU" sz="2400" b="1" i="1" dirty="0" smtClean="0">
                <a:solidFill>
                  <a:srgbClr val="7030A0"/>
                </a:solidFill>
              </a:rPr>
              <a:t>веке в подмосковном селе Федоскино.</a:t>
            </a:r>
            <a:endParaRPr lang="ru-RU" sz="2400" b="1" i="1" dirty="0">
              <a:solidFill>
                <a:srgbClr val="7030A0"/>
              </a:solidFill>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5564" y="764704"/>
            <a:ext cx="4461872" cy="6093296"/>
          </a:xfrm>
          <a:prstGeom prst="rect">
            <a:avLst/>
          </a:prstGeom>
        </p:spPr>
      </p:pic>
      <p:pic>
        <p:nvPicPr>
          <p:cNvPr id="6" name="Рисунок 5" descr="http://s019.radikal.ru/i621/1205/5f/949cf0fbfc0c.jpg"/>
          <p:cNvPicPr/>
          <p:nvPr/>
        </p:nvPicPr>
        <p:blipFill>
          <a:blip r:embed="rId3" cstate="email"/>
          <a:srcRect/>
          <a:stretch>
            <a:fillRect/>
          </a:stretch>
        </p:blipFill>
        <p:spPr bwMode="auto">
          <a:xfrm>
            <a:off x="4922087" y="3933056"/>
            <a:ext cx="4089119" cy="29249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17176894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7543033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305800" cy="764704"/>
          </a:xfrm>
        </p:spPr>
        <p:txBody>
          <a:bodyPr>
            <a:normAutofit fontScale="90000"/>
          </a:bodyPr>
          <a:lstStyle/>
          <a:p>
            <a:r>
              <a:rPr lang="ru-RU" dirty="0" smtClean="0"/>
              <a:t>                      </a:t>
            </a:r>
            <a:r>
              <a:rPr lang="en-US" b="1" i="1" dirty="0" smtClean="0">
                <a:solidFill>
                  <a:srgbClr val="7030A0"/>
                </a:solidFill>
              </a:rPr>
              <a:t>XIX – XX </a:t>
            </a:r>
            <a:r>
              <a:rPr lang="ru-RU" b="1" i="1" dirty="0" smtClean="0">
                <a:solidFill>
                  <a:srgbClr val="7030A0"/>
                </a:solidFill>
              </a:rPr>
              <a:t>век         </a:t>
            </a:r>
            <a:endParaRPr lang="ru-RU" b="1" i="1" dirty="0">
              <a:solidFill>
                <a:srgbClr val="7030A0"/>
              </a:solidFill>
            </a:endParaRPr>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0688"/>
            <a:ext cx="9144000" cy="6237312"/>
          </a:xfrm>
          <a:prstGeom prst="rect">
            <a:avLst/>
          </a:prstGeom>
        </p:spPr>
      </p:pic>
    </p:spTree>
    <p:extLst>
      <p:ext uri="{BB962C8B-B14F-4D97-AF65-F5344CB8AC3E}">
        <p14:creationId xmlns:p14="http://schemas.microsoft.com/office/powerpoint/2010/main" val="203035911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4467456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spTree>
    <p:extLst>
      <p:ext uri="{BB962C8B-B14F-4D97-AF65-F5344CB8AC3E}">
        <p14:creationId xmlns:p14="http://schemas.microsoft.com/office/powerpoint/2010/main" val="183776237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91680" y="0"/>
            <a:ext cx="6048672" cy="6858000"/>
          </a:xfrm>
          <a:prstGeom prst="rect">
            <a:avLst/>
          </a:prstGeom>
        </p:spPr>
      </p:pic>
    </p:spTree>
    <p:extLst>
      <p:ext uri="{BB962C8B-B14F-4D97-AF65-F5344CB8AC3E}">
        <p14:creationId xmlns:p14="http://schemas.microsoft.com/office/powerpoint/2010/main" val="316142528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spTree>
    <p:extLst>
      <p:ext uri="{BB962C8B-B14F-4D97-AF65-F5344CB8AC3E}">
        <p14:creationId xmlns:p14="http://schemas.microsoft.com/office/powerpoint/2010/main" val="31835810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6442553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88640"/>
            <a:ext cx="9121761" cy="1440160"/>
          </a:xfrm>
        </p:spPr>
        <p:txBody>
          <a:bodyPr>
            <a:noAutofit/>
          </a:bodyPr>
          <a:lstStyle/>
          <a:p>
            <a:pPr algn="ctr"/>
            <a:r>
              <a:rPr lang="ru-RU" sz="3200" b="1" i="1" dirty="0" smtClean="0">
                <a:solidFill>
                  <a:srgbClr val="7030A0"/>
                </a:solidFill>
              </a:rPr>
              <a:t>ЛЕГЕНДА: по поверью, летела сказочная жар-птица и где роняла своё перо, там люди обладали даром творить красоту! </a:t>
            </a:r>
            <a:endParaRPr lang="ru-RU" sz="3200" b="1" i="1" dirty="0">
              <a:solidFill>
                <a:srgbClr val="7030A0"/>
              </a:solidFill>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239" y="1772816"/>
            <a:ext cx="9144000" cy="5085184"/>
          </a:xfrm>
          <a:prstGeom prst="rect">
            <a:avLst/>
          </a:prstGeom>
        </p:spPr>
      </p:pic>
    </p:spTree>
    <p:extLst>
      <p:ext uri="{BB962C8B-B14F-4D97-AF65-F5344CB8AC3E}">
        <p14:creationId xmlns:p14="http://schemas.microsoft.com/office/powerpoint/2010/main" val="346607077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spTree>
    <p:extLst>
      <p:ext uri="{BB962C8B-B14F-4D97-AF65-F5344CB8AC3E}">
        <p14:creationId xmlns:p14="http://schemas.microsoft.com/office/powerpoint/2010/main" val="49428724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748272"/>
          </a:xfrm>
          <a:prstGeom prst="rect">
            <a:avLst/>
          </a:prstGeom>
        </p:spPr>
      </p:pic>
    </p:spTree>
    <p:extLst>
      <p:ext uri="{BB962C8B-B14F-4D97-AF65-F5344CB8AC3E}">
        <p14:creationId xmlns:p14="http://schemas.microsoft.com/office/powerpoint/2010/main" val="12997624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581772"/>
          </a:xfrm>
        </p:spPr>
        <p:txBody>
          <a:bodyPr>
            <a:normAutofit fontScale="90000"/>
          </a:bodyPr>
          <a:lstStyle/>
          <a:p>
            <a:r>
              <a:rPr lang="ru-RU" sz="5400" dirty="0" smtClean="0"/>
              <a:t/>
            </a:r>
            <a:br>
              <a:rPr lang="ru-RU" sz="5400" dirty="0" smtClean="0"/>
            </a:br>
            <a:endParaRPr lang="ru-RU" dirty="0"/>
          </a:p>
        </p:txBody>
      </p:sp>
      <p:sp>
        <p:nvSpPr>
          <p:cNvPr id="3" name="Содержимое 2"/>
          <p:cNvSpPr>
            <a:spLocks noGrp="1"/>
          </p:cNvSpPr>
          <p:nvPr>
            <p:ph sz="half" idx="1"/>
          </p:nvPr>
        </p:nvSpPr>
        <p:spPr>
          <a:xfrm>
            <a:off x="357158" y="423842"/>
            <a:ext cx="4138642" cy="5854883"/>
          </a:xfrm>
        </p:spPr>
        <p:txBody>
          <a:bodyPr>
            <a:normAutofit/>
          </a:bodyPr>
          <a:lstStyle/>
          <a:p>
            <a:pPr fontAlgn="base"/>
            <a:r>
              <a:rPr lang="ru-RU" sz="2000" b="1" dirty="0" err="1" smtClean="0">
                <a:solidFill>
                  <a:srgbClr val="FF0000"/>
                </a:solidFill>
              </a:rPr>
              <a:t>Жостовская</a:t>
            </a:r>
            <a:r>
              <a:rPr lang="ru-RU" sz="2000" b="1" dirty="0" smtClean="0">
                <a:solidFill>
                  <a:srgbClr val="FF0000"/>
                </a:solidFill>
              </a:rPr>
              <a:t> роспись</a:t>
            </a:r>
            <a:r>
              <a:rPr lang="ru-RU" sz="3200" dirty="0" smtClean="0"/>
              <a:t/>
            </a:r>
            <a:br>
              <a:rPr lang="ru-RU" sz="3200" dirty="0" smtClean="0"/>
            </a:br>
            <a:r>
              <a:rPr lang="ru-RU" sz="1400" dirty="0" smtClean="0"/>
              <a:t/>
            </a:r>
            <a:br>
              <a:rPr lang="ru-RU" sz="1400" dirty="0" smtClean="0"/>
            </a:br>
            <a:r>
              <a:rPr lang="ru-RU" sz="1600" dirty="0" smtClean="0"/>
              <a:t>В начале 19 века в одной из подмосковных деревень жили братья Вишняковы, и занимались они росписью лакированных металлических подносов, сахарниц, поддонов, шкатулок из папье-маше, портсигаров, чайниц, альбомов и прочего. С тех пор художественная роспись в </a:t>
            </a:r>
            <a:r>
              <a:rPr lang="ru-RU" sz="1600" dirty="0" err="1" smtClean="0"/>
              <a:t>жостовском</a:t>
            </a:r>
            <a:r>
              <a:rPr lang="ru-RU" sz="1600" dirty="0" smtClean="0"/>
              <a:t> стиле стала набирать </a:t>
            </a:r>
            <a:r>
              <a:rPr lang="ru-RU" sz="1600" dirty="0" err="1" smtClean="0"/>
              <a:t>популярноть</a:t>
            </a:r>
            <a:r>
              <a:rPr lang="ru-RU" sz="1600" dirty="0" smtClean="0"/>
              <a:t> и привлекать внимание на многочисленных выставках в нашей стране и за рубежом.</a:t>
            </a:r>
          </a:p>
          <a:p>
            <a:endParaRPr lang="ru-RU" sz="1400" dirty="0"/>
          </a:p>
        </p:txBody>
      </p:sp>
      <p:sp>
        <p:nvSpPr>
          <p:cNvPr id="7" name="TextBox 6"/>
          <p:cNvSpPr txBox="1"/>
          <p:nvPr/>
        </p:nvSpPr>
        <p:spPr>
          <a:xfrm>
            <a:off x="4643438" y="3571876"/>
            <a:ext cx="3929090" cy="400110"/>
          </a:xfrm>
          <a:prstGeom prst="rect">
            <a:avLst/>
          </a:prstGeom>
          <a:noFill/>
        </p:spPr>
        <p:txBody>
          <a:bodyPr wrap="square" rtlCol="0">
            <a:spAutoFit/>
          </a:bodyPr>
          <a:lstStyle/>
          <a:p>
            <a:pPr fontAlgn="base"/>
            <a:r>
              <a:rPr lang="ru-RU" sz="2000" b="1" dirty="0" smtClean="0">
                <a:solidFill>
                  <a:srgbClr val="FF0000"/>
                </a:solidFill>
              </a:rPr>
              <a:t>         </a:t>
            </a:r>
          </a:p>
        </p:txBody>
      </p:sp>
      <p:pic>
        <p:nvPicPr>
          <p:cNvPr id="45058" name="Picture 2" descr="C:\Users\PC\Desktop\Для Эллины\Для презентации\жостово.jpeg"/>
          <p:cNvPicPr>
            <a:picLocks noChangeAspect="1" noChangeArrowheads="1"/>
          </p:cNvPicPr>
          <p:nvPr/>
        </p:nvPicPr>
        <p:blipFill>
          <a:blip r:embed="rId2"/>
          <a:srcRect/>
          <a:stretch>
            <a:fillRect/>
          </a:stretch>
        </p:blipFill>
        <p:spPr bwMode="auto">
          <a:xfrm>
            <a:off x="-108520" y="0"/>
            <a:ext cx="9252519" cy="6858000"/>
          </a:xfrm>
          <a:prstGeom prst="rect">
            <a:avLst/>
          </a:prstGeom>
          <a:noFill/>
        </p:spPr>
      </p:pic>
      <p:sp>
        <p:nvSpPr>
          <p:cNvPr id="4" name="Объект 3"/>
          <p:cNvSpPr>
            <a:spLocks noGrp="1"/>
          </p:cNvSpPr>
          <p:nvPr>
            <p:ph sz="half" idx="2"/>
          </p:nvPr>
        </p:nvSpPr>
        <p:spPr/>
        <p:txBody>
          <a:bodyPr/>
          <a:lstStyle/>
          <a:p>
            <a:endParaRPr lang="ru-RU"/>
          </a:p>
        </p:txBody>
      </p:sp>
    </p:spTree>
    <p:extLst>
      <p:ext uri="{BB962C8B-B14F-4D97-AF65-F5344CB8AC3E}">
        <p14:creationId xmlns:p14="http://schemas.microsoft.com/office/powerpoint/2010/main" val="145650395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35671819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357158" y="476672"/>
            <a:ext cx="4718898" cy="5976664"/>
          </a:xfrm>
        </p:spPr>
        <p:txBody>
          <a:bodyPr>
            <a:normAutofit fontScale="25000" lnSpcReduction="20000"/>
          </a:bodyPr>
          <a:lstStyle/>
          <a:p>
            <a:pPr fontAlgn="base">
              <a:buNone/>
            </a:pPr>
            <a:endParaRPr lang="ru-RU" sz="1700" dirty="0" smtClean="0"/>
          </a:p>
          <a:p>
            <a:pPr fontAlgn="base">
              <a:buNone/>
            </a:pPr>
            <a:endParaRPr lang="ru-RU" sz="1700" dirty="0" smtClean="0"/>
          </a:p>
          <a:p>
            <a:pPr fontAlgn="base">
              <a:buNone/>
            </a:pPr>
            <a:endParaRPr lang="ru-RU" sz="1700" dirty="0" smtClean="0"/>
          </a:p>
          <a:p>
            <a:pPr fontAlgn="base">
              <a:buNone/>
            </a:pPr>
            <a:endParaRPr lang="ru-RU" sz="1700" dirty="0" smtClean="0"/>
          </a:p>
          <a:p>
            <a:pPr fontAlgn="base">
              <a:buNone/>
            </a:pPr>
            <a:endParaRPr lang="ru-RU" sz="1700" dirty="0" smtClean="0"/>
          </a:p>
          <a:p>
            <a:pPr fontAlgn="base">
              <a:buNone/>
            </a:pPr>
            <a:endParaRPr lang="ru-RU" sz="1700" dirty="0" smtClean="0"/>
          </a:p>
          <a:p>
            <a:pPr fontAlgn="base">
              <a:buNone/>
            </a:pPr>
            <a:endParaRPr lang="ru-RU" sz="1700" dirty="0" smtClean="0"/>
          </a:p>
          <a:p>
            <a:pPr fontAlgn="base">
              <a:buNone/>
            </a:pPr>
            <a:endParaRPr lang="ru-RU" sz="1700" dirty="0" smtClean="0"/>
          </a:p>
          <a:p>
            <a:pPr fontAlgn="base">
              <a:buNone/>
            </a:pPr>
            <a:endParaRPr lang="ru-RU" sz="1700" dirty="0" smtClean="0"/>
          </a:p>
          <a:p>
            <a:pPr fontAlgn="base">
              <a:buNone/>
            </a:pPr>
            <a:endParaRPr lang="ru-RU" sz="3300" b="1" i="1" dirty="0" smtClean="0">
              <a:solidFill>
                <a:srgbClr val="7030A0"/>
              </a:solidFill>
            </a:endParaRPr>
          </a:p>
          <a:p>
            <a:pPr algn="ctr" fontAlgn="base">
              <a:buNone/>
            </a:pPr>
            <a:r>
              <a:rPr lang="ru-RU" sz="11200" b="1" i="1" dirty="0" smtClean="0">
                <a:solidFill>
                  <a:srgbClr val="7030A0"/>
                </a:solidFill>
              </a:rPr>
              <a:t>Яркие и легкие, женственные</a:t>
            </a:r>
          </a:p>
          <a:p>
            <a:pPr algn="ctr" fontAlgn="base">
              <a:buNone/>
            </a:pPr>
            <a:r>
              <a:rPr lang="ru-RU" sz="11200" b="1" i="1" dirty="0" smtClean="0">
                <a:solidFill>
                  <a:srgbClr val="7030A0"/>
                </a:solidFill>
              </a:rPr>
              <a:t> </a:t>
            </a:r>
            <a:r>
              <a:rPr lang="ru-RU" sz="11200" b="1" i="1" dirty="0" err="1" smtClean="0">
                <a:solidFill>
                  <a:srgbClr val="7030A0"/>
                </a:solidFill>
              </a:rPr>
              <a:t>павлопосадские</a:t>
            </a:r>
            <a:r>
              <a:rPr lang="ru-RU" sz="11200" b="1" i="1" dirty="0" smtClean="0">
                <a:solidFill>
                  <a:srgbClr val="7030A0"/>
                </a:solidFill>
              </a:rPr>
              <a:t> платки всегда модны и актуальны. </a:t>
            </a:r>
          </a:p>
          <a:p>
            <a:pPr algn="ctr" fontAlgn="base">
              <a:buNone/>
            </a:pPr>
            <a:r>
              <a:rPr lang="ru-RU" sz="11200" b="1" i="1" dirty="0" smtClean="0">
                <a:solidFill>
                  <a:srgbClr val="7030A0"/>
                </a:solidFill>
              </a:rPr>
              <a:t>Этот народный промысел появился в конце</a:t>
            </a:r>
          </a:p>
          <a:p>
            <a:pPr algn="ctr" fontAlgn="base">
              <a:buNone/>
            </a:pPr>
            <a:r>
              <a:rPr lang="ru-RU" sz="11200" b="1" i="1" dirty="0" smtClean="0">
                <a:solidFill>
                  <a:srgbClr val="7030A0"/>
                </a:solidFill>
              </a:rPr>
              <a:t> </a:t>
            </a:r>
            <a:r>
              <a:rPr lang="en-US" sz="11200" b="1" i="1" dirty="0" smtClean="0">
                <a:solidFill>
                  <a:srgbClr val="7030A0"/>
                </a:solidFill>
              </a:rPr>
              <a:t>XVIII</a:t>
            </a:r>
            <a:r>
              <a:rPr lang="ru-RU" sz="11200" b="1" i="1" dirty="0" smtClean="0">
                <a:solidFill>
                  <a:srgbClr val="7030A0"/>
                </a:solidFill>
              </a:rPr>
              <a:t> века на крестьянском предприятии села</a:t>
            </a:r>
          </a:p>
          <a:p>
            <a:pPr algn="ctr" fontAlgn="base">
              <a:buNone/>
            </a:pPr>
            <a:r>
              <a:rPr lang="ru-RU" sz="11200" b="1" i="1" dirty="0" smtClean="0">
                <a:solidFill>
                  <a:srgbClr val="7030A0"/>
                </a:solidFill>
              </a:rPr>
              <a:t> Павлово. Вся красота России с любовью отображается</a:t>
            </a:r>
          </a:p>
          <a:p>
            <a:pPr algn="ctr" fontAlgn="base">
              <a:buNone/>
            </a:pPr>
            <a:r>
              <a:rPr lang="ru-RU" sz="11200" b="1" i="1" dirty="0" smtClean="0">
                <a:solidFill>
                  <a:srgbClr val="7030A0"/>
                </a:solidFill>
              </a:rPr>
              <a:t> в красках и узорах этих платков.</a:t>
            </a:r>
          </a:p>
          <a:p>
            <a:endParaRPr lang="ru-RU" sz="11200" b="1" i="1" dirty="0">
              <a:solidFill>
                <a:srgbClr val="7030A0"/>
              </a:solidFill>
            </a:endParaRPr>
          </a:p>
        </p:txBody>
      </p:sp>
      <p:pic>
        <p:nvPicPr>
          <p:cNvPr id="43010" name="Picture 2" descr="C:\Users\PC\Desktop\Для Эллины\Для презентации\470x0_82f5a98c61f0e2184a29033a3645b0c5193975bac24bccd8cdb299bb6e4b78c2___jpg____4_bbdfccb3.jpg"/>
          <p:cNvPicPr>
            <a:picLocks noChangeAspect="1" noChangeArrowheads="1"/>
          </p:cNvPicPr>
          <p:nvPr/>
        </p:nvPicPr>
        <p:blipFill>
          <a:blip r:embed="rId2"/>
          <a:srcRect/>
          <a:stretch>
            <a:fillRect/>
          </a:stretch>
        </p:blipFill>
        <p:spPr bwMode="auto">
          <a:xfrm>
            <a:off x="5640720" y="1037680"/>
            <a:ext cx="3022056" cy="2643206"/>
          </a:xfrm>
          <a:prstGeom prst="rect">
            <a:avLst/>
          </a:prstGeom>
          <a:noFill/>
        </p:spPr>
      </p:pic>
      <p:pic>
        <p:nvPicPr>
          <p:cNvPr id="43011" name="Picture 3" descr="C:\Users\PC\Desktop\Для Эллины\Для презентации\Марья-искусница_1606-13-2.jpg"/>
          <p:cNvPicPr>
            <a:picLocks noChangeAspect="1" noChangeArrowheads="1"/>
          </p:cNvPicPr>
          <p:nvPr/>
        </p:nvPicPr>
        <p:blipFill>
          <a:blip r:embed="rId3" cstate="print"/>
          <a:srcRect/>
          <a:stretch>
            <a:fillRect/>
          </a:stretch>
        </p:blipFill>
        <p:spPr bwMode="auto">
          <a:xfrm>
            <a:off x="5640720" y="3887578"/>
            <a:ext cx="3022056" cy="2796670"/>
          </a:xfrm>
          <a:prstGeom prst="rect">
            <a:avLst/>
          </a:prstGeom>
          <a:noFill/>
        </p:spPr>
      </p:pic>
      <p:sp>
        <p:nvSpPr>
          <p:cNvPr id="2" name="Объект 1"/>
          <p:cNvSpPr>
            <a:spLocks noGrp="1"/>
          </p:cNvSpPr>
          <p:nvPr>
            <p:ph sz="half" idx="2"/>
          </p:nvPr>
        </p:nvSpPr>
        <p:spPr>
          <a:xfrm>
            <a:off x="971600" y="116632"/>
            <a:ext cx="7691176" cy="714356"/>
          </a:xfrm>
        </p:spPr>
        <p:txBody>
          <a:bodyPr>
            <a:noAutofit/>
          </a:bodyPr>
          <a:lstStyle/>
          <a:p>
            <a:r>
              <a:rPr lang="ru-RU" sz="4400" b="1" i="1" dirty="0" smtClean="0">
                <a:solidFill>
                  <a:srgbClr val="7030A0"/>
                </a:solidFill>
              </a:rPr>
              <a:t>   </a:t>
            </a:r>
            <a:r>
              <a:rPr lang="ru-RU" sz="4400" b="1" i="1" dirty="0" err="1" smtClean="0">
                <a:solidFill>
                  <a:srgbClr val="7030A0"/>
                </a:solidFill>
              </a:rPr>
              <a:t>Павлопосадские</a:t>
            </a:r>
            <a:r>
              <a:rPr lang="ru-RU" sz="4400" b="1" i="1" dirty="0" smtClean="0">
                <a:solidFill>
                  <a:srgbClr val="7030A0"/>
                </a:solidFill>
              </a:rPr>
              <a:t> платки</a:t>
            </a:r>
            <a:endParaRPr lang="ru-RU" sz="4400" b="1" i="1" dirty="0">
              <a:solidFill>
                <a:srgbClr val="7030A0"/>
              </a:solidFill>
            </a:endParaRPr>
          </a:p>
        </p:txBody>
      </p:sp>
    </p:spTree>
    <p:extLst>
      <p:ext uri="{BB962C8B-B14F-4D97-AF65-F5344CB8AC3E}">
        <p14:creationId xmlns:p14="http://schemas.microsoft.com/office/powerpoint/2010/main" val="63137435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239" y="0"/>
            <a:ext cx="9144000" cy="6212632"/>
          </a:xfrm>
          <a:prstGeom prst="rect">
            <a:avLst/>
          </a:prstGeom>
        </p:spPr>
      </p:pic>
    </p:spTree>
    <p:extLst>
      <p:ext uri="{BB962C8B-B14F-4D97-AF65-F5344CB8AC3E}">
        <p14:creationId xmlns:p14="http://schemas.microsoft.com/office/powerpoint/2010/main" val="1771275047"/>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95225847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1052736"/>
          </a:xfrm>
        </p:spPr>
        <p:txBody>
          <a:bodyPr>
            <a:normAutofit/>
          </a:bodyPr>
          <a:lstStyle/>
          <a:p>
            <a:pPr algn="ctr"/>
            <a:r>
              <a:rPr lang="ru-RU" sz="3100" b="1" i="1" dirty="0" smtClean="0"/>
              <a:t>География размещения народных промыслов по экономическим районам России</a:t>
            </a:r>
            <a:r>
              <a:rPr lang="ru-RU" sz="2400" b="1" i="1" dirty="0" smtClean="0"/>
              <a:t>.</a:t>
            </a:r>
            <a:endParaRPr lang="ru-RU" sz="2400" b="1" i="1" dirty="0"/>
          </a:p>
        </p:txBody>
      </p:sp>
      <p:sp>
        <p:nvSpPr>
          <p:cNvPr id="4" name="Подзаголовок 3"/>
          <p:cNvSpPr>
            <a:spLocks noGrp="1"/>
          </p:cNvSpPr>
          <p:nvPr>
            <p:ph sz="half" idx="1"/>
          </p:nvPr>
        </p:nvSpPr>
        <p:spPr/>
        <p:txBody>
          <a:bodyPr>
            <a:normAutofit/>
          </a:bodyPr>
          <a:lstStyle/>
          <a:p>
            <a:r>
              <a:rPr lang="ru-RU" dirty="0" smtClean="0"/>
              <a:t>               </a:t>
            </a:r>
            <a:endParaRPr lang="ru-RU" dirty="0"/>
          </a:p>
        </p:txBody>
      </p:sp>
      <p:sp>
        <p:nvSpPr>
          <p:cNvPr id="5" name="Объект 4"/>
          <p:cNvSpPr>
            <a:spLocks noGrp="1"/>
          </p:cNvSpPr>
          <p:nvPr>
            <p:ph sz="half" idx="2"/>
          </p:nvPr>
        </p:nvSpPr>
        <p:spPr>
          <a:xfrm>
            <a:off x="457200" y="1031424"/>
            <a:ext cx="8229600" cy="5616623"/>
          </a:xfrm>
        </p:spPr>
        <p:txBody>
          <a:bodyPr>
            <a:normAutofit/>
          </a:bodyPr>
          <a:lstStyle/>
          <a:p>
            <a:r>
              <a:rPr lang="ru-RU" b="1" i="1" dirty="0" smtClean="0">
                <a:solidFill>
                  <a:srgbClr val="C00000"/>
                </a:solidFill>
              </a:rPr>
              <a:t>Центральная Россия</a:t>
            </a:r>
            <a:r>
              <a:rPr lang="ru-RU" b="1" i="1" dirty="0" smtClean="0">
                <a:solidFill>
                  <a:srgbClr val="7030A0"/>
                </a:solidFill>
              </a:rPr>
              <a:t>:</a:t>
            </a:r>
          </a:p>
          <a:p>
            <a:pPr marL="0" indent="0">
              <a:buNone/>
            </a:pPr>
            <a:r>
              <a:rPr lang="ru-RU" b="1" i="1" dirty="0" smtClean="0">
                <a:solidFill>
                  <a:srgbClr val="7030A0"/>
                </a:solidFill>
              </a:rPr>
              <a:t>1.Вышивка, кружевоплетение, роспись по ткани (Торжок, Мытищи, Таруса, Мстера,  Елец, Нижний Новгород);</a:t>
            </a:r>
          </a:p>
          <a:p>
            <a:pPr marL="0" indent="0">
              <a:buNone/>
            </a:pPr>
            <a:r>
              <a:rPr lang="ru-RU" b="1" i="1" dirty="0" smtClean="0">
                <a:solidFill>
                  <a:srgbClr val="7030A0"/>
                </a:solidFill>
              </a:rPr>
              <a:t>2. Декоративная роспись по металлу (</a:t>
            </a:r>
            <a:r>
              <a:rPr lang="ru-RU" b="1" i="1" dirty="0" err="1" smtClean="0">
                <a:solidFill>
                  <a:srgbClr val="7030A0"/>
                </a:solidFill>
              </a:rPr>
              <a:t>Жостово</a:t>
            </a:r>
            <a:r>
              <a:rPr lang="ru-RU" b="1" i="1" dirty="0" smtClean="0">
                <a:solidFill>
                  <a:srgbClr val="7030A0"/>
                </a:solidFill>
              </a:rPr>
              <a:t>);</a:t>
            </a:r>
          </a:p>
          <a:p>
            <a:pPr marL="0" indent="0">
              <a:buNone/>
            </a:pPr>
            <a:r>
              <a:rPr lang="ru-RU" b="1" i="1" dirty="0" smtClean="0">
                <a:solidFill>
                  <a:srgbClr val="7030A0"/>
                </a:solidFill>
              </a:rPr>
              <a:t>3. Лаковая живопись (Палех, Холуй, Мстера);</a:t>
            </a:r>
          </a:p>
          <a:p>
            <a:pPr marL="0" indent="0">
              <a:buNone/>
            </a:pPr>
            <a:r>
              <a:rPr lang="ru-RU" b="1" i="1" dirty="0" smtClean="0">
                <a:solidFill>
                  <a:srgbClr val="7030A0"/>
                </a:solidFill>
              </a:rPr>
              <a:t>4. Резьба по дереву (Хотьково, </a:t>
            </a:r>
            <a:r>
              <a:rPr lang="ru-RU" b="1" i="1" dirty="0" err="1" smtClean="0">
                <a:solidFill>
                  <a:srgbClr val="7030A0"/>
                </a:solidFill>
              </a:rPr>
              <a:t>Богородское</a:t>
            </a:r>
            <a:r>
              <a:rPr lang="ru-RU" b="1" i="1" dirty="0" smtClean="0">
                <a:solidFill>
                  <a:srgbClr val="7030A0"/>
                </a:solidFill>
              </a:rPr>
              <a:t>, Киров);</a:t>
            </a:r>
          </a:p>
          <a:p>
            <a:pPr marL="0" indent="0">
              <a:buNone/>
            </a:pPr>
            <a:r>
              <a:rPr lang="ru-RU" b="1" i="1" dirty="0" smtClean="0">
                <a:solidFill>
                  <a:srgbClr val="7030A0"/>
                </a:solidFill>
              </a:rPr>
              <a:t>5. Художественная керамики (Гжель, Скопин, Киров);</a:t>
            </a:r>
          </a:p>
          <a:p>
            <a:pPr marL="0" indent="0">
              <a:buNone/>
            </a:pPr>
            <a:r>
              <a:rPr lang="ru-RU" b="1" i="1" dirty="0" smtClean="0">
                <a:solidFill>
                  <a:srgbClr val="7030A0"/>
                </a:solidFill>
              </a:rPr>
              <a:t>6. Роспись по дереву (Городец, Семёнов).</a:t>
            </a:r>
          </a:p>
          <a:p>
            <a:r>
              <a:rPr lang="ru-RU" b="1" i="1" dirty="0" smtClean="0">
                <a:solidFill>
                  <a:srgbClr val="C00000"/>
                </a:solidFill>
              </a:rPr>
              <a:t>Европейский Север и </a:t>
            </a:r>
            <a:r>
              <a:rPr lang="ru-RU" b="1" i="1" dirty="0" err="1" smtClean="0">
                <a:solidFill>
                  <a:srgbClr val="C00000"/>
                </a:solidFill>
              </a:rPr>
              <a:t>Северо</a:t>
            </a:r>
            <a:r>
              <a:rPr lang="ru-RU" b="1" i="1" dirty="0" smtClean="0">
                <a:solidFill>
                  <a:srgbClr val="C00000"/>
                </a:solidFill>
              </a:rPr>
              <a:t> – Западная Россия:</a:t>
            </a:r>
          </a:p>
          <a:p>
            <a:pPr marL="0" indent="0">
              <a:buNone/>
            </a:pPr>
            <a:r>
              <a:rPr lang="ru-RU" i="1" dirty="0" smtClean="0">
                <a:solidFill>
                  <a:srgbClr val="7030A0"/>
                </a:solidFill>
              </a:rPr>
              <a:t>1</a:t>
            </a:r>
            <a:r>
              <a:rPr lang="ru-RU" b="1" i="1" dirty="0" smtClean="0">
                <a:solidFill>
                  <a:srgbClr val="7030A0"/>
                </a:solidFill>
              </a:rPr>
              <a:t>. Резьба по кости (Холмогоры, Архангельск);</a:t>
            </a:r>
          </a:p>
          <a:p>
            <a:pPr marL="0" indent="0">
              <a:buNone/>
            </a:pPr>
            <a:r>
              <a:rPr lang="ru-RU" b="1" i="1" dirty="0" smtClean="0">
                <a:solidFill>
                  <a:srgbClr val="7030A0"/>
                </a:solidFill>
              </a:rPr>
              <a:t>2. Кружева (Вологда);</a:t>
            </a:r>
          </a:p>
          <a:p>
            <a:pPr marL="0" indent="0">
              <a:buNone/>
            </a:pPr>
            <a:endParaRPr lang="ru-RU" dirty="0"/>
          </a:p>
          <a:p>
            <a:pPr marL="0" indent="0">
              <a:buNone/>
            </a:pPr>
            <a:endParaRPr lang="ru-RU" dirty="0" smtClean="0"/>
          </a:p>
          <a:p>
            <a:pPr marL="514350" indent="-514350">
              <a:buAutoNum type="arabicPeriod"/>
            </a:pPr>
            <a:endParaRPr lang="ru-RU" dirty="0"/>
          </a:p>
        </p:txBody>
      </p:sp>
    </p:spTree>
    <p:extLst>
      <p:ext uri="{BB962C8B-B14F-4D97-AF65-F5344CB8AC3E}">
        <p14:creationId xmlns:p14="http://schemas.microsoft.com/office/powerpoint/2010/main" val="295129259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45719"/>
          </a:xfrm>
        </p:spPr>
        <p:txBody>
          <a:bodyPr>
            <a:normAutofit fontScale="90000"/>
          </a:bodyPr>
          <a:lstStyle/>
          <a:p>
            <a:endParaRPr lang="ru-RU" dirty="0"/>
          </a:p>
        </p:txBody>
      </p:sp>
      <p:sp>
        <p:nvSpPr>
          <p:cNvPr id="3" name="Объект 2"/>
          <p:cNvSpPr>
            <a:spLocks noGrp="1"/>
          </p:cNvSpPr>
          <p:nvPr>
            <p:ph sz="half" idx="1"/>
          </p:nvPr>
        </p:nvSpPr>
        <p:spPr>
          <a:xfrm>
            <a:off x="179512" y="548794"/>
            <a:ext cx="8229600" cy="6309206"/>
          </a:xfrm>
        </p:spPr>
        <p:txBody>
          <a:bodyPr/>
          <a:lstStyle/>
          <a:p>
            <a:pPr marL="0" indent="0">
              <a:buNone/>
            </a:pPr>
            <a:r>
              <a:rPr lang="ru-RU" b="1" i="1" dirty="0" smtClean="0">
                <a:solidFill>
                  <a:srgbClr val="7030A0"/>
                </a:solidFill>
              </a:rPr>
              <a:t>3. Резьба по дереву (Каргополь);</a:t>
            </a:r>
          </a:p>
          <a:p>
            <a:pPr marL="0" indent="0">
              <a:buNone/>
            </a:pPr>
            <a:r>
              <a:rPr lang="ru-RU" b="1" i="1" dirty="0" smtClean="0">
                <a:solidFill>
                  <a:srgbClr val="7030A0"/>
                </a:solidFill>
              </a:rPr>
              <a:t>4. Художественная обработка металла (Великий     Устюг);</a:t>
            </a:r>
          </a:p>
          <a:p>
            <a:pPr marL="0" indent="0">
              <a:buNone/>
            </a:pPr>
            <a:r>
              <a:rPr lang="ru-RU" b="1" i="1" dirty="0" smtClean="0">
                <a:solidFill>
                  <a:srgbClr val="7030A0"/>
                </a:solidFill>
              </a:rPr>
              <a:t>5. Резьба по камню (Калининград).</a:t>
            </a:r>
          </a:p>
          <a:p>
            <a:r>
              <a:rPr lang="ru-RU" b="1" i="1" dirty="0" smtClean="0">
                <a:solidFill>
                  <a:srgbClr val="C00000"/>
                </a:solidFill>
              </a:rPr>
              <a:t>Европейский Юг. Поволжье:</a:t>
            </a:r>
          </a:p>
          <a:p>
            <a:pPr marL="0" indent="0">
              <a:buNone/>
            </a:pPr>
            <a:r>
              <a:rPr lang="ru-RU" b="1" i="1" dirty="0" smtClean="0">
                <a:solidFill>
                  <a:srgbClr val="7030A0"/>
                </a:solidFill>
              </a:rPr>
              <a:t>1. Керамика (</a:t>
            </a:r>
            <a:r>
              <a:rPr lang="ru-RU" b="1" i="1" dirty="0" err="1" smtClean="0">
                <a:solidFill>
                  <a:srgbClr val="7030A0"/>
                </a:solidFill>
              </a:rPr>
              <a:t>Семикаракорск</a:t>
            </a:r>
            <a:r>
              <a:rPr lang="ru-RU" b="1" i="1" dirty="0" smtClean="0">
                <a:solidFill>
                  <a:srgbClr val="7030A0"/>
                </a:solidFill>
              </a:rPr>
              <a:t>);</a:t>
            </a:r>
          </a:p>
          <a:p>
            <a:pPr marL="0" indent="0">
              <a:buNone/>
            </a:pPr>
            <a:r>
              <a:rPr lang="ru-RU" b="1" i="1" dirty="0" smtClean="0">
                <a:solidFill>
                  <a:srgbClr val="7030A0"/>
                </a:solidFill>
              </a:rPr>
              <a:t>2. Художественная обработка металла (</a:t>
            </a:r>
            <a:r>
              <a:rPr lang="ru-RU" b="1" i="1" dirty="0" err="1" smtClean="0">
                <a:solidFill>
                  <a:srgbClr val="7030A0"/>
                </a:solidFill>
              </a:rPr>
              <a:t>Кубачи</a:t>
            </a:r>
            <a:r>
              <a:rPr lang="ru-RU" b="1" i="1" dirty="0" smtClean="0">
                <a:solidFill>
                  <a:srgbClr val="7030A0"/>
                </a:solidFill>
              </a:rPr>
              <a:t>);</a:t>
            </a:r>
          </a:p>
          <a:p>
            <a:pPr marL="0" indent="0">
              <a:buNone/>
            </a:pPr>
            <a:r>
              <a:rPr lang="ru-RU" b="1" i="1" dirty="0" smtClean="0">
                <a:solidFill>
                  <a:srgbClr val="7030A0"/>
                </a:solidFill>
              </a:rPr>
              <a:t>3. Ковроткачество (Казань).</a:t>
            </a:r>
          </a:p>
          <a:p>
            <a:pPr marL="514350" indent="-514350">
              <a:buAutoNum type="arabicPeriod"/>
            </a:pPr>
            <a:endParaRPr lang="ru-RU" i="1" dirty="0" smtClean="0">
              <a:solidFill>
                <a:srgbClr val="7030A0"/>
              </a:solidFill>
            </a:endParaRPr>
          </a:p>
          <a:p>
            <a:pPr marL="514350" indent="-514350">
              <a:buAutoNum type="arabicPeriod"/>
            </a:pPr>
            <a:endParaRPr lang="ru-RU" dirty="0" smtClean="0"/>
          </a:p>
          <a:p>
            <a:pPr marL="0" indent="0">
              <a:buNone/>
            </a:pPr>
            <a:endParaRPr lang="ru-RU" dirty="0"/>
          </a:p>
        </p:txBody>
      </p:sp>
      <p:sp>
        <p:nvSpPr>
          <p:cNvPr id="6" name="Объект 5"/>
          <p:cNvSpPr>
            <a:spLocks noGrp="1"/>
          </p:cNvSpPr>
          <p:nvPr>
            <p:ph sz="half" idx="2"/>
          </p:nvPr>
        </p:nvSpPr>
        <p:spPr>
          <a:xfrm>
            <a:off x="3923928" y="4293096"/>
            <a:ext cx="4038600" cy="4434840"/>
          </a:xfrm>
        </p:spPr>
        <p:txBody>
          <a:bodyPr/>
          <a:lstStyle/>
          <a:p>
            <a:endParaRPr lang="ru-RU" dirty="0"/>
          </a:p>
        </p:txBody>
      </p:sp>
    </p:spTree>
    <p:extLst>
      <p:ext uri="{BB962C8B-B14F-4D97-AF65-F5344CB8AC3E}">
        <p14:creationId xmlns:p14="http://schemas.microsoft.com/office/powerpoint/2010/main" val="294678596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457200" y="0"/>
            <a:ext cx="8229600" cy="692696"/>
          </a:xfrm>
        </p:spPr>
        <p:txBody>
          <a:bodyPr>
            <a:normAutofit fontScale="90000"/>
          </a:bodyPr>
          <a:lstStyle/>
          <a:p>
            <a:r>
              <a:rPr lang="en-US" dirty="0" smtClean="0"/>
              <a:t>               </a:t>
            </a:r>
            <a:r>
              <a:rPr lang="ru-RU" b="1" i="1" dirty="0" smtClean="0">
                <a:solidFill>
                  <a:srgbClr val="7030A0"/>
                </a:solidFill>
              </a:rPr>
              <a:t>Заключение</a:t>
            </a:r>
            <a:endParaRPr lang="ru-RU" b="1" i="1" dirty="0">
              <a:solidFill>
                <a:srgbClr val="7030A0"/>
              </a:solidFill>
            </a:endParaRPr>
          </a:p>
        </p:txBody>
      </p:sp>
      <p:sp>
        <p:nvSpPr>
          <p:cNvPr id="6" name="Объект 5"/>
          <p:cNvSpPr>
            <a:spLocks noGrp="1"/>
          </p:cNvSpPr>
          <p:nvPr>
            <p:ph idx="1"/>
          </p:nvPr>
        </p:nvSpPr>
        <p:spPr>
          <a:xfrm>
            <a:off x="0" y="692696"/>
            <a:ext cx="9144000" cy="5631904"/>
          </a:xfrm>
        </p:spPr>
        <p:txBody>
          <a:bodyPr/>
          <a:lstStyle/>
          <a:p>
            <a:pPr marL="0" indent="0">
              <a:buNone/>
            </a:pPr>
            <a:r>
              <a:rPr lang="ru-RU" b="1" i="1" dirty="0" smtClean="0">
                <a:solidFill>
                  <a:srgbClr val="7030A0"/>
                </a:solidFill>
              </a:rPr>
              <a:t>Согласно поставленным задачам по реализации проекта была проведена следующая работа и сделаны выводы:</a:t>
            </a:r>
          </a:p>
          <a:p>
            <a:pPr marL="514350" indent="-514350">
              <a:buFont typeface="+mj-lt"/>
              <a:buAutoNum type="arabicPeriod"/>
            </a:pPr>
            <a:r>
              <a:rPr lang="ru-RU" b="1" i="1" dirty="0" smtClean="0">
                <a:solidFill>
                  <a:srgbClr val="7030A0"/>
                </a:solidFill>
              </a:rPr>
              <a:t>Был собран материал характеризующие различные промыслы;</a:t>
            </a:r>
          </a:p>
          <a:p>
            <a:pPr marL="514350" indent="-514350">
              <a:buFont typeface="+mj-lt"/>
              <a:buAutoNum type="arabicPeriod"/>
            </a:pPr>
            <a:r>
              <a:rPr lang="ru-RU" b="1" i="1" dirty="0" smtClean="0">
                <a:solidFill>
                  <a:srgbClr val="7030A0"/>
                </a:solidFill>
              </a:rPr>
              <a:t>При исследовании собранного материала была разработана единая система характеристики и классифицирована в виде таблиц, материал включен в содержание учебного материала при выполнении продукта «Карта народных промыслов России Европейской части России»; Лента времени, где указано какие промыслы возникли в Древней Руси по ХХ век.</a:t>
            </a:r>
          </a:p>
          <a:p>
            <a:pPr marL="514350" indent="-514350">
              <a:buFont typeface="+mj-lt"/>
              <a:buAutoNum type="arabicPeriod"/>
            </a:pPr>
            <a:r>
              <a:rPr lang="ru-RU" b="1" i="1" dirty="0" smtClean="0">
                <a:solidFill>
                  <a:srgbClr val="7030A0"/>
                </a:solidFill>
              </a:rPr>
              <a:t>Классифицировал информацию по сырью (таблица);</a:t>
            </a:r>
          </a:p>
          <a:p>
            <a:pPr marL="514350" indent="-514350">
              <a:buFont typeface="+mj-lt"/>
              <a:buAutoNum type="arabicPeriod"/>
            </a:pPr>
            <a:r>
              <a:rPr lang="ru-RU" b="1" i="1" dirty="0" smtClean="0">
                <a:solidFill>
                  <a:srgbClr val="7030A0"/>
                </a:solidFill>
              </a:rPr>
              <a:t>Презентация и реферат, где обобщён весь материал.</a:t>
            </a:r>
          </a:p>
          <a:p>
            <a:pPr marL="514350" indent="-514350">
              <a:buFont typeface="+mj-lt"/>
              <a:buAutoNum type="arabicPeriod"/>
            </a:pPr>
            <a:endParaRPr lang="ru-RU" b="1" i="1" dirty="0">
              <a:solidFill>
                <a:srgbClr val="7030A0"/>
              </a:solidFill>
            </a:endParaRPr>
          </a:p>
        </p:txBody>
      </p:sp>
    </p:spTree>
    <p:extLst>
      <p:ext uri="{BB962C8B-B14F-4D97-AF65-F5344CB8AC3E}">
        <p14:creationId xmlns:p14="http://schemas.microsoft.com/office/powerpoint/2010/main" val="26952610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772816"/>
          </a:xfrm>
        </p:spPr>
        <p:txBody>
          <a:bodyPr>
            <a:normAutofit fontScale="90000"/>
          </a:bodyPr>
          <a:lstStyle/>
          <a:p>
            <a:pPr algn="ctr"/>
            <a:r>
              <a:rPr lang="ru-RU" sz="4000" b="1" i="1" dirty="0" smtClean="0">
                <a:solidFill>
                  <a:srgbClr val="7030A0"/>
                </a:solidFill>
              </a:rPr>
              <a:t>Новгородская область – Хохломская роспись, Городецкая роспись, Семёновская матрешка.</a:t>
            </a:r>
            <a:endParaRPr lang="ru-RU" sz="4000" b="1" i="1" dirty="0">
              <a:solidFill>
                <a:srgbClr val="7030A0"/>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772816"/>
            <a:ext cx="8496944" cy="5085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80490162"/>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a:xfrm>
            <a:off x="457200" y="-45719"/>
            <a:ext cx="8229600" cy="45719"/>
          </a:xfrm>
        </p:spPr>
        <p:txBody>
          <a:bodyPr>
            <a:normAutofit fontScale="90000"/>
          </a:bodyPr>
          <a:lstStyle/>
          <a:p>
            <a:endParaRPr lang="ru-RU" dirty="0"/>
          </a:p>
        </p:txBody>
      </p:sp>
      <p:sp>
        <p:nvSpPr>
          <p:cNvPr id="7" name="Объект 6"/>
          <p:cNvSpPr>
            <a:spLocks noGrp="1"/>
          </p:cNvSpPr>
          <p:nvPr>
            <p:ph idx="1"/>
          </p:nvPr>
        </p:nvSpPr>
        <p:spPr>
          <a:xfrm>
            <a:off x="457200" y="548680"/>
            <a:ext cx="8229600" cy="5775920"/>
          </a:xfrm>
        </p:spPr>
        <p:txBody>
          <a:bodyPr/>
          <a:lstStyle/>
          <a:p>
            <a:r>
              <a:rPr lang="ru-RU" b="1" i="1" dirty="0" smtClean="0">
                <a:solidFill>
                  <a:srgbClr val="7030A0"/>
                </a:solidFill>
              </a:rPr>
              <a:t>Считаю, поставленную цель достигнутой. Охвачен глобально материал, конечно, можно продолжить изучение народных промыслов более локально и подробно.</a:t>
            </a:r>
          </a:p>
          <a:p>
            <a:r>
              <a:rPr lang="ru-RU" b="1" i="1" dirty="0" smtClean="0">
                <a:solidFill>
                  <a:srgbClr val="7030A0"/>
                </a:solidFill>
              </a:rPr>
              <a:t>Ценность работы очевидна, особенно при использовании на уроках географии, истории, ОРКСЭ, МХК.</a:t>
            </a:r>
          </a:p>
          <a:p>
            <a:endParaRPr lang="ru-RU" b="1" i="1" dirty="0">
              <a:solidFill>
                <a:srgbClr val="7030A0"/>
              </a:solidFill>
            </a:endParaRPr>
          </a:p>
        </p:txBody>
      </p:sp>
      <p:pic>
        <p:nvPicPr>
          <p:cNvPr id="8" name="Рисунок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75656" y="3573016"/>
            <a:ext cx="5904656" cy="3173506"/>
          </a:xfrm>
          <a:prstGeom prst="rect">
            <a:avLst/>
          </a:prstGeom>
        </p:spPr>
      </p:pic>
    </p:spTree>
    <p:extLst>
      <p:ext uri="{BB962C8B-B14F-4D97-AF65-F5344CB8AC3E}">
        <p14:creationId xmlns:p14="http://schemas.microsoft.com/office/powerpoint/2010/main" val="241749294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28596" y="714356"/>
            <a:ext cx="8229600" cy="3429024"/>
          </a:xfrm>
        </p:spPr>
        <p:txBody>
          <a:bodyPr>
            <a:normAutofit/>
          </a:bodyPr>
          <a:lstStyle/>
          <a:p>
            <a:endParaRPr lang="ru-RU" sz="1400" dirty="0">
              <a:solidFill>
                <a:schemeClr val="bg1"/>
              </a:solidFill>
            </a:endParaRPr>
          </a:p>
        </p:txBody>
      </p:sp>
      <p:sp>
        <p:nvSpPr>
          <p:cNvPr id="5" name="Содержимое 4"/>
          <p:cNvSpPr>
            <a:spLocks noGrp="1"/>
          </p:cNvSpPr>
          <p:nvPr>
            <p:ph sz="half" idx="2"/>
          </p:nvPr>
        </p:nvSpPr>
        <p:spPr>
          <a:xfrm>
            <a:off x="5143504" y="5143512"/>
            <a:ext cx="3543296" cy="1071570"/>
          </a:xfrm>
        </p:spPr>
        <p:txBody>
          <a:bodyPr>
            <a:normAutofit/>
          </a:bodyPr>
          <a:lstStyle/>
          <a:p>
            <a:endParaRPr lang="ru-RU" sz="1800" dirty="0">
              <a:solidFill>
                <a:schemeClr val="bg1"/>
              </a:solidFill>
            </a:endParaRPr>
          </a:p>
        </p:txBody>
      </p:sp>
      <p:pic>
        <p:nvPicPr>
          <p:cNvPr id="31747" name="Picture 3" descr="C:\Users\PC\Desktop\Для Эллины\Для презентации\454958_rossiya_xoxloma_rospis_strana_3800x2229_(www.GdeFon.ru).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12" name="Прямоугольник 11"/>
          <p:cNvSpPr/>
          <p:nvPr/>
        </p:nvSpPr>
        <p:spPr>
          <a:xfrm>
            <a:off x="107504" y="857232"/>
            <a:ext cx="8856984" cy="2062103"/>
          </a:xfrm>
          <a:prstGeom prst="rect">
            <a:avLst/>
          </a:prstGeom>
        </p:spPr>
        <p:txBody>
          <a:bodyPr wrap="square">
            <a:spAutoFit/>
          </a:bodyPr>
          <a:lstStyle/>
          <a:p>
            <a:pPr algn="ctr"/>
            <a:r>
              <a:rPr lang="ru-RU" b="1" dirty="0" smtClean="0">
                <a:solidFill>
                  <a:schemeClr val="bg1"/>
                </a:solidFill>
              </a:rPr>
              <a:t>Полюбить Россию можно лишь тогда, когда увидишь всю прелесть застенчивой русской природы, сквозь душу пропустишь трагическую и героическую историю русского народа, удивишься красоте архитектурных ансамблей и монастырей, послушаешь знаменитые ростовские звоны и прикоснёшься сердцем к прекрасным творениям простого русского народа. </a:t>
            </a:r>
          </a:p>
          <a:p>
            <a:pPr algn="ctr"/>
            <a:r>
              <a:rPr lang="ru-RU" sz="2000" b="1" dirty="0" smtClean="0">
                <a:solidFill>
                  <a:schemeClr val="bg1"/>
                </a:solidFill>
              </a:rPr>
              <a:t>Для того чтобы любить, нужно всё это видеть и знать.</a:t>
            </a:r>
            <a:r>
              <a:rPr lang="ru-RU" sz="1600" dirty="0" smtClean="0">
                <a:solidFill>
                  <a:schemeClr val="bg1"/>
                </a:solidFill>
              </a:rPr>
              <a:t/>
            </a:r>
            <a:br>
              <a:rPr lang="ru-RU" sz="1600" dirty="0" smtClean="0">
                <a:solidFill>
                  <a:schemeClr val="bg1"/>
                </a:solidFill>
              </a:rPr>
            </a:br>
            <a:endParaRPr lang="ru-RU" dirty="0"/>
          </a:p>
        </p:txBody>
      </p:sp>
      <p:sp>
        <p:nvSpPr>
          <p:cNvPr id="15" name="Прямоугольник 14"/>
          <p:cNvSpPr/>
          <p:nvPr/>
        </p:nvSpPr>
        <p:spPr>
          <a:xfrm>
            <a:off x="5643570" y="5000636"/>
            <a:ext cx="3043230" cy="1169551"/>
          </a:xfrm>
          <a:prstGeom prst="rect">
            <a:avLst/>
          </a:prstGeom>
        </p:spPr>
        <p:txBody>
          <a:bodyPr wrap="square">
            <a:spAutoFit/>
          </a:bodyPr>
          <a:lstStyle/>
          <a:p>
            <a:pPr>
              <a:buNone/>
            </a:pPr>
            <a:r>
              <a:rPr lang="ru-RU" sz="1400" b="1" dirty="0" smtClean="0">
                <a:solidFill>
                  <a:schemeClr val="bg1"/>
                </a:solidFill>
              </a:rPr>
              <a:t>НАМ МНОГОЕ ПРОСТИТ ЭПОХА ,</a:t>
            </a:r>
          </a:p>
          <a:p>
            <a:pPr>
              <a:buNone/>
            </a:pPr>
            <a:r>
              <a:rPr lang="ru-RU" sz="1400" b="1" dirty="0" smtClean="0">
                <a:solidFill>
                  <a:schemeClr val="bg1"/>
                </a:solidFill>
              </a:rPr>
              <a:t>ОТЛЮБИТ С НАМИ, ОТГРУСТИТ,</a:t>
            </a:r>
          </a:p>
          <a:p>
            <a:pPr>
              <a:buNone/>
            </a:pPr>
            <a:r>
              <a:rPr lang="ru-RU" sz="1400" b="1" dirty="0" smtClean="0">
                <a:solidFill>
                  <a:schemeClr val="bg1"/>
                </a:solidFill>
              </a:rPr>
              <a:t>НО ЧТО РОССИЮ ЗНАЕМ ПЛОХО ,</a:t>
            </a:r>
          </a:p>
          <a:p>
            <a:pPr>
              <a:buNone/>
            </a:pPr>
            <a:r>
              <a:rPr lang="ru-RU" sz="1400" b="1" dirty="0" smtClean="0">
                <a:solidFill>
                  <a:schemeClr val="bg1"/>
                </a:solidFill>
              </a:rPr>
              <a:t>ОНА ТОГО НАМ НЕ ПРОСТИТ!</a:t>
            </a:r>
          </a:p>
          <a:p>
            <a:pPr>
              <a:buNone/>
            </a:pPr>
            <a:r>
              <a:rPr lang="ru-RU" sz="1400" b="1" dirty="0" smtClean="0">
                <a:solidFill>
                  <a:schemeClr val="bg1"/>
                </a:solidFill>
              </a:rPr>
              <a:t>            Р.Рождественский</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9144000" cy="6858000"/>
          </a:xfrm>
          <a:prstGeom prst="rect">
            <a:avLst/>
          </a:prstGeom>
        </p:spPr>
      </p:pic>
    </p:spTree>
    <p:extLst>
      <p:ext uri="{BB962C8B-B14F-4D97-AF65-F5344CB8AC3E}">
        <p14:creationId xmlns:p14="http://schemas.microsoft.com/office/powerpoint/2010/main" val="372674901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ru-RU" sz="3200" b="1" i="1" dirty="0" smtClean="0">
                <a:solidFill>
                  <a:srgbClr val="7030A0"/>
                </a:solidFill>
              </a:rPr>
              <a:t>Нижегородская область – Хохломская роспись, </a:t>
            </a:r>
            <a:r>
              <a:rPr lang="ru-RU" sz="3200" b="1" i="1" dirty="0" err="1" smtClean="0">
                <a:solidFill>
                  <a:srgbClr val="7030A0"/>
                </a:solidFill>
              </a:rPr>
              <a:t>Полхов-Майданская</a:t>
            </a:r>
            <a:r>
              <a:rPr lang="ru-RU" sz="3200" b="1" i="1" dirty="0" smtClean="0">
                <a:solidFill>
                  <a:srgbClr val="7030A0"/>
                </a:solidFill>
              </a:rPr>
              <a:t> роспись, Городецкая роспись, </a:t>
            </a:r>
            <a:r>
              <a:rPr lang="ru-RU" sz="3200" b="1" i="1" dirty="0" err="1" smtClean="0">
                <a:solidFill>
                  <a:srgbClr val="7030A0"/>
                </a:solidFill>
              </a:rPr>
              <a:t>Барнуковская</a:t>
            </a:r>
            <a:r>
              <a:rPr lang="ru-RU" sz="3200" b="1" i="1" dirty="0" smtClean="0">
                <a:solidFill>
                  <a:srgbClr val="7030A0"/>
                </a:solidFill>
              </a:rPr>
              <a:t> резьба по камню, </a:t>
            </a:r>
            <a:r>
              <a:rPr lang="ru-RU" sz="3200" b="1" i="1" dirty="0" err="1" smtClean="0">
                <a:solidFill>
                  <a:srgbClr val="7030A0"/>
                </a:solidFill>
              </a:rPr>
              <a:t>Казаковская</a:t>
            </a:r>
            <a:r>
              <a:rPr lang="ru-RU" sz="3200" b="1" i="1" dirty="0" smtClean="0">
                <a:solidFill>
                  <a:srgbClr val="7030A0"/>
                </a:solidFill>
              </a:rPr>
              <a:t> филигрань.</a:t>
            </a:r>
            <a:endParaRPr lang="ru-RU" sz="3200" b="1" i="1" dirty="0">
              <a:solidFill>
                <a:srgbClr val="7030A0"/>
              </a:solidFill>
            </a:endParaRPr>
          </a:p>
        </p:txBody>
      </p:sp>
      <p:pic>
        <p:nvPicPr>
          <p:cNvPr id="3074" name="Picture 2" descr="2607c311c76c49745d33194e5242285fa18d364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47088"/>
            <a:ext cx="9144000" cy="5010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0178108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Flow</Template>
  <TotalTime>1800</TotalTime>
  <Words>951</Words>
  <Application>Microsoft Office PowerPoint</Application>
  <PresentationFormat>Экран (4:3)</PresentationFormat>
  <Paragraphs>121</Paragraphs>
  <Slides>71</Slides>
  <Notes>2</Notes>
  <HiddenSlides>0</HiddenSlides>
  <MMClips>0</MMClips>
  <ScaleCrop>false</ScaleCrop>
  <HeadingPairs>
    <vt:vector size="6" baseType="variant">
      <vt:variant>
        <vt:lpstr>Использованные шрифты</vt:lpstr>
      </vt:variant>
      <vt:variant>
        <vt:i4>2</vt:i4>
      </vt:variant>
      <vt:variant>
        <vt:lpstr>Тема</vt:lpstr>
      </vt:variant>
      <vt:variant>
        <vt:i4>1</vt:i4>
      </vt:variant>
      <vt:variant>
        <vt:lpstr>Заголовки слайдов</vt:lpstr>
      </vt:variant>
      <vt:variant>
        <vt:i4>71</vt:i4>
      </vt:variant>
    </vt:vector>
  </HeadingPairs>
  <TitlesOfParts>
    <vt:vector size="74" baseType="lpstr">
      <vt:lpstr>Calibri</vt:lpstr>
      <vt:lpstr>Wingdings 2</vt:lpstr>
      <vt:lpstr>Поток</vt:lpstr>
      <vt:lpstr>Историко – географическое исследование Народных промыслов Европейской части России.  </vt:lpstr>
      <vt:lpstr> Цель работы:  1.  Расширить представление ребят об истории происхождения народных промыслов.    2.  Определить географические зоны их нахождения.   3.  Создать учебную географическую карту «Народные промыслы России».   4.  Ленту времени «История появления Народных промыслов России».   5.  Подготовить материал для стендовой защиты.    Представить презентацию и реферат «Историко-географическое исследование народных промыслов».</vt:lpstr>
      <vt:lpstr> </vt:lpstr>
      <vt:lpstr>Актуальность:  Тема актуальна и сейчас, так как народные промыслы - это история страны, города, семьи. Тему традиций и «корней» русского народа и сегодня нельзя считать исчерпанной; скорее наоборот, чем дальше идёт развитие народного искусства, тем большую актуальность она приобретает.  И мы, научившись ценить и понимать это особое содержание народного искусства, становимся наследниками того духовного богатства, которое хранит для нас художественная культура человечества.</vt:lpstr>
      <vt:lpstr>Народные промыслы прошли долгий путь формирования. Путь от домашнего промысла, связанного с переработкой сырья в своём хозяйстве до возникновения художественных промыслов.  Народные мастера на протяжении веков использовали секреты мастерства, орнаментику, художественные образы и сюжеты, передаваемые из поколения к поколению. Руки мастера…они творят красоту и пишут историю народа. Нам дорог образный язык народного искусства, его естественность и доброта. В своём творчестве народ отразил свой внутренний мир, восприятие добра и зла, свои мечты.</vt:lpstr>
      <vt:lpstr>ЛЕГЕНДА: по поверью, летела сказочная жар-птица и где роняла своё перо, там люди обладали даром творить красоту! </vt:lpstr>
      <vt:lpstr>Новгородская область – Хохломская роспись, Городецкая роспись, Семёновская матрешка.</vt:lpstr>
      <vt:lpstr>Презентация PowerPoint</vt:lpstr>
      <vt:lpstr>Нижегородская область – Хохломская роспись, Полхов-Майданская роспись, Городецкая роспись, Барнуковская резьба по камню, Казаковская филигрань.</vt:lpstr>
      <vt:lpstr>Московская область – Гжель, Жостовские подносы, Загорская матрёшка, Богородицкая игрушка, Павловский платок.</vt:lpstr>
      <vt:lpstr>Ивановская область-Палехские шкатулки, роспись.</vt:lpstr>
      <vt:lpstr>Презентация PowerPoint</vt:lpstr>
      <vt:lpstr>К моменту создания восточнославянского государства – Киевской Руси, ремесла в нём достигли высокого уровня развития.</vt:lpstr>
      <vt:lpstr>                      IX – X век</vt:lpstr>
      <vt:lpstr>Презентация PowerPoint</vt:lpstr>
      <vt:lpstr>Финифть</vt:lpstr>
      <vt:lpstr>Презентация PowerPoint</vt:lpstr>
      <vt:lpstr> В Древней Руси были профессии более «почитаемые», такие как иконописание, златокузнечное дело, золотое шитьё, жемчужная вышивка.</vt:lpstr>
      <vt:lpstr>               Золотое шитьё</vt:lpstr>
      <vt:lpstr> </vt:lpstr>
      <vt:lpstr>                 Жемчужная вышивка</vt:lpstr>
      <vt:lpstr>Презентация PowerPoint</vt:lpstr>
      <vt:lpstr>                  </vt:lpstr>
      <vt:lpstr>                  Гончарство</vt:lpstr>
      <vt:lpstr>Презентация PowerPoint</vt:lpstr>
      <vt:lpstr>                        XIII век</vt:lpstr>
      <vt:lpstr>                     XIII век</vt:lpstr>
      <vt:lpstr>Презентация PowerPoint</vt:lpstr>
      <vt:lpstr>Презентация PowerPoint</vt:lpstr>
      <vt:lpstr>                  XV – XVII век</vt:lpstr>
      <vt:lpstr>Презентация PowerPoint</vt:lpstr>
      <vt:lpstr>Презентация PowerPoint</vt:lpstr>
      <vt:lpstr>                                 Усольские эмали</vt:lpstr>
      <vt:lpstr> Дымковская игрушка  Глиняная игрушка, расписанная  и обожженная  в печи. В формах игрушек, росписи и декоративных узорах прослеживается жизнь народа, любовь к родине,  характерные черты русской национальности. Мастера  расписывают  их вручную, каждый раз создавая уникальный экземпляр. </vt:lpstr>
      <vt:lpstr>Презентация PowerPoint</vt:lpstr>
      <vt:lpstr>Презентация PowerPoint</vt:lpstr>
      <vt:lpstr>Презентация PowerPoint</vt:lpstr>
      <vt:lpstr>Презентация PowerPoint</vt:lpstr>
      <vt:lpstr>                   XVII в. Начало всемирно известного хохломского промысла.     </vt:lpstr>
      <vt:lpstr>                       </vt:lpstr>
      <vt:lpstr>            Прялочные промыслы</vt:lpstr>
      <vt:lpstr>Презентация PowerPoint</vt:lpstr>
      <vt:lpstr>Презентация PowerPoint</vt:lpstr>
      <vt:lpstr>Изразцовое производство</vt:lpstr>
      <vt:lpstr>Презентация PowerPoint</vt:lpstr>
      <vt:lpstr>XVIII – XIX век </vt:lpstr>
      <vt:lpstr>Презентация PowerPoint</vt:lpstr>
      <vt:lpstr>  XVIII в. Гжель – народный керамический промысел. Изготавливается фарфорофаянсовая посуда, игрушки, украшаются народной сине-белой росписью – кобальтом. «Голубая сказка», воплощенная мастерами Гжели в изящной посуде радует глаз и греет душу. </vt:lpstr>
      <vt:lpstr>Презентация PowerPoint</vt:lpstr>
      <vt:lpstr>Вологодское кружево</vt:lpstr>
      <vt:lpstr> </vt:lpstr>
      <vt:lpstr>          Федоскинская миниатюра</vt:lpstr>
      <vt:lpstr>Презентация PowerPoint</vt:lpstr>
      <vt:lpstr>                      XIX – XX век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 </vt:lpstr>
      <vt:lpstr>Презентация PowerPoint</vt:lpstr>
      <vt:lpstr>Презентация PowerPoint</vt:lpstr>
      <vt:lpstr>Презентация PowerPoint</vt:lpstr>
      <vt:lpstr>Презентация PowerPoint</vt:lpstr>
      <vt:lpstr>География размещения народных промыслов по экономическим районам России.</vt:lpstr>
      <vt:lpstr>Презентация PowerPoint</vt:lpstr>
      <vt:lpstr>               Заключение</vt:lpstr>
      <vt:lpstr>Презентация PowerPoint</vt:lpstr>
      <vt:lpstr>Презентация PowerPoint</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PC</dc:creator>
  <cp:lastModifiedBy>user</cp:lastModifiedBy>
  <cp:revision>149</cp:revision>
  <dcterms:created xsi:type="dcterms:W3CDTF">2016-09-04T04:17:23Z</dcterms:created>
  <dcterms:modified xsi:type="dcterms:W3CDTF">2024-01-06T11:49:39Z</dcterms:modified>
</cp:coreProperties>
</file>