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86" autoAdjust="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19E5A-826E-4C39-A409-4F9F0707F26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4E7088-1513-41E3-A261-9AE22409D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19E5A-826E-4C39-A409-4F9F0707F26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7088-1513-41E3-A261-9AE22409D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54E7088-1513-41E3-A261-9AE22409D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19E5A-826E-4C39-A409-4F9F0707F26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19E5A-826E-4C39-A409-4F9F0707F26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54E7088-1513-41E3-A261-9AE22409D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19E5A-826E-4C39-A409-4F9F0707F26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4E7088-1513-41E3-A261-9AE22409D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8619E5A-826E-4C39-A409-4F9F0707F26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7088-1513-41E3-A261-9AE22409D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19E5A-826E-4C39-A409-4F9F0707F26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54E7088-1513-41E3-A261-9AE22409D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19E5A-826E-4C39-A409-4F9F0707F26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54E7088-1513-41E3-A261-9AE22409D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19E5A-826E-4C39-A409-4F9F0707F26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4E7088-1513-41E3-A261-9AE22409D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4E7088-1513-41E3-A261-9AE22409D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19E5A-826E-4C39-A409-4F9F0707F26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54E7088-1513-41E3-A261-9AE22409D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8619E5A-826E-4C39-A409-4F9F0707F26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8619E5A-826E-4C39-A409-4F9F0707F26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4E7088-1513-41E3-A261-9AE22409D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marL="27432" lvl="0" algn="l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2600" b="0" cap="none" spc="0" dirty="0">
                <a:solidFill>
                  <a:srgbClr val="4F271C">
                    <a:shade val="30000"/>
                    <a:satMod val="150000"/>
                  </a:srgbClr>
                </a:solidFill>
                <a:latin typeface="Corbel" panose="020B0503020204020204" pitchFamily="34" charset="0"/>
              </a:rPr>
              <a:t>Команда «Эрудиты» </a:t>
            </a:r>
            <a:r>
              <a:rPr lang="ru-RU" sz="2600" b="0" cap="none" spc="0" dirty="0" smtClean="0">
                <a:solidFill>
                  <a:srgbClr val="4F271C">
                    <a:shade val="30000"/>
                    <a:satMod val="150000"/>
                  </a:srgbClr>
                </a:solidFill>
                <a:latin typeface="Corbel" panose="020B0503020204020204" pitchFamily="34" charset="0"/>
              </a:rPr>
              <a:t>МБОУСОШ </a:t>
            </a:r>
            <a:r>
              <a:rPr lang="ru-RU" sz="2600" b="0" cap="none" spc="0" dirty="0">
                <a:solidFill>
                  <a:srgbClr val="4F271C">
                    <a:shade val="30000"/>
                    <a:satMod val="150000"/>
                  </a:srgbClr>
                </a:solidFill>
                <a:latin typeface="Corbel" panose="020B0503020204020204" pitchFamily="34" charset="0"/>
              </a:rPr>
              <a:t>№80 </a:t>
            </a:r>
          </a:p>
          <a:p>
            <a:pPr marL="27432" lvl="0" algn="l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2600" b="0" cap="none" spc="0" dirty="0">
                <a:solidFill>
                  <a:srgbClr val="4F271C">
                    <a:shade val="30000"/>
                    <a:satMod val="150000"/>
                  </a:srgbClr>
                </a:solidFill>
                <a:latin typeface="Corbel" panose="020B0503020204020204" pitchFamily="34" charset="0"/>
              </a:rPr>
              <a:t>им. В. П. </a:t>
            </a:r>
            <a:r>
              <a:rPr lang="ru-RU" sz="2600" b="0" cap="none" spc="0" dirty="0" smtClean="0">
                <a:solidFill>
                  <a:srgbClr val="4F271C">
                    <a:shade val="30000"/>
                    <a:satMod val="150000"/>
                  </a:srgbClr>
                </a:solidFill>
                <a:latin typeface="Corbel" panose="020B0503020204020204" pitchFamily="34" charset="0"/>
              </a:rPr>
              <a:t>Кузнецова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600" b="0" cap="none" spc="0" dirty="0">
              <a:solidFill>
                <a:srgbClr val="4F271C">
                  <a:shade val="30000"/>
                  <a:satMod val="150000"/>
                </a:srgbClr>
              </a:solidFill>
              <a:latin typeface="Corbel" panose="020B0503020204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752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Регенераты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9608" y="536280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mtClean="0"/>
              <a:t>Купино</a:t>
            </a:r>
            <a:r>
              <a:rPr lang="ru-RU" smtClean="0"/>
              <a:t>,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56640" cy="118417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Изменение подхода к лечению заболеваний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50392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3"/>
                </a:solidFill>
              </a:rPr>
              <a:t>Фармацевтический</a:t>
            </a:r>
            <a:endParaRPr lang="ru-RU" dirty="0" smtClean="0"/>
          </a:p>
          <a:p>
            <a:pPr>
              <a:buNone/>
            </a:pPr>
            <a:r>
              <a:rPr lang="ru-RU" sz="2400" dirty="0" smtClean="0"/>
              <a:t>Людям</a:t>
            </a:r>
            <a:r>
              <a:rPr lang="ru-RU" sz="2400" dirty="0"/>
              <a:t>, способным к регенерации любых тканей, </a:t>
            </a:r>
            <a:r>
              <a:rPr lang="ru-RU" sz="2400" dirty="0" smtClean="0"/>
              <a:t>не</a:t>
            </a:r>
          </a:p>
          <a:p>
            <a:pPr>
              <a:buNone/>
            </a:pPr>
            <a:r>
              <a:rPr lang="ru-RU" sz="2400" dirty="0" smtClean="0"/>
              <a:t>понадобится </a:t>
            </a:r>
            <a:r>
              <a:rPr lang="ru-RU" sz="2400" dirty="0"/>
              <a:t>принимать препараты, </a:t>
            </a:r>
            <a:r>
              <a:rPr lang="ru-RU" sz="2400" dirty="0" smtClean="0"/>
              <a:t>восстанавливающие</a:t>
            </a:r>
          </a:p>
          <a:p>
            <a:pPr>
              <a:buNone/>
            </a:pPr>
            <a:r>
              <a:rPr lang="ru-RU" sz="2400" dirty="0" smtClean="0"/>
              <a:t>поврежденные </a:t>
            </a:r>
            <a:r>
              <a:rPr lang="ru-RU" sz="2400" dirty="0"/>
              <a:t>клетки органов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pic>
        <p:nvPicPr>
          <p:cNvPr id="14338" name="Picture 2" descr="Картинки по запросу &quot;фармацевт&quot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262164"/>
            <a:ext cx="3888432" cy="259228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5" name="Прямоугольник 4"/>
          <p:cNvSpPr/>
          <p:nvPr/>
        </p:nvSpPr>
        <p:spPr>
          <a:xfrm>
            <a:off x="323528" y="3284984"/>
            <a:ext cx="4104456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i="1" dirty="0" smtClean="0">
                <a:solidFill>
                  <a:schemeClr val="accent3"/>
                </a:solidFill>
              </a:rPr>
              <a:t>Хирургический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Хирургия будет     заниматься лишь устранением патологий регенерировавших органов, более не понадобится пересадка органов и тканей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5877272"/>
            <a:ext cx="1411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Фармацевт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Источники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https://ru.wikipedia.org/wiki/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Регенерация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«Регенерация - настоящее и будущее»,</a:t>
            </a:r>
            <a:r>
              <a:rPr lang="ru-RU" sz="2400" dirty="0" err="1" smtClean="0">
                <a:solidFill>
                  <a:schemeClr val="bg2">
                    <a:lumMod val="50000"/>
                  </a:schemeClr>
                </a:solidFill>
              </a:rPr>
              <a:t>Мэттсон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50000"/>
                  </a:schemeClr>
                </a:solidFill>
              </a:rPr>
              <a:t>Присцилла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https://ru.wikipedia.org/wiki/</a:t>
            </a:r>
            <a:r>
              <a:rPr lang="ru-RU" sz="2400" dirty="0" err="1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Медицина#Направления_и_области_медицины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908720"/>
            <a:ext cx="6691255" cy="830997"/>
          </a:xfrm>
          <a:prstGeom prst="rect">
            <a:avLst/>
          </a:prstGeom>
        </p:spPr>
        <p:txBody>
          <a:bodyPr wrap="none">
            <a:prstTxWarp prst="textChevronInverted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315" name="Picture 3" descr="Картинки по запросу &quot;врач&quot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8496944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340768" y="332656"/>
            <a:ext cx="8534400" cy="75895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3"/>
                </a:solidFill>
              </a:rPr>
              <a:t>«Регенераты»</a:t>
            </a:r>
            <a:r>
              <a:rPr lang="ru-RU" i="1" dirty="0">
                <a:solidFill>
                  <a:schemeClr val="accent3"/>
                </a:solidFill>
              </a:rPr>
              <a:t> </a:t>
            </a:r>
            <a:r>
              <a:rPr lang="ru-RU" sz="2800" dirty="0"/>
              <a:t>Представьте, что в недалеком будущем благодаря усилиям ученых человек приобрел способность к регенерации любых тканей. Не вдаваясь в конкретные механизмы регенерации, предположите, какие разделы медицины в результате этого окажутся менее востребованными, а какие, наоборот, более востребованными и почему? Как изменятся фармацевтические, хирургические и другие подходы к лечению различных заболеваний?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регенерация?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3"/>
                </a:solidFill>
              </a:rPr>
              <a:t>Регенерация</a:t>
            </a:r>
            <a:r>
              <a:rPr lang="ru-RU" dirty="0"/>
              <a:t> – это восстановление организмом утраченных или повреждённых органов и тканей, а также восстановление целого организма из его части. </a:t>
            </a:r>
            <a:br>
              <a:rPr lang="ru-RU" dirty="0"/>
            </a:br>
            <a:endParaRPr lang="ru-RU" dirty="0"/>
          </a:p>
        </p:txBody>
      </p:sp>
      <p:pic>
        <p:nvPicPr>
          <p:cNvPr id="20482" name="Picture 2" descr="Картинки по запросу &quot;дождевые черви&quot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573016"/>
            <a:ext cx="3240360" cy="214133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pic>
        <p:nvPicPr>
          <p:cNvPr id="20484" name="Picture 4" descr="Картинки по запросу &quot;морская звезда&quot;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573016"/>
            <a:ext cx="3240360" cy="21602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7" name="Прямоугольник 6"/>
          <p:cNvSpPr/>
          <p:nvPr/>
        </p:nvSpPr>
        <p:spPr>
          <a:xfrm>
            <a:off x="683568" y="5733256"/>
            <a:ext cx="4000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Организмы, способные к регенерации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регенерации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3"/>
                </a:solidFill>
              </a:rPr>
              <a:t>Физиологическая</a:t>
            </a:r>
            <a:endParaRPr lang="ru-RU" sz="2800" b="1" i="1" dirty="0">
              <a:solidFill>
                <a:schemeClr val="accent3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Восстановление </a:t>
            </a:r>
            <a:r>
              <a:rPr lang="ru-RU" dirty="0"/>
              <a:t>органов, тканей, клеток  в процессе </a:t>
            </a:r>
            <a:r>
              <a:rPr lang="ru-RU" dirty="0" smtClean="0"/>
              <a:t>жизнедеятельности: обновление эпидермиса кожи, роговицы глаза, эпителия слизистой кишечника, клеток периферической крови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800" b="1" i="1" dirty="0" err="1" smtClean="0">
                <a:solidFill>
                  <a:schemeClr val="accent3"/>
                </a:solidFill>
              </a:rPr>
              <a:t>Репаративная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Восстановление тканей, органов, клеток после травмы или действия других повреждающих факторов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Способен ли человек к регенерации?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Организм человека способен к физиологической регенерации – он может </a:t>
            </a:r>
            <a:r>
              <a:rPr lang="ru-RU" dirty="0"/>
              <a:t>восстанавливать некоторые </a:t>
            </a:r>
            <a:r>
              <a:rPr lang="ru-RU" dirty="0" smtClean="0"/>
              <a:t>ткани и органы</a:t>
            </a:r>
            <a:r>
              <a:rPr lang="ru-RU" dirty="0"/>
              <a:t>, например кожу, кости, печень, почки и т.д. </a:t>
            </a:r>
            <a:br>
              <a:rPr lang="ru-RU" dirty="0"/>
            </a:br>
            <a:endParaRPr lang="ru-RU" dirty="0"/>
          </a:p>
        </p:txBody>
      </p:sp>
      <p:pic>
        <p:nvPicPr>
          <p:cNvPr id="18434" name="Picture 2" descr="Картинки по запросу &quot;регенерация человека&quot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56992"/>
            <a:ext cx="5120568" cy="28803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9" name="Прямоугольник 8"/>
          <p:cNvSpPr/>
          <p:nvPr/>
        </p:nvSpPr>
        <p:spPr>
          <a:xfrm>
            <a:off x="6156176" y="3284984"/>
            <a:ext cx="27180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bg2">
                    <a:lumMod val="25000"/>
                  </a:schemeClr>
                </a:solidFill>
              </a:rPr>
              <a:t>В рамках задания нам предложено представить, что человек  способен к регенерации любых 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</a:rPr>
              <a:t>тканей</a:t>
            </a:r>
            <a:endParaRPr lang="ru-R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области медицины станут менее востребованы?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503920" cy="561662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3"/>
                </a:solidFill>
              </a:rPr>
              <a:t>Биоинженерия – </a:t>
            </a:r>
            <a:r>
              <a:rPr lang="ru-RU" sz="2400" dirty="0" smtClean="0"/>
              <a:t>а точнее её отрасли, связанные с искусственным выращиванием органов и заменой утраченных </a:t>
            </a:r>
            <a:endParaRPr lang="ru-RU" sz="2400" b="1" i="1" dirty="0" smtClean="0">
              <a:solidFill>
                <a:schemeClr val="accent3"/>
              </a:solidFill>
            </a:endParaRPr>
          </a:p>
          <a:p>
            <a:r>
              <a:rPr lang="ru-RU" sz="2400" b="1" i="1" dirty="0" smtClean="0">
                <a:solidFill>
                  <a:schemeClr val="accent3"/>
                </a:solidFill>
              </a:rPr>
              <a:t>Трансплантология – </a:t>
            </a:r>
            <a:r>
              <a:rPr lang="ru-RU" sz="2400" dirty="0" smtClean="0"/>
              <a:t>отрасль, занимающаяся пересадкой органов</a:t>
            </a:r>
          </a:p>
          <a:p>
            <a:pPr>
              <a:buNone/>
            </a:pPr>
            <a:endParaRPr lang="ru-RU" sz="2400" b="1" i="1" dirty="0" smtClean="0">
              <a:solidFill>
                <a:schemeClr val="accent3"/>
              </a:solidFill>
            </a:endParaRPr>
          </a:p>
        </p:txBody>
      </p:sp>
      <p:pic>
        <p:nvPicPr>
          <p:cNvPr id="17410" name="Picture 2" descr="Картинки по запросу &quot;биоинженерия&quot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717032"/>
            <a:ext cx="3456384" cy="231145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5" name="Прямоугольник 4"/>
          <p:cNvSpPr/>
          <p:nvPr/>
        </p:nvSpPr>
        <p:spPr>
          <a:xfrm>
            <a:off x="395536" y="604239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</a:rPr>
              <a:t>Биоинженеры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 могут потерять работу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2" name="Picture 4" descr="Картинки по запросу &quot;трансплантология&quot;&quot;"/>
          <p:cNvPicPr>
            <a:picLocks noChangeAspect="1" noChangeArrowheads="1"/>
          </p:cNvPicPr>
          <p:nvPr/>
        </p:nvPicPr>
        <p:blipFill>
          <a:blip r:embed="rId3" cstate="print"/>
          <a:srcRect t="9286" b="18573"/>
          <a:stretch>
            <a:fillRect/>
          </a:stretch>
        </p:blipFill>
        <p:spPr bwMode="auto">
          <a:xfrm>
            <a:off x="5004048" y="3429000"/>
            <a:ext cx="3456384" cy="228023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7" name="Прямоугольник 6"/>
          <p:cNvSpPr/>
          <p:nvPr/>
        </p:nvSpPr>
        <p:spPr>
          <a:xfrm>
            <a:off x="4860032" y="5733256"/>
            <a:ext cx="49777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Т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рансплантология может утратить </a:t>
            </a:r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</a:rPr>
              <a:t>акутальность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79928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3"/>
                </a:solidFill>
              </a:rPr>
              <a:t>Протезирование </a:t>
            </a:r>
            <a:r>
              <a:rPr lang="ru-RU" sz="2800" dirty="0" smtClean="0"/>
              <a:t>– отрасль, занимающаяся созданием протезов </a:t>
            </a:r>
            <a:endParaRPr lang="ru-RU" sz="2800" b="1" i="1" dirty="0" smtClean="0">
              <a:solidFill>
                <a:schemeClr val="accent3"/>
              </a:solidFill>
            </a:endParaRPr>
          </a:p>
          <a:p>
            <a:endParaRPr lang="ru-RU" sz="2800" b="1" i="1" dirty="0" smtClean="0">
              <a:solidFill>
                <a:schemeClr val="accent3"/>
              </a:solidFill>
            </a:endParaRPr>
          </a:p>
          <a:p>
            <a:r>
              <a:rPr lang="ru-RU" sz="2800" b="1" i="1" dirty="0" smtClean="0">
                <a:solidFill>
                  <a:schemeClr val="accent3"/>
                </a:solidFill>
              </a:rPr>
              <a:t>Регенеративная хирургия </a:t>
            </a:r>
            <a:r>
              <a:rPr lang="ru-RU" sz="2800" dirty="0" smtClean="0"/>
              <a:t>- раздел хирургии, посвященный методам восстановления, замещения и регенерации клеток с целью восстановления функций</a:t>
            </a:r>
            <a:endParaRPr lang="ru-RU" sz="2800" dirty="0"/>
          </a:p>
        </p:txBody>
      </p:sp>
      <p:pic>
        <p:nvPicPr>
          <p:cNvPr id="23554" name="Picture 2" descr="Картинки по запросу &quot;протезирование конечностей&quot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645024"/>
            <a:ext cx="3600400" cy="240026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pic>
        <p:nvPicPr>
          <p:cNvPr id="23556" name="Picture 4" descr="Картинки по запросу &quot;регенеративная хирургия&quot;&quot;"/>
          <p:cNvPicPr>
            <a:picLocks noChangeAspect="1" noChangeArrowheads="1"/>
          </p:cNvPicPr>
          <p:nvPr/>
        </p:nvPicPr>
        <p:blipFill>
          <a:blip r:embed="rId3" cstate="print"/>
          <a:srcRect l="25197"/>
          <a:stretch>
            <a:fillRect/>
          </a:stretch>
        </p:blipFill>
        <p:spPr bwMode="auto">
          <a:xfrm>
            <a:off x="4572000" y="3645024"/>
            <a:ext cx="3600400" cy="243387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Проблема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атипичной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регенерации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270104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i="1" dirty="0" err="1" smtClean="0">
                <a:solidFill>
                  <a:schemeClr val="accent3"/>
                </a:solidFill>
              </a:rPr>
              <a:t>Репаративная</a:t>
            </a:r>
            <a:r>
              <a:rPr lang="ru-RU" sz="2800" b="1" i="1" dirty="0" smtClean="0">
                <a:solidFill>
                  <a:schemeClr val="accent3"/>
                </a:solidFill>
              </a:rPr>
              <a:t> регенерация </a:t>
            </a:r>
            <a:r>
              <a:rPr lang="ru-RU" dirty="0" smtClean="0"/>
              <a:t>может </a:t>
            </a:r>
            <a:r>
              <a:rPr lang="ru-RU" dirty="0"/>
              <a:t>быть </a:t>
            </a:r>
            <a:r>
              <a:rPr lang="ru-RU" dirty="0" err="1"/>
              <a:t>атипичной</a:t>
            </a:r>
            <a:r>
              <a:rPr lang="ru-RU" dirty="0"/>
              <a:t>. При </a:t>
            </a:r>
            <a:r>
              <a:rPr lang="ru-RU" dirty="0" err="1"/>
              <a:t>атипичной</a:t>
            </a:r>
            <a:r>
              <a:rPr lang="ru-RU" dirty="0"/>
              <a:t> регенерации утраченная часть замещается структурой, отличающейся от первоначальной количественно или качественно. У регенерировавшей конечности головастика число пальцев может оказаться меньше исходного, а у креветки вместо ампутированного глаза может вырасти антенна.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6386" name="Picture 2" descr="Картинки по запросу &quot;атипичная регенерация&quot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573016"/>
            <a:ext cx="2990951" cy="250090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5" name="Прямоугольник 4"/>
          <p:cNvSpPr/>
          <p:nvPr/>
        </p:nvSpPr>
        <p:spPr>
          <a:xfrm>
            <a:off x="611560" y="3933056"/>
            <a:ext cx="457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О</a:t>
            </a:r>
            <a:r>
              <a:rPr lang="ru-RU" sz="2000" dirty="0" smtClean="0"/>
              <a:t>собенно востребованной может стать </a:t>
            </a:r>
            <a:r>
              <a:rPr lang="ru-RU" sz="2400" b="1" i="1" dirty="0" smtClean="0">
                <a:solidFill>
                  <a:schemeClr val="accent3"/>
                </a:solidFill>
              </a:rPr>
              <a:t>реконструктивная пластическая хирургия </a:t>
            </a:r>
            <a:r>
              <a:rPr lang="ru-RU" sz="2000" dirty="0" smtClean="0"/>
              <a:t>– раздел, занимающийся устранением дефектов, деформаций тканей и органов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60212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Пример </a:t>
            </a:r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</a:rPr>
              <a:t>атипичной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 регенерации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0"/>
            <a:ext cx="9324528" cy="4572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Более популярны станут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362" name="Picture 2" descr="Картинки по запросу &quot;онкология&quot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429000"/>
            <a:ext cx="3456384" cy="229335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5" name="Прямоугольник 4"/>
          <p:cNvSpPr/>
          <p:nvPr/>
        </p:nvSpPr>
        <p:spPr>
          <a:xfrm>
            <a:off x="323528" y="908720"/>
            <a:ext cx="864096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3"/>
                </a:solidFill>
              </a:rPr>
              <a:t>Онкология </a:t>
            </a:r>
            <a:r>
              <a:rPr lang="ru-RU" sz="2000" dirty="0" smtClean="0"/>
              <a:t>- раздел медицины, изучающий доброкачественные и злокачественные опухоли, механизмы и закономерности их возникновения и развития, методы их профилактики, диагностики и лечения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276872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err="1" smtClean="0">
                <a:solidFill>
                  <a:schemeClr val="accent3"/>
                </a:solidFill>
              </a:rPr>
              <a:t>Иммуопатология</a:t>
            </a:r>
            <a:r>
              <a:rPr lang="ru-RU" sz="2000" b="1" i="1" dirty="0" smtClean="0">
                <a:solidFill>
                  <a:schemeClr val="accent3"/>
                </a:solidFill>
              </a:rPr>
              <a:t> - </a:t>
            </a:r>
            <a:r>
              <a:rPr lang="ru-RU" sz="2000" dirty="0" smtClean="0"/>
              <a:t>клиническая </a:t>
            </a:r>
            <a:r>
              <a:rPr lang="ru-RU" sz="2000" dirty="0"/>
              <a:t>и лабораторная дисциплина, которая занимается обследованием, диагностикой и лечением больных с заболеваниями или патологическими процессами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733256"/>
            <a:ext cx="4427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Безграничная регенерация не всегда положительна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5364" name="Picture 4" descr="Картинки по запросу &quot;врач&quot;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3456384" cy="23009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11" name="Прямоугольник 10"/>
          <p:cNvSpPr/>
          <p:nvPr/>
        </p:nvSpPr>
        <p:spPr>
          <a:xfrm>
            <a:off x="4499992" y="5733256"/>
            <a:ext cx="4464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Вряд ли иммунопатологи одобрили бы безграничную регенерацию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84</TotalTime>
  <Words>395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Регенераты</vt:lpstr>
      <vt:lpstr>Задание</vt:lpstr>
      <vt:lpstr>Что такое регенерация?</vt:lpstr>
      <vt:lpstr>Виды регенерации</vt:lpstr>
      <vt:lpstr>Способен ли человек к регенерации?</vt:lpstr>
      <vt:lpstr>Какие области медицины станут менее востребованы?</vt:lpstr>
      <vt:lpstr>Слайд 7</vt:lpstr>
      <vt:lpstr>Проблема атипичной регенерации</vt:lpstr>
      <vt:lpstr>Слайд 9</vt:lpstr>
      <vt:lpstr>Изменение подхода к лечению заболеваний</vt:lpstr>
      <vt:lpstr>Источники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Регенераты</dc:title>
  <dc:creator>User</dc:creator>
  <cp:lastModifiedBy>user-1</cp:lastModifiedBy>
  <cp:revision>14</cp:revision>
  <dcterms:created xsi:type="dcterms:W3CDTF">2020-01-22T08:48:09Z</dcterms:created>
  <dcterms:modified xsi:type="dcterms:W3CDTF">2024-01-06T09:16:41Z</dcterms:modified>
</cp:coreProperties>
</file>