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77" r:id="rId6"/>
    <p:sldId id="278" r:id="rId7"/>
    <p:sldId id="279" r:id="rId8"/>
    <p:sldId id="280" r:id="rId9"/>
    <p:sldId id="281" r:id="rId10"/>
    <p:sldId id="282" r:id="rId11"/>
    <p:sldId id="288" r:id="rId12"/>
    <p:sldId id="283" r:id="rId13"/>
    <p:sldId id="284" r:id="rId14"/>
    <p:sldId id="285" r:id="rId15"/>
    <p:sldId id="286" r:id="rId16"/>
    <p:sldId id="287" r:id="rId17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CADE4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5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7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accent2_2" csCatId="accent2" phldr="1"/>
      <dgm:spPr/>
      <dgm:t>
        <a:bodyPr rtlCol="0"/>
        <a:lstStyle/>
        <a:p>
          <a:pPr rtl="0"/>
          <a:endParaRPr lang="en-US"/>
        </a:p>
      </dgm:t>
    </dgm:pt>
    <dgm:pt modelId="{40FC4FFE-8987-4A26-B7F4-8A516F18ADAE}">
      <dgm:prSet custT="1"/>
      <dgm:spPr/>
      <dgm:t>
        <a:bodyPr/>
        <a:lstStyle/>
        <a:p>
          <a:r>
            <a:rPr lang="en-US" sz="2400" dirty="0" smtClean="0">
              <a:latin typeface="Helvetica" panose="00000500000000000000" pitchFamily="50" charset="0"/>
              <a:ea typeface="Helvetica" panose="00000500000000000000" pitchFamily="50" charset="0"/>
            </a:rPr>
            <a:t>Почему среди амниот такая стратегия не распространена?</a:t>
          </a:r>
          <a:endParaRPr lang="ru-RU" sz="2400" noProof="1">
            <a:latin typeface="Helvetica" panose="00000500000000000000" pitchFamily="50" charset="0"/>
            <a:ea typeface="Helvetica" panose="00000500000000000000" pitchFamily="50" charset="0"/>
          </a:endParaRPr>
        </a:p>
      </dgm:t>
    </dgm:pt>
    <dgm:pt modelId="{CAD7EF86-FB23-41F6-BF42-040B36DEFDB1}" type="parTrans" cxnId="{C7AD8469-3C68-4AF9-AB82-79B0043AA120}">
      <dgm:prSet/>
      <dgm:spPr/>
      <dgm:t>
        <a:bodyPr rtlCol="0"/>
        <a:lstStyle/>
        <a:p>
          <a:pPr rtl="0"/>
          <a:endParaRPr lang="ru-RU" noProof="1"/>
        </a:p>
      </dgm:t>
    </dgm:pt>
    <dgm:pt modelId="{5B62599A-5C9B-48E7-896E-EA782AC60C8B}" type="sibTrans" cxnId="{C7AD8469-3C68-4AF9-AB82-79B0043AA120}">
      <dgm:prSet/>
      <dgm:spPr/>
      <dgm:t>
        <a:bodyPr rtlCol="0"/>
        <a:lstStyle/>
        <a:p>
          <a:pPr rtl="0"/>
          <a:endParaRPr lang="ru-RU" noProof="1"/>
        </a:p>
      </dgm:t>
    </dgm:pt>
    <dgm:pt modelId="{49225C73-1633-42F1-AB3B-7CB183E5F8B8}">
      <dgm:prSet custT="1"/>
      <dgm:spPr/>
      <dgm:t>
        <a:bodyPr/>
        <a:lstStyle/>
        <a:p>
          <a:r>
            <a:rPr lang="ru-RU" sz="2400" noProof="1" smtClean="0">
              <a:latin typeface="Helvetica" panose="00000500000000000000" pitchFamily="50" charset="0"/>
              <a:ea typeface="Helvetica" panose="00000500000000000000" pitchFamily="50" charset="0"/>
            </a:rPr>
            <a:t>Предположить модель млекопитающего существа.</a:t>
          </a:r>
          <a:endParaRPr lang="ru-RU" sz="2400" noProof="1">
            <a:latin typeface="Helvetica" panose="00000500000000000000" pitchFamily="50" charset="0"/>
            <a:ea typeface="Helvetica" panose="00000500000000000000" pitchFamily="50" charset="0"/>
          </a:endParaRPr>
        </a:p>
      </dgm:t>
    </dgm:pt>
    <dgm:pt modelId="{1A0E2090-1D4F-438A-8766-B6030CE01ADD}" type="parTrans" cxnId="{A9154303-8225-4248-91DC-1B0156A35F07}">
      <dgm:prSet/>
      <dgm:spPr/>
      <dgm:t>
        <a:bodyPr rtlCol="0"/>
        <a:lstStyle/>
        <a:p>
          <a:pPr rtl="0"/>
          <a:endParaRPr lang="ru-RU" noProof="1"/>
        </a:p>
      </dgm:t>
    </dgm:pt>
    <dgm:pt modelId="{9646853A-8964-4519-A5B1-0B7D18B2983D}" type="sibTrans" cxnId="{A9154303-8225-4248-91DC-1B0156A35F07}">
      <dgm:prSet/>
      <dgm:spPr/>
      <dgm:t>
        <a:bodyPr rtlCol="0"/>
        <a:lstStyle/>
        <a:p>
          <a:pPr rtl="0"/>
          <a:endParaRPr lang="ru-RU" noProof="1"/>
        </a:p>
      </dgm:t>
    </dgm:pt>
    <dgm:pt modelId="{1C383F32-22E8-4F62-A3E0-BDC3D5F48992}">
      <dgm:prSet/>
      <dgm:spPr/>
      <dgm:t>
        <a:bodyPr/>
        <a:lstStyle/>
        <a:p>
          <a:r>
            <a:rPr lang="ru-RU" noProof="1" smtClean="0">
              <a:latin typeface="Helvetica" panose="00000500000000000000" pitchFamily="50" charset="0"/>
              <a:ea typeface="Helvetica" panose="00000500000000000000" pitchFamily="50" charset="0"/>
            </a:rPr>
            <a:t>Какими особенностями оно будет обладать?</a:t>
          </a:r>
          <a:endParaRPr lang="ru-RU" noProof="1">
            <a:latin typeface="Helvetica" panose="00000500000000000000" pitchFamily="50" charset="0"/>
            <a:ea typeface="Helvetica" panose="00000500000000000000" pitchFamily="50" charset="0"/>
          </a:endParaRPr>
        </a:p>
      </dgm:t>
    </dgm:pt>
    <dgm:pt modelId="{A7920A2F-3244-4159-AF04-6A1D38B7B317}" type="parTrans" cxnId="{C4CCE57E-E871-46D6-BAD5-880252C95D22}">
      <dgm:prSet/>
      <dgm:spPr/>
      <dgm:t>
        <a:bodyPr rtlCol="0"/>
        <a:lstStyle/>
        <a:p>
          <a:pPr rtl="0"/>
          <a:endParaRPr lang="ru-RU" noProof="1"/>
        </a:p>
      </dgm:t>
    </dgm:pt>
    <dgm:pt modelId="{8500F72A-2C6D-4FDF-9C1D-CA691380EB0B}" type="sibTrans" cxnId="{C4CCE57E-E871-46D6-BAD5-880252C95D22}">
      <dgm:prSet/>
      <dgm:spPr/>
      <dgm:t>
        <a:bodyPr rtlCol="0"/>
        <a:lstStyle/>
        <a:p>
          <a:pPr rtl="0"/>
          <a:endParaRPr lang="ru-RU" noProof="1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3"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7C175B98-93F4-4D7C-BB95-1514AB879CD5}" type="pres">
      <dgm:prSet presAssocID="{40FC4FFE-8987-4A26-B7F4-8A516F18ADAE}" presName="iconRect" presStyleLbl="node1" presStyleIdx="0" presStyleCnt="3" custLinFactNeighborX="-2890" custLinFactNeighborY="-326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ru-RU"/>
        </a:p>
      </dgm:t>
      <dgm:extLst/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3" custScaleX="120962" custLinFactNeighborX="1055" custLinFactNeighborY="-1912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3" custLinFactNeighborX="-2020"/>
      <dgm:spPr>
        <a:solidFill>
          <a:schemeClr val="accent1"/>
        </a:solidFill>
      </dgm:spPr>
    </dgm:pt>
    <dgm:pt modelId="{DB4CA7C4-FCA1-4127-B20A-2A5C031A3CF4}" type="pres">
      <dgm:prSet presAssocID="{49225C73-1633-42F1-AB3B-7CB183E5F8B8}" presName="iconRect" presStyleLbl="node1" presStyleIdx="1" presStyleCnt="3" custLinFactNeighborX="-9860" custLinFactNeighborY="144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ru-RU"/>
        </a:p>
      </dgm:t>
      <dgm:extLst/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3" custLinFactNeighborX="924" custLinFactNeighborY="-3287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3"/>
      <dgm:spPr>
        <a:solidFill>
          <a:schemeClr val="accent1"/>
        </a:solidFill>
      </dgm:spPr>
    </dgm:pt>
    <dgm:pt modelId="{39509775-983E-4110-B989-EE2CD6514BE0}" type="pres">
      <dgm:prSet presAssocID="{1C383F32-22E8-4F62-A3E0-BDC3D5F48992}" presName="iconRect" presStyleLbl="node1" presStyleIdx="2" presStyleCnt="3" custLinFactNeighborX="-725" custLinFactNeighborY="85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ru-RU"/>
        </a:p>
      </dgm:t>
      <dgm:extLst/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864131" y="438050"/>
          <a:ext cx="1647000" cy="164700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1187820" y="758186"/>
          <a:ext cx="945000" cy="945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83129" y="2579186"/>
          <a:ext cx="3265973" cy="9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Helvetica" panose="00000500000000000000" pitchFamily="50" charset="0"/>
              <a:ea typeface="Helvetica" panose="00000500000000000000" pitchFamily="50" charset="0"/>
            </a:rPr>
            <a:t>Почему среди амниот такая стратегия не распространена?</a:t>
          </a:r>
          <a:endParaRPr lang="ru-RU" sz="2400" kern="1200" noProof="1">
            <a:latin typeface="Helvetica" panose="00000500000000000000" pitchFamily="50" charset="0"/>
            <a:ea typeface="Helvetica" panose="00000500000000000000" pitchFamily="50" charset="0"/>
          </a:endParaRPr>
        </a:p>
      </dsp:txBody>
      <dsp:txXfrm>
        <a:off x="83129" y="2579186"/>
        <a:ext cx="3265973" cy="986624"/>
      </dsp:txXfrm>
    </dsp:sp>
    <dsp:sp modelId="{BCD8CDD9-0C56-4401-ADB1-8B48DAB2C96F}">
      <dsp:nvSpPr>
        <dsp:cNvPr id="0" name=""/>
        <dsp:cNvSpPr/>
      </dsp:nvSpPr>
      <dsp:spPr>
        <a:xfrm>
          <a:off x="4286348" y="438050"/>
          <a:ext cx="1647000" cy="164700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4577441" y="802686"/>
          <a:ext cx="945000" cy="945000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3818066" y="2565619"/>
          <a:ext cx="2700000" cy="9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1" smtClean="0">
              <a:latin typeface="Helvetica" panose="00000500000000000000" pitchFamily="50" charset="0"/>
              <a:ea typeface="Helvetica" panose="00000500000000000000" pitchFamily="50" charset="0"/>
            </a:rPr>
            <a:t>Предположить модель млекопитающего существа.</a:t>
          </a:r>
          <a:endParaRPr lang="ru-RU" sz="2400" kern="1200" noProof="1">
            <a:latin typeface="Helvetica" panose="00000500000000000000" pitchFamily="50" charset="0"/>
            <a:ea typeface="Helvetica" panose="00000500000000000000" pitchFamily="50" charset="0"/>
          </a:endParaRPr>
        </a:p>
      </dsp:txBody>
      <dsp:txXfrm>
        <a:off x="3818066" y="2565619"/>
        <a:ext cx="2700000" cy="986624"/>
      </dsp:txXfrm>
    </dsp:sp>
    <dsp:sp modelId="{FF93E135-77D6-48A0-8871-9BC93D705D06}">
      <dsp:nvSpPr>
        <dsp:cNvPr id="0" name=""/>
        <dsp:cNvSpPr/>
      </dsp:nvSpPr>
      <dsp:spPr>
        <a:xfrm>
          <a:off x="7492118" y="438050"/>
          <a:ext cx="1647000" cy="164700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7836266" y="797130"/>
          <a:ext cx="945000" cy="945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6965618" y="2598050"/>
          <a:ext cx="2700000" cy="9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noProof="1" smtClean="0">
              <a:latin typeface="Helvetica" panose="00000500000000000000" pitchFamily="50" charset="0"/>
              <a:ea typeface="Helvetica" panose="00000500000000000000" pitchFamily="50" charset="0"/>
            </a:rPr>
            <a:t>Какими особенностями оно будет обладать?</a:t>
          </a:r>
          <a:endParaRPr lang="ru-RU" sz="2300" kern="1200" noProof="1">
            <a:latin typeface="Helvetica" panose="00000500000000000000" pitchFamily="50" charset="0"/>
            <a:ea typeface="Helvetica" panose="00000500000000000000" pitchFamily="50" charset="0"/>
          </a:endParaRPr>
        </a:p>
      </dsp:txBody>
      <dsp:txXfrm>
        <a:off x="6965618" y="2598050"/>
        <a:ext cx="2700000" cy="9866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Список круглых значков с подписями"/>
  <dgm:desc val="Используется для отображения непоследовательных или сгруппированных блоков данных, сопровождаемых соответствующими визуальными элементами. Рекомендуется использовать значки или небольшие изображения с краткими текстовыми подписями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8C1C13-2C9A-404D-939F-A570147E405E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53ADFC-ABB8-401A-BB24-33FDAFEDCEBD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="" xmlns:p14="http://schemas.microsoft.com/office/powerpoint/2010/main" val="2733249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4B43695-5FA6-4F02-B9E0-061FEB8531FD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725628-3A68-42F4-BA86-981817953149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=""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ru-RU" noProof="1" smtClean="0"/>
              <a:pPr rtl="0"/>
              <a:t>1</a:t>
            </a:fld>
            <a:endParaRPr lang="ru-RU" noProof="1"/>
          </a:p>
        </p:txBody>
      </p:sp>
    </p:spTree>
    <p:extLst>
      <p:ext uri="{BB962C8B-B14F-4D97-AF65-F5344CB8AC3E}">
        <p14:creationId xmlns="" xmlns:p14="http://schemas.microsoft.com/office/powerpoint/2010/main" val="3859257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ru-RU" noProof="1" smtClean="0"/>
              <a:pPr rtl="0"/>
              <a:t>2</a:t>
            </a:fld>
            <a:endParaRPr lang="ru-RU" noProof="1"/>
          </a:p>
        </p:txBody>
      </p:sp>
    </p:spTree>
    <p:extLst>
      <p:ext uri="{BB962C8B-B14F-4D97-AF65-F5344CB8AC3E}">
        <p14:creationId xmlns="" xmlns:p14="http://schemas.microsoft.com/office/powerpoint/2010/main" val="3959845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B725628-3A68-42F4-BA86-981817953149}" type="slidenum">
              <a:rPr lang="ru-RU" noProof="1" smtClean="0"/>
              <a:pPr rtl="0"/>
              <a:t>4</a:t>
            </a:fld>
            <a:endParaRPr lang="ru-RU" noProof="1"/>
          </a:p>
        </p:txBody>
      </p:sp>
    </p:spTree>
    <p:extLst>
      <p:ext uri="{BB962C8B-B14F-4D97-AF65-F5344CB8AC3E}">
        <p14:creationId xmlns="" xmlns:p14="http://schemas.microsoft.com/office/powerpoint/2010/main" val="1987562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Овал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fld id="{B0782AA3-67B9-4765-B9F6-4486863CD55C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702670-8E65-484A-AE81-011E0AB377F4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990601" y="762000"/>
            <a:ext cx="7581900" cy="5410200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6A1581-D96C-4713-A7B2-04645BB123FB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6DB0E4F-7BB1-42EC-B34F-39E61A9121B8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Овал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b="0" spc="200" baseline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E63DF0-04AB-40A2-A39B-2EAD6A41AAB2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024127" y="2286000"/>
            <a:ext cx="4754880" cy="402336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989320" y="2286000"/>
            <a:ext cx="4754880" cy="402336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3343B54-B784-47DB-9722-6EEFBA96FE07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2412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024128" y="2967788"/>
            <a:ext cx="4754880" cy="3341572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599088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990888" y="2967788"/>
            <a:ext cx="4754880" cy="3341572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BA405B-501A-4E54-AFB2-3B13C5F617A9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208A24-1338-4F05-A509-1513283A2797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D0572F-6397-40EE-AB86-2EC01D1D6D88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715000" y="822960"/>
            <a:ext cx="5678424" cy="518464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128" y="2257506"/>
            <a:ext cx="4389120" cy="3762294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97C8E3-02EA-40C4-9657-C147DCAB62A9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610600" y="4960138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6BF24CD-D290-4591-A4FE-82402995ECFA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67E5644-1E61-4311-A31E-84CB9C7AA8A9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1FA4ABA8-BD9A-4E07-908B-7C1BB26B50FF}" type="datetime1">
              <a:rPr lang="ru-RU" noProof="1" smtClean="0"/>
              <a:pPr rtl="0"/>
              <a:t>06.01.2024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cxnSp>
        <p:nvCxnSpPr>
          <p:cNvPr id="7" name="Прямая соединительная линия 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FDF0794-1B86-42B2-B8C7-F60123E638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30BD1B1-AA22-48F1-B3ED-579CD28460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444" b="-1"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EAA48FC5-3C83-4F1B-BC33-DF0B588F83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3D84FB-5D02-47D2-98FD-4F01A02E2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9349" y="3429000"/>
            <a:ext cx="7501651" cy="1090938"/>
          </a:xfrm>
        </p:spPr>
        <p:txBody>
          <a:bodyPr rtlCol="0" anchor="b">
            <a:normAutofit/>
          </a:bodyPr>
          <a:lstStyle/>
          <a:p>
            <a:pPr algn="l"/>
            <a:r>
              <a:rPr lang="ru-RU" noProof="1" smtClean="0">
                <a:solidFill>
                  <a:srgbClr val="FFFFFF"/>
                </a:solidFill>
                <a:latin typeface="Helvetica" panose="00000500000000000000" pitchFamily="50" charset="0"/>
                <a:ea typeface="Helvetica" panose="00000500000000000000" pitchFamily="50" charset="0"/>
              </a:rPr>
              <a:t>Смена пола</a:t>
            </a:r>
            <a:endParaRPr lang="ru-RU" noProof="1">
              <a:solidFill>
                <a:srgbClr val="FFFFFF"/>
              </a:solidFill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9F6641D-ADF3-40BD-9BA3-E740E77C8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9349" y="4779313"/>
            <a:ext cx="7501650" cy="514816"/>
          </a:xfrm>
        </p:spPr>
        <p:txBody>
          <a:bodyPr rtlCol="0" anchor="t">
            <a:normAutofit fontScale="25000" lnSpcReduction="20000"/>
          </a:bodyPr>
          <a:lstStyle/>
          <a:p>
            <a:pPr marL="27432" lvl="0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</a:pPr>
            <a:r>
              <a:rPr lang="ru-RU" sz="11200" dirty="0" smtClean="0">
                <a:solidFill>
                  <a:schemeClr val="bg1"/>
                </a:solidFill>
                <a:latin typeface="Corbel" panose="020B0503020204020204" pitchFamily="34" charset="0"/>
              </a:rPr>
              <a:t>Команда «Эрудиты» </a:t>
            </a:r>
            <a:r>
              <a:rPr lang="ru-RU" sz="11200" dirty="0" smtClean="0">
                <a:solidFill>
                  <a:schemeClr val="bg1"/>
                </a:solidFill>
                <a:latin typeface="Corbel" panose="020B0503020204020204" pitchFamily="34" charset="0"/>
              </a:rPr>
              <a:t>МБОУСОШ </a:t>
            </a:r>
            <a:r>
              <a:rPr lang="ru-RU" sz="11200" dirty="0" smtClean="0">
                <a:solidFill>
                  <a:schemeClr val="bg1"/>
                </a:solidFill>
                <a:latin typeface="Corbel" panose="020B0503020204020204" pitchFamily="34" charset="0"/>
              </a:rPr>
              <a:t>№80 </a:t>
            </a:r>
          </a:p>
          <a:p>
            <a:pPr marL="27432" lvl="0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</a:pPr>
            <a:r>
              <a:rPr lang="ru-RU" sz="11200" dirty="0" smtClean="0">
                <a:solidFill>
                  <a:schemeClr val="bg1"/>
                </a:solidFill>
                <a:latin typeface="Corbel" panose="020B0503020204020204" pitchFamily="34" charset="0"/>
              </a:rPr>
              <a:t>им. В. П. Кузнецова</a:t>
            </a:r>
          </a:p>
          <a:p>
            <a:pPr rtl="0"/>
            <a:endParaRPr lang="ru-RU" noProof="1">
              <a:solidFill>
                <a:srgbClr val="FFFFFF"/>
              </a:solidFill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62F01714-1A39-4194-BD47-8A9960C599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309349" y="4666480"/>
            <a:ext cx="6832499" cy="0"/>
          </a:xfrm>
          <a:prstGeom prst="line">
            <a:avLst/>
          </a:prstGeom>
          <a:ln w="22225">
            <a:solidFill>
              <a:srgbClr val="4AC4E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06240" y="6230983"/>
            <a:ext cx="1894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Купино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062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трелка вверх 25"/>
          <p:cNvSpPr/>
          <p:nvPr/>
        </p:nvSpPr>
        <p:spPr>
          <a:xfrm rot="8206298">
            <a:off x="3443483" y="4417648"/>
            <a:ext cx="196850" cy="854101"/>
          </a:xfrm>
          <a:prstGeom prst="upArrow">
            <a:avLst/>
          </a:prstGeom>
          <a:ln>
            <a:solidFill>
              <a:srgbClr val="1CAD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Модель</a:t>
            </a:r>
            <a:r>
              <a:rPr lang="en-US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:</a:t>
            </a:r>
            <a:endParaRPr lang="ru-RU" cap="none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194" y="2084832"/>
            <a:ext cx="5468177" cy="3417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3884" y="2125490"/>
            <a:ext cx="6032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Для нашего исследования мы выбрали – Гиен. 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704" y="2771821"/>
            <a:ext cx="2143125" cy="1295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08867" y="4067221"/>
            <a:ext cx="21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atin typeface="Helvetica" panose="00000500000000000000" pitchFamily="50" charset="0"/>
                <a:ea typeface="Helvetica" panose="00000500000000000000" pitchFamily="50" charset="0"/>
              </a:rPr>
              <a:t>Андростендион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46" y="4713552"/>
            <a:ext cx="2143125" cy="1392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813" y="4819844"/>
            <a:ext cx="2504099" cy="1365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23266" y="6184869"/>
            <a:ext cx="277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Эстроген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3746" y="6184869"/>
            <a:ext cx="2469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Тестостерон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27" name="Стрелка вверх 26"/>
          <p:cNvSpPr/>
          <p:nvPr/>
        </p:nvSpPr>
        <p:spPr>
          <a:xfrm rot="13765662">
            <a:off x="2896522" y="4390949"/>
            <a:ext cx="196850" cy="857789"/>
          </a:xfrm>
          <a:prstGeom prst="upArrow">
            <a:avLst/>
          </a:prstGeom>
          <a:ln>
            <a:solidFill>
              <a:srgbClr val="1CAD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43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86384"/>
            <a:ext cx="9720072" cy="1499616"/>
          </a:xfrm>
        </p:spPr>
        <p:txBody>
          <a:bodyPr>
            <a:normAutofit fontScale="90000"/>
          </a:bodyPr>
          <a:lstStyle/>
          <a:p>
            <a:r>
              <a:rPr lang="ru-RU" cap="none" dirty="0" smtClean="0"/>
              <a:t>Анатомические и физиологические особенности </a:t>
            </a:r>
            <a:br>
              <a:rPr lang="ru-RU" cap="none" dirty="0" smtClean="0"/>
            </a:br>
            <a:endParaRPr lang="ru-RU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2772" y="1781945"/>
            <a:ext cx="7311399" cy="4023360"/>
          </a:xfrm>
        </p:spPr>
        <p:txBody>
          <a:bodyPr/>
          <a:lstStyle/>
          <a:p>
            <a:pPr lvl="1"/>
            <a:r>
              <a:rPr lang="ru-RU" sz="3200" dirty="0" smtClean="0"/>
              <a:t>Наличие гормона под названием </a:t>
            </a:r>
            <a:r>
              <a:rPr lang="ru-RU" sz="3200" dirty="0" err="1" smtClean="0"/>
              <a:t>андростендион</a:t>
            </a:r>
            <a:r>
              <a:rPr lang="ru-RU" sz="3200" dirty="0" smtClean="0"/>
              <a:t> позволит гиенам сменить пол. </a:t>
            </a:r>
          </a:p>
          <a:p>
            <a:pPr lvl="1"/>
            <a:r>
              <a:rPr lang="ru-RU" sz="3200" dirty="0" smtClean="0"/>
              <a:t>Для гиен будет характерна смена пола именно из мужской особи в женскую</a:t>
            </a:r>
          </a:p>
          <a:p>
            <a:pPr lvl="1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609939" y="4641106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7" name="Овал 6"/>
          <p:cNvSpPr/>
          <p:nvPr/>
        </p:nvSpPr>
        <p:spPr>
          <a:xfrm>
            <a:off x="9966097" y="4679746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97" y="4943164"/>
            <a:ext cx="1042883" cy="1042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467" y="4859116"/>
            <a:ext cx="1288260" cy="128826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7685398" y="5430428"/>
            <a:ext cx="1854558" cy="14563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4902772" y="1851781"/>
            <a:ext cx="0" cy="50062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40582" y="6277622"/>
            <a:ext cx="1585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Male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717559" y="6309360"/>
            <a:ext cx="214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Female</a:t>
            </a:r>
            <a:endParaRPr lang="ru-RU" dirty="0"/>
          </a:p>
        </p:txBody>
      </p:sp>
      <p:sp>
        <p:nvSpPr>
          <p:cNvPr id="15" name="Стрелка вверх 14"/>
          <p:cNvSpPr/>
          <p:nvPr/>
        </p:nvSpPr>
        <p:spPr>
          <a:xfrm rot="8206298">
            <a:off x="3050736" y="3645022"/>
            <a:ext cx="247566" cy="1165163"/>
          </a:xfrm>
          <a:prstGeom prst="upArrow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43" y="2374104"/>
            <a:ext cx="2143125" cy="1295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9849" y="3665946"/>
            <a:ext cx="21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atin typeface="Helvetica" panose="00000500000000000000" pitchFamily="50" charset="0"/>
                <a:ea typeface="Helvetica" panose="00000500000000000000" pitchFamily="50" charset="0"/>
              </a:rPr>
              <a:t>Андростендион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94" y="4436973"/>
            <a:ext cx="2143125" cy="139224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934" y="4514605"/>
            <a:ext cx="2504099" cy="136502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727231" y="5872232"/>
            <a:ext cx="277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Эстроген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494" y="5908290"/>
            <a:ext cx="2469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Тестостерон</a:t>
            </a:r>
            <a:endParaRPr lang="ru-RU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25" name="Стрелка вверх 24"/>
          <p:cNvSpPr/>
          <p:nvPr/>
        </p:nvSpPr>
        <p:spPr>
          <a:xfrm rot="13765662">
            <a:off x="2428911" y="3647036"/>
            <a:ext cx="196850" cy="857789"/>
          </a:xfrm>
          <a:prstGeom prst="upArrow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4902772" y="4227603"/>
            <a:ext cx="7200328" cy="413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932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460" y="517047"/>
            <a:ext cx="9720072" cy="1499616"/>
          </a:xfrm>
        </p:spPr>
        <p:txBody>
          <a:bodyPr/>
          <a:lstStyle/>
          <a:p>
            <a:r>
              <a:rPr lang="ru-RU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Животные для которых будет выгодна данная стратегия</a:t>
            </a:r>
            <a:endParaRPr lang="ru-RU" cap="none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181" y="3420657"/>
            <a:ext cx="1752888" cy="1752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348" y="1569181"/>
            <a:ext cx="1718555" cy="17185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626" y="2494919"/>
            <a:ext cx="1718555" cy="17185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6670" y="2494919"/>
            <a:ext cx="73795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	</a:t>
            </a:r>
            <a:r>
              <a:rPr lang="ru-RU" sz="3600" dirty="0" smtClean="0"/>
              <a:t>По </a:t>
            </a:r>
            <a:r>
              <a:rPr lang="ru-RU" sz="3600" dirty="0"/>
              <a:t>нашему мнение, данная стратегия будет выгодна для </a:t>
            </a:r>
            <a:r>
              <a:rPr lang="ru-RU" sz="3600" dirty="0" err="1"/>
              <a:t>окловодных</a:t>
            </a:r>
            <a:r>
              <a:rPr lang="ru-RU" sz="3600" dirty="0"/>
              <a:t> млекопитающих (утконос, бобр, выдра, ондатра и </a:t>
            </a:r>
            <a:r>
              <a:rPr lang="ru-RU" sz="3600" dirty="0" err="1" smtClean="0"/>
              <a:t>др</a:t>
            </a:r>
            <a:r>
              <a:rPr lang="ru-RU" sz="3600" dirty="0" smtClean="0"/>
              <a:t>) 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963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696" y="1933231"/>
            <a:ext cx="1983041" cy="19830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95" y="2188872"/>
            <a:ext cx="6048777" cy="3780485"/>
          </a:xfrm>
          <a:prstGeom prst="rect">
            <a:avLst/>
          </a:prstGeom>
        </p:spPr>
      </p:pic>
      <p:sp>
        <p:nvSpPr>
          <p:cNvPr id="12" name="Овальная выноска 11"/>
          <p:cNvSpPr/>
          <p:nvPr/>
        </p:nvSpPr>
        <p:spPr>
          <a:xfrm>
            <a:off x="1983347" y="2550017"/>
            <a:ext cx="1648496" cy="953037"/>
          </a:xfrm>
          <a:prstGeom prst="wedgeEllipseCallou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cap="none" dirty="0" smtClean="0"/>
              <a:t>Спасибо за внимание!</a:t>
            </a:r>
            <a:endParaRPr lang="ru-RU" sz="7200" cap="none" dirty="0"/>
          </a:p>
        </p:txBody>
      </p:sp>
      <p:sp>
        <p:nvSpPr>
          <p:cNvPr id="11" name="TextBox 10"/>
          <p:cNvSpPr txBox="1"/>
          <p:nvPr/>
        </p:nvSpPr>
        <p:spPr>
          <a:xfrm>
            <a:off x="1925392" y="2703369"/>
            <a:ext cx="1764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КУСЬ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21" y="2657535"/>
            <a:ext cx="2517475" cy="2517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66962" y="2241969"/>
            <a:ext cx="33485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Helvetica" panose="00000500000000000000" pitchFamily="50" charset="0"/>
                <a:ea typeface="Helvetica" panose="00000500000000000000" pitchFamily="50" charset="0"/>
              </a:rPr>
              <a:t>Thanks </a:t>
            </a:r>
            <a:r>
              <a:rPr lang="en-US" sz="28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for</a:t>
            </a:r>
            <a:r>
              <a:rPr lang="ru-RU" sz="28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/>
            </a:r>
            <a:br>
              <a:rPr lang="ru-RU" sz="2800" dirty="0" smtClean="0">
                <a:latin typeface="Helvetica" panose="00000500000000000000" pitchFamily="50" charset="0"/>
                <a:ea typeface="Helvetica" panose="00000500000000000000" pitchFamily="50" charset="0"/>
              </a:rPr>
            </a:br>
            <a:r>
              <a:rPr lang="en-US" sz="28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watching</a:t>
            </a:r>
            <a:endParaRPr lang="ru-RU" sz="28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427" y="3768779"/>
            <a:ext cx="2539986" cy="25399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535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rtlCol="0">
            <a:normAutofit/>
          </a:bodyPr>
          <a:lstStyle/>
          <a:p>
            <a:r>
              <a:rPr lang="ru-RU" noProof="1" smtClean="0">
                <a:latin typeface="Helvetica" panose="00000500000000000000" pitchFamily="50" charset="0"/>
                <a:ea typeface="Helvetica" panose="00000500000000000000" pitchFamily="50" charset="0"/>
              </a:rPr>
              <a:t>З</a:t>
            </a:r>
            <a:r>
              <a:rPr lang="ru-RU" sz="3600" noProof="1" smtClean="0">
                <a:latin typeface="Helvetica" panose="00000500000000000000" pitchFamily="50" charset="0"/>
                <a:ea typeface="Helvetica" panose="00000500000000000000" pitchFamily="50" charset="0"/>
              </a:rPr>
              <a:t>АДАНИЕ</a:t>
            </a:r>
            <a:endParaRPr lang="ru-RU" sz="3600" noProof="1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graphicFrame>
        <p:nvGraphicFramePr>
          <p:cNvPr id="5" name="Объект 2" descr="Графический элемент SmartArt">
            <a:extLst>
              <a:ext uri="{FF2B5EF4-FFF2-40B4-BE49-F238E27FC236}">
                <a16:creationId xmlns:a16="http://schemas.microsoft.com/office/drawing/2014/main" xmlns="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78197047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40174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К</a:t>
            </a:r>
            <a:r>
              <a:rPr lang="ru-RU" sz="36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то такие амниоты?</a:t>
            </a:r>
            <a:endParaRPr lang="ru-RU" sz="36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47638" y="4668867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7" name="Овал 6"/>
          <p:cNvSpPr/>
          <p:nvPr/>
        </p:nvSpPr>
        <p:spPr>
          <a:xfrm>
            <a:off x="847638" y="2426002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94" y="2586758"/>
            <a:ext cx="1325487" cy="13254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15" y="4745545"/>
            <a:ext cx="1493644" cy="14936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4152" y="1871105"/>
            <a:ext cx="400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Диапсиды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7638" y="4149680"/>
            <a:ext cx="346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Синапсиды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909186" y="3264342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421" y="3500663"/>
            <a:ext cx="1116749" cy="1110682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 rot="595362">
            <a:off x="2689733" y="3220613"/>
            <a:ext cx="3124516" cy="66978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20565986">
            <a:off x="2745036" y="4576449"/>
            <a:ext cx="3134987" cy="66978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9344" y="2724988"/>
            <a:ext cx="2393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Амниоты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17476" y="1871105"/>
            <a:ext cx="4211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Особенности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:</a:t>
            </a:r>
          </a:p>
          <a:p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-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обладают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амниотической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мембраной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-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г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руппа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включает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в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себя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пресмыкающихся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- поверхностные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слои эпидермиса </a:t>
            </a:r>
            <a:r>
              <a:rPr lang="ru-RU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ороговевают</a:t>
            </a:r>
            <a:endParaRPr lang="ru-RU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- обладают большей устойчивостью по сравнению с анамниями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6786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/>
              <a:t>Губаны,</a:t>
            </a:r>
            <a:r>
              <a:rPr lang="en-US" cap="none" dirty="0" smtClean="0"/>
              <a:t>’</a:t>
            </a:r>
            <a:r>
              <a:rPr lang="en-US" cap="none" dirty="0" err="1" smtClean="0"/>
              <a:t>cardis</a:t>
            </a:r>
            <a:r>
              <a:rPr lang="en-US" cap="none" dirty="0" smtClean="0"/>
              <a:t> </a:t>
            </a:r>
            <a:r>
              <a:rPr lang="en-US" cap="none" dirty="0" err="1" smtClean="0"/>
              <a:t>gaimard</a:t>
            </a:r>
            <a:r>
              <a:rPr lang="en-US" cap="none" dirty="0" smtClean="0"/>
              <a:t>’</a:t>
            </a:r>
            <a:endParaRPr lang="ru-RU" cap="none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28" y="963598"/>
            <a:ext cx="3539085" cy="2654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7950" y="1840134"/>
            <a:ext cx="72250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Среди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рыб есть и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совсем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крохотные, представители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рода 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Labroides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,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длина взрослой особи которых не превышает 6—7 см, и огромные рыбы, такие, как </a:t>
            </a:r>
            <a:r>
              <a:rPr lang="ru-RU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Cheilinus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,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длина которых достигает 2,5 метров, а масса до 200 кг 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‘</a:t>
            </a:r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Cheilinus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undulates’.</a:t>
            </a:r>
          </a:p>
          <a:p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 Все </a:t>
            </a:r>
            <a:r>
              <a:rPr lang="ru-RU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губановые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 обитают в прибрежных районах, у каменистых и заросших водорослями берегов и у коралловых рифов. 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en-US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	</a:t>
            </a:r>
            <a:r>
              <a:rPr lang="ru-RU" sz="2400" dirty="0"/>
              <a:t> </a:t>
            </a:r>
            <a:r>
              <a:rPr lang="ru-RU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Губановые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 питаются в основном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моллюсками.</a:t>
            </a:r>
            <a:endParaRPr lang="en-US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69580" y="2007558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69580" y="4555335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69580" y="6017188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6354">
            <a:off x="9524465" y="4330807"/>
            <a:ext cx="2439469" cy="24394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65648">
            <a:off x="7968477" y="3676002"/>
            <a:ext cx="2439469" cy="24394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96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5370" y="846285"/>
            <a:ext cx="9720072" cy="1499616"/>
          </a:xfrm>
        </p:spPr>
        <p:txBody>
          <a:bodyPr>
            <a:normAutofit fontScale="90000"/>
          </a:bodyPr>
          <a:lstStyle/>
          <a:p>
            <a:r>
              <a:rPr lang="ru-RU" sz="44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Коралловые рыбы,</a:t>
            </a:r>
            <a:r>
              <a:rPr lang="en-US" sz="4400" b="1" i="1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4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Thalassoma</a:t>
            </a:r>
            <a:r>
              <a:rPr lang="en-US" sz="4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ru-RU" sz="4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  </a:t>
            </a:r>
            <a:r>
              <a:rPr lang="en-US" sz="4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bifasciatum</a:t>
            </a:r>
            <a: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  <a:t/>
            </a:r>
            <a:br>
              <a:rPr lang="ru-RU" dirty="0" smtClean="0">
                <a:latin typeface="Helvetica" panose="00000500000000000000" pitchFamily="50" charset="0"/>
                <a:ea typeface="Helvetica" panose="00000500000000000000" pitchFamily="50" charset="0"/>
              </a:rPr>
            </a:br>
            <a:endParaRPr lang="ru-RU" cap="none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1" y="3695052"/>
            <a:ext cx="3790977" cy="284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99245" y="1954756"/>
            <a:ext cx="74053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	Коралловые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рыбы — экологическая категория, они относятся к разным семействам, но объединены общей средой обитания и зачастую имеют конвергентное морфологическое сходство, связанное со сходными условиями среды обитания и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рационом.</a:t>
            </a:r>
          </a:p>
          <a:p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	Для </a:t>
            </a:r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многих рифовых рыб характерна яркая и пёстрая окраска. Во многих случаях она служит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камуфляжем.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15034" y="2115154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15033" y="5039396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978" y="1118698"/>
            <a:ext cx="2730900" cy="2730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31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/>
            </a:r>
            <a:br>
              <a:rPr lang="ru-RU" sz="49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</a:br>
            <a:r>
              <a:rPr lang="en-US" sz="4900" cap="none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Рыбы</a:t>
            </a:r>
            <a:r>
              <a:rPr lang="en-US" sz="49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4900" cap="none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клоуны</a:t>
            </a:r>
            <a:r>
              <a:rPr lang="en-US" sz="49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, </a:t>
            </a:r>
            <a:r>
              <a:rPr lang="en-US" sz="4900" cap="none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amphiprion</a:t>
            </a:r>
            <a:r>
              <a:rPr lang="en-US" sz="4900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4900" cap="none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akalllopisos</a:t>
            </a:r>
            <a:r>
              <a:rPr lang="ru-RU" b="1" i="1" cap="none" dirty="0" smtClean="0"/>
              <a:t/>
            </a:r>
            <a:br>
              <a:rPr lang="ru-RU" b="1" i="1" cap="none" dirty="0" smtClean="0"/>
            </a:br>
            <a:endParaRPr lang="ru-RU" cap="none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987" y="1724223"/>
            <a:ext cx="4263624" cy="239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47729" y="2084832"/>
            <a:ext cx="7044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	Рыбы-клоуны</a:t>
            </a:r>
            <a:r>
              <a:rPr lang="ru-RU" sz="2400" dirty="0" smtClean="0"/>
              <a:t>, или </a:t>
            </a:r>
            <a:r>
              <a:rPr lang="ru-RU" sz="2400" b="1" dirty="0" err="1" smtClean="0"/>
              <a:t>амфиприоны</a:t>
            </a:r>
            <a:r>
              <a:rPr lang="ru-RU" sz="2400" dirty="0"/>
              <a:t> — род морских </a:t>
            </a:r>
            <a:r>
              <a:rPr lang="ru-RU" sz="2400" dirty="0" err="1" smtClean="0"/>
              <a:t>лучепёрных</a:t>
            </a:r>
            <a:r>
              <a:rPr lang="ru-RU" sz="2400" dirty="0" smtClean="0"/>
              <a:t> рыб </a:t>
            </a:r>
            <a:r>
              <a:rPr lang="ru-RU" sz="2400" dirty="0"/>
              <a:t>из семейства </a:t>
            </a:r>
            <a:r>
              <a:rPr lang="ru-RU" sz="2400" dirty="0" err="1" smtClean="0"/>
              <a:t>помацентровых</a:t>
            </a:r>
            <a:r>
              <a:rPr lang="ru-RU" sz="2400" dirty="0" smtClean="0"/>
              <a:t> .</a:t>
            </a:r>
          </a:p>
          <a:p>
            <a:endParaRPr lang="ru-RU" sz="2400" dirty="0"/>
          </a:p>
          <a:p>
            <a:r>
              <a:rPr lang="ru-RU" sz="2400" dirty="0" smtClean="0"/>
              <a:t>	Для </a:t>
            </a:r>
            <a:r>
              <a:rPr lang="ru-RU" sz="2400" dirty="0"/>
              <a:t>рыб-клоунов характерен симбиоз с различными видами </a:t>
            </a:r>
            <a:r>
              <a:rPr lang="ru-RU" sz="2400" dirty="0" smtClean="0"/>
              <a:t>актиний.</a:t>
            </a:r>
          </a:p>
          <a:p>
            <a:endParaRPr lang="ru-RU" sz="2400" dirty="0"/>
          </a:p>
          <a:p>
            <a:r>
              <a:rPr lang="ru-RU" sz="2400" dirty="0" smtClean="0"/>
              <a:t>	Окраска </a:t>
            </a:r>
            <a:r>
              <a:rPr lang="ru-RU" sz="2400" dirty="0"/>
              <a:t>рыб варьирует от насыщенно пурпурного до огненно-оранжевого, красного и жёлтого.</a:t>
            </a:r>
          </a:p>
        </p:txBody>
      </p:sp>
      <p:sp>
        <p:nvSpPr>
          <p:cNvPr id="7" name="Овал 6"/>
          <p:cNvSpPr/>
          <p:nvPr/>
        </p:nvSpPr>
        <p:spPr>
          <a:xfrm>
            <a:off x="596217" y="2241359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6217" y="3348641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6216" y="4424896"/>
            <a:ext cx="154547" cy="1545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807" y="4711673"/>
            <a:ext cx="2146327" cy="21463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78882">
            <a:off x="9577448" y="4623979"/>
            <a:ext cx="1432154" cy="14321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392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>
                <a:solidFill>
                  <a:schemeClr val="tx1"/>
                </a:solidFill>
                <a:latin typeface="Helvetica" panose="00000500000000000000" pitchFamily="50" charset="0"/>
                <a:ea typeface="Helvetica" panose="00000500000000000000" pitchFamily="50" charset="0"/>
              </a:rPr>
              <a:t>Причины по которым происходит смена пола</a:t>
            </a:r>
            <a:endParaRPr lang="ru-RU" cap="none" dirty="0">
              <a:solidFill>
                <a:schemeClr val="tx1"/>
              </a:solidFill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24128" y="2324402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380" y="2626654"/>
            <a:ext cx="1042496" cy="1042496"/>
          </a:xfrm>
        </p:spPr>
      </p:pic>
      <p:sp>
        <p:nvSpPr>
          <p:cNvPr id="6" name="Овал 5"/>
          <p:cNvSpPr/>
          <p:nvPr/>
        </p:nvSpPr>
        <p:spPr>
          <a:xfrm>
            <a:off x="5060664" y="2324402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17" y="2478865"/>
            <a:ext cx="1337483" cy="1337483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9097200" y="2324402"/>
            <a:ext cx="1647000" cy="1647000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352" y="2626654"/>
            <a:ext cx="1189695" cy="11896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8826" y="4273654"/>
            <a:ext cx="33401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 smtClean="0">
                <a:latin typeface="Helvetica" panose="00000500000000000000" pitchFamily="50" charset="0"/>
                <a:ea typeface="Helvetica" panose="00000500000000000000" pitchFamily="50" charset="0"/>
              </a:rPr>
              <a:t>Смерть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самца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,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который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крупнее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самки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, и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превращение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самки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в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самца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,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для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охраны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территории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864100" y="4273654"/>
            <a:ext cx="3111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Предотвращения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наказаний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со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стороны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доминантов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3300" y="4273654"/>
            <a:ext cx="309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Для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продолжения</a:t>
            </a:r>
            <a:r>
              <a:rPr lang="en-US" sz="2400" dirty="0">
                <a:latin typeface="Helvetica" panose="00000500000000000000" pitchFamily="50" charset="0"/>
                <a:ea typeface="Helvetica" panose="00000500000000000000" pitchFamily="50" charset="0"/>
              </a:rPr>
              <a:t> </a:t>
            </a:r>
            <a:r>
              <a:rPr lang="en-US" sz="2400" dirty="0" err="1">
                <a:latin typeface="Helvetica" panose="00000500000000000000" pitchFamily="50" charset="0"/>
                <a:ea typeface="Helvetica" panose="00000500000000000000" pitchFamily="50" charset="0"/>
              </a:rPr>
              <a:t>потомства</a:t>
            </a: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08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/>
              <a:t>Почему амниоты не меняют пол?</a:t>
            </a:r>
            <a:endParaRPr lang="ru-RU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228" y="2400300"/>
            <a:ext cx="9720073" cy="4023360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ru-RU" sz="3500" dirty="0"/>
              <a:t>В яйцах амниот заметно возрастает количество </a:t>
            </a:r>
            <a:r>
              <a:rPr lang="ru-RU" sz="3500" dirty="0" smtClean="0"/>
              <a:t>желтка</a:t>
            </a:r>
          </a:p>
          <a:p>
            <a:pPr marL="128016" lvl="1" indent="0">
              <a:buNone/>
            </a:pPr>
            <a:endParaRPr lang="ru-RU" sz="3500" dirty="0" smtClean="0"/>
          </a:p>
          <a:p>
            <a:pPr lvl="1"/>
            <a:r>
              <a:rPr lang="ru-RU" sz="3500" dirty="0"/>
              <a:t>Резко увеличивается белковая </a:t>
            </a:r>
            <a:r>
              <a:rPr lang="ru-RU" sz="3500" dirty="0" smtClean="0"/>
              <a:t>оболочка</a:t>
            </a:r>
          </a:p>
          <a:p>
            <a:pPr marL="128016" lvl="1" indent="0">
              <a:buNone/>
            </a:pPr>
            <a:endParaRPr lang="ru-RU" sz="3500" dirty="0" smtClean="0"/>
          </a:p>
          <a:p>
            <a:pPr lvl="1"/>
            <a:r>
              <a:rPr lang="ru-RU" sz="3500" dirty="0"/>
              <a:t>Образуются наружные </a:t>
            </a:r>
            <a:r>
              <a:rPr lang="ru-RU" sz="3500" dirty="0" smtClean="0"/>
              <a:t>оболочки</a:t>
            </a:r>
          </a:p>
          <a:p>
            <a:pPr marL="128016" lvl="1" indent="0">
              <a:buNone/>
            </a:pPr>
            <a:endParaRPr lang="ru-RU" sz="3500" dirty="0" smtClean="0"/>
          </a:p>
          <a:p>
            <a:pPr lvl="1"/>
            <a:r>
              <a:rPr lang="ru-RU" sz="3500" dirty="0"/>
              <a:t>Усиление </a:t>
            </a:r>
            <a:r>
              <a:rPr lang="ru-RU" sz="3500" dirty="0" smtClean="0"/>
              <a:t>челюстей</a:t>
            </a:r>
          </a:p>
          <a:p>
            <a:pPr marL="128016" lvl="1" indent="0">
              <a:buNone/>
            </a:pPr>
            <a:endParaRPr lang="ru-RU" sz="3500" dirty="0" smtClean="0"/>
          </a:p>
          <a:p>
            <a:pPr lvl="1"/>
            <a:r>
              <a:rPr lang="ru-RU" sz="3500" dirty="0"/>
              <a:t>Возрастание потребления кислорода обеспечивается увеличением поверхности легких и интенсификацией дыхания благодаря образованию грудной клетки.</a:t>
            </a:r>
            <a:endParaRPr lang="ru-RU" sz="3500" dirty="0" smtClean="0"/>
          </a:p>
          <a:p>
            <a:pPr lvl="1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607" y="2400300"/>
            <a:ext cx="2959193" cy="29591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3495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976" y="469306"/>
            <a:ext cx="9720072" cy="1499616"/>
          </a:xfrm>
        </p:spPr>
        <p:txBody>
          <a:bodyPr/>
          <a:lstStyle/>
          <a:p>
            <a:r>
              <a:rPr lang="ru-RU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Вывод</a:t>
            </a:r>
            <a:r>
              <a:rPr lang="en-US" cap="none" dirty="0" smtClean="0">
                <a:latin typeface="Helvetica" panose="00000500000000000000" pitchFamily="50" charset="0"/>
                <a:ea typeface="Helvetica" panose="00000500000000000000" pitchFamily="50" charset="0"/>
              </a:rPr>
              <a:t>:</a:t>
            </a:r>
            <a:endParaRPr lang="ru-RU" cap="none" dirty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5897" y="2050869"/>
            <a:ext cx="8569234" cy="436066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Амниоты по сравнению с анамниями</a:t>
            </a:r>
            <a:r>
              <a:rPr lang="en-US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:</a:t>
            </a:r>
            <a:endParaRPr lang="ru-RU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lvl="1"/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в среднем более высокий уровень жизнедеятельности</a:t>
            </a:r>
            <a:endParaRPr lang="en-US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lvl="1"/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большую устойчивость по отношению к неблагоприятным изменениям внешней 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среды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lvl="1"/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усложнении внутривидовой организации и межвидовых взаимоотношений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.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lvl="1"/>
            <a:r>
              <a:rPr lang="ru-RU" sz="2400" dirty="0">
                <a:latin typeface="Helvetica" panose="00000500000000000000" pitchFamily="50" charset="0"/>
                <a:ea typeface="Helvetica" panose="00000500000000000000" pitchFamily="50" charset="0"/>
              </a:rPr>
              <a:t>более активные отношения с абиотическими и биотическими факторами окружающей среды и позволил амниотам заселить практически все биотопы суши</a:t>
            </a: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.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marL="128016" lvl="1" indent="0">
              <a:buNone/>
            </a:pPr>
            <a:endParaRPr lang="ru-RU" sz="2400" dirty="0">
              <a:latin typeface="Helvetica" panose="00000500000000000000" pitchFamily="50" charset="0"/>
              <a:ea typeface="Helvetica" panose="00000500000000000000" pitchFamily="50" charset="0"/>
            </a:endParaRPr>
          </a:p>
          <a:p>
            <a:pPr marL="128016" lvl="1" indent="0">
              <a:buNone/>
            </a:pPr>
            <a:r>
              <a:rPr lang="ru-RU" sz="2400" dirty="0" smtClean="0">
                <a:latin typeface="Helvetica" panose="00000500000000000000" pitchFamily="50" charset="0"/>
                <a:ea typeface="Helvetica" panose="00000500000000000000" pitchFamily="50" charset="0"/>
              </a:rPr>
              <a:t>Из за большей приспособленности у амниоты нет необходимости менять пол.</a:t>
            </a:r>
            <a:endParaRPr lang="en-US" sz="2400" dirty="0" smtClean="0">
              <a:latin typeface="Helvetica" panose="00000500000000000000" pitchFamily="50" charset="0"/>
              <a:ea typeface="Helvetica" panose="00000500000000000000" pitchFamily="50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6" y="2803096"/>
            <a:ext cx="3000473" cy="3000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732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мплекс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spDef>
      <a:spPr>
        <a:solidFill>
          <a:srgbClr val="000001">
            <a:alpha val="75000"/>
          </a:srgbClr>
        </a:solidFill>
        <a:ln>
          <a:noFill/>
        </a:ln>
      </a:spPr>
      <a:bodyPr rtlCol="0" anchor="ctr"/>
      <a:lstStyle>
        <a:defPPr algn="ctr" rtl="0">
          <a:defRPr noProof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_36806563_TF22378848.potx" id="{6DCD0967-A04E-431F-9EF9-3DF61BC4AB39}" vid="{943180A9-332B-48B8-BEA3-0C7B70DB306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8A2F88-55C5-4ED1-9541-807C6542476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6c05727-aa75-4e4a-9b5f-8a80a1165891"/>
    <ds:schemaRef ds:uri="71af3243-3dd4-4a8d-8c0d-dd76da1f02a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61EAB5F-88FC-4FAE-AE3C-037A3C365E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tf22378848</Template>
  <TotalTime>0</TotalTime>
  <Words>246</Words>
  <Application>Microsoft Office PowerPoint</Application>
  <PresentationFormat>Произвольный</PresentationFormat>
  <Paragraphs>77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Комплекс</vt:lpstr>
      <vt:lpstr>Смена пола</vt:lpstr>
      <vt:lpstr>ЗАДАНИЕ</vt:lpstr>
      <vt:lpstr>Кто такие амниоты?</vt:lpstr>
      <vt:lpstr>Губаны,’cardis gaimard’</vt:lpstr>
      <vt:lpstr>Коралловые рыбы, Thalassoma    bifasciatum </vt:lpstr>
      <vt:lpstr> Рыбы клоуны, amphiprion akalllopisos </vt:lpstr>
      <vt:lpstr>Причины по которым происходит смена пола</vt:lpstr>
      <vt:lpstr>Почему амниоты не меняют пол?</vt:lpstr>
      <vt:lpstr>Вывод:</vt:lpstr>
      <vt:lpstr>Модель:</vt:lpstr>
      <vt:lpstr>Анатомические и физиологические особенности  </vt:lpstr>
      <vt:lpstr>Животные для которых будет выгодна данная стратегия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2020-02-05T18:22:12Z</dcterms:created>
  <dcterms:modified xsi:type="dcterms:W3CDTF">2024-01-06T09:17:38Z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