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340" r:id="rId2"/>
    <p:sldId id="261" r:id="rId3"/>
    <p:sldId id="262" r:id="rId4"/>
    <p:sldId id="260" r:id="rId5"/>
    <p:sldId id="327" r:id="rId6"/>
    <p:sldId id="328" r:id="rId7"/>
    <p:sldId id="321" r:id="rId8"/>
    <p:sldId id="322" r:id="rId9"/>
    <p:sldId id="323" r:id="rId10"/>
    <p:sldId id="338" r:id="rId11"/>
    <p:sldId id="271" r:id="rId12"/>
    <p:sldId id="272" r:id="rId13"/>
    <p:sldId id="330" r:id="rId14"/>
    <p:sldId id="331" r:id="rId15"/>
    <p:sldId id="329" r:id="rId16"/>
    <p:sldId id="303" r:id="rId17"/>
    <p:sldId id="315" r:id="rId18"/>
    <p:sldId id="339" r:id="rId19"/>
    <p:sldId id="337" r:id="rId20"/>
    <p:sldId id="333" r:id="rId21"/>
    <p:sldId id="308" r:id="rId22"/>
    <p:sldId id="309" r:id="rId23"/>
    <p:sldId id="312" r:id="rId24"/>
    <p:sldId id="324" r:id="rId25"/>
    <p:sldId id="335" r:id="rId26"/>
    <p:sldId id="293" r:id="rId27"/>
    <p:sldId id="292" r:id="rId28"/>
    <p:sldId id="299" r:id="rId29"/>
    <p:sldId id="336" r:id="rId30"/>
    <p:sldId id="31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393" autoAdjust="0"/>
    <p:restoredTop sz="94660"/>
  </p:normalViewPr>
  <p:slideViewPr>
    <p:cSldViewPr>
      <p:cViewPr varScale="1">
        <p:scale>
          <a:sx n="65" d="100"/>
          <a:sy n="65" d="100"/>
        </p:scale>
        <p:origin x="676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527B03-A857-478D-A22B-3C4D7A2ED571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FA119-1F0A-4A99-B2D0-BEF46C0353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878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ru.wikipedia.org/wiki/%D0%9F%D1%83%D1%82%D1%8C_%D0%B8%D0%B7_%D0%B2%D0%B0%D1%80%D1%8F%D0%B3_%D0%B2_%D0%B3%D1%80%D0%B5%D0%BA%D0%B8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f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fif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fif"/><Relationship Id="rId4" Type="http://schemas.openxmlformats.org/officeDocument/2006/relationships/image" Target="../media/image35.jf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32656"/>
            <a:ext cx="8928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Торговля </a:t>
            </a:r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– союзник </a:t>
            </a:r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производства</a:t>
            </a:r>
          </a:p>
          <a:p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(история развития торговли)                   </a:t>
            </a:r>
            <a:endParaRPr lang="ru-RU" sz="2800" dirty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581127"/>
            <a:ext cx="2304256" cy="20883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Users\Home\Documents\B8021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1772816"/>
            <a:ext cx="3024335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32985"/>
            <a:ext cx="3600400" cy="2595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912402"/>
            <a:ext cx="3600400" cy="2771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310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796492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Два направления торговли</a:t>
            </a:r>
            <a:b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28" y="1628774"/>
            <a:ext cx="4433904" cy="38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532223"/>
            <a:ext cx="4032448" cy="3849105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752600"/>
            <a:ext cx="8856984" cy="491302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3646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Южное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направление 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267" name="Picture 3" descr="C:\Users\Home\Documents\image007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24" y="2276872"/>
            <a:ext cx="9004131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444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Северное направление</a:t>
            </a:r>
          </a:p>
        </p:txBody>
      </p:sp>
      <p:pic>
        <p:nvPicPr>
          <p:cNvPr id="12290" name="Picture 2" descr="C:\Users\Home\Documents\image005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" y="1916832"/>
            <a:ext cx="8987152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1628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292436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Речные пути Древней Руси: </a:t>
            </a:r>
            <a:r>
              <a:rPr lang="ru-RU" sz="2800" b="1" i="1" dirty="0">
                <a:latin typeface="Calibri" panose="020F0502020204030204" pitchFamily="34" charset="0"/>
                <a:cs typeface="Calibri" panose="020F0502020204030204" pitchFamily="34" charset="0"/>
              </a:rPr>
              <a:t>волжский путь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 отмечен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синим,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2800" b="1" i="1" dirty="0">
                <a:latin typeface="Calibri" panose="020F0502020204030204" pitchFamily="34" charset="0"/>
                <a:cs typeface="Calibri" panose="020F0502020204030204" pitchFamily="34" charset="0"/>
                <a:hlinkClick r:id="rId2" tooltip="Путь из варяг в греки"/>
              </a:rPr>
              <a:t>днепровский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—красным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28" y="1700808"/>
            <a:ext cx="5009968" cy="47525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8"/>
            <a:ext cx="8091809" cy="489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123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0"/>
            <a:ext cx="9937104" cy="704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9472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Задание на уроке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Работая с учебником докажите ,что именно торговые сборища- ярмарки сделали города </a:t>
            </a:r>
            <a:r>
              <a:rPr lang="ru-RU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богатыми,а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торговля возникала в ответ на запросы производства и нередко производство развивалось по запросам торговли?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215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Ярмарки на </a:t>
            </a:r>
            <a:r>
              <a:rPr lang="ru-RU" sz="36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руси</a:t>
            </a:r>
            <a:endParaRPr lang="ru-R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889844"/>
            <a:ext cx="892899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smtClean="0">
                <a:solidFill>
                  <a:srgbClr val="1E1E1E"/>
                </a:solidFill>
                <a:latin typeface="Lato"/>
              </a:rPr>
              <a:t> </a:t>
            </a:r>
          </a:p>
          <a:p>
            <a:endParaRPr lang="ru-RU" b="1" cap="all" dirty="0">
              <a:solidFill>
                <a:srgbClr val="1E1E1E"/>
              </a:solidFill>
              <a:latin typeface="Lato"/>
            </a:endParaRPr>
          </a:p>
          <a:p>
            <a:endParaRPr lang="ru-RU" b="1" cap="all" dirty="0" smtClean="0">
              <a:solidFill>
                <a:srgbClr val="1E1E1E"/>
              </a:solidFill>
              <a:latin typeface="Lato"/>
            </a:endParaRPr>
          </a:p>
          <a:p>
            <a:r>
              <a:rPr lang="ru-RU" sz="2400" b="1" cap="all" dirty="0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КРУПНЕЙШИМИ </a:t>
            </a:r>
            <a:r>
              <a:rPr lang="ru-RU" sz="2400" b="1" cap="all" dirty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ЯРМАРКАМИ НА РУСИ СЧИТАЛИСЬ: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Мологская</a:t>
            </a:r>
            <a:r>
              <a:rPr lang="ru-RU" sz="2400" b="1" dirty="0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ярмарка. </a:t>
            </a:r>
            <a:r>
              <a:rPr lang="ru-RU" sz="2400" b="1" dirty="0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Верхнее </a:t>
            </a:r>
            <a:r>
              <a:rPr lang="ru-RU" sz="2400" b="1" dirty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Поволжье 14-16 </a:t>
            </a:r>
            <a:r>
              <a:rPr lang="ru-RU" sz="2400" b="1" dirty="0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век. </a:t>
            </a:r>
            <a:r>
              <a:rPr lang="ru-RU" sz="2400" b="1" dirty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Отличалась широким многонациональным составом торговцев, купцы из России, Польши, Греции, Германии, Армении, Персии, стран Азии и </a:t>
            </a:r>
            <a:r>
              <a:rPr lang="ru-RU" sz="2400" b="1" dirty="0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Турции</a:t>
            </a:r>
            <a:endParaRPr lang="ru-RU" sz="2400" b="1" dirty="0">
              <a:solidFill>
                <a:srgbClr val="1E1E1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Макарьевская</a:t>
            </a:r>
            <a:r>
              <a:rPr lang="ru-RU" sz="2400" b="1" dirty="0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ярмарка</a:t>
            </a:r>
            <a:r>
              <a:rPr lang="ru-RU" sz="2400" b="1" dirty="0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2400" b="1" dirty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Макарьев монастырь на Волге под Нижним Новгородом в конце 16 века. Удобное месторасположение </a:t>
            </a:r>
            <a:r>
              <a:rPr lang="ru-RU" sz="2400" b="1" dirty="0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привлекало многих </a:t>
            </a:r>
            <a:r>
              <a:rPr lang="ru-RU" sz="2400" b="1" dirty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торговцев, как местных, так и иностранных. После пожара, уничтожившего большую часть построек, торги перенесли в </a:t>
            </a:r>
            <a:r>
              <a:rPr lang="ru-RU" sz="2400" b="1" dirty="0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Новгород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 err="1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Ирбитская</a:t>
            </a:r>
            <a:r>
              <a:rPr lang="ru-RU" sz="2400" b="1" dirty="0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ярмарка в 17 веке на Урале. Отличалась многообразие местных товаров, также из  Средней Азии, Китая</a:t>
            </a:r>
            <a:endParaRPr lang="ru-RU" sz="2400" b="1" dirty="0">
              <a:solidFill>
                <a:srgbClr val="1E1E1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7671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492896"/>
            <a:ext cx="7200800" cy="390809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504" y="116632"/>
            <a:ext cx="8928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Нижегородская ярмарка сменила </a:t>
            </a:r>
            <a:r>
              <a:rPr lang="ru-RU" sz="2400" b="1" dirty="0" err="1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Макарьевскую</a:t>
            </a:r>
            <a:r>
              <a:rPr lang="ru-RU" sz="2400" b="1" dirty="0" smtClean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С начала </a:t>
            </a:r>
            <a:r>
              <a:rPr lang="ru-RU" sz="2400" b="1" dirty="0">
                <a:solidFill>
                  <a:srgbClr val="1E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 века стала проходить в Нижнем Новгороде. Здесь был построен специальный Ярмарочный двор, где можно было приобрести очень широкий ассортимент различного вида продукции: соль, вино, рыбу, хлопок, меха, металлические изделии я и многое другое;</a:t>
            </a:r>
          </a:p>
        </p:txBody>
      </p:sp>
    </p:spTree>
    <p:extLst>
      <p:ext uri="{BB962C8B-B14F-4D97-AF65-F5344CB8AC3E}">
        <p14:creationId xmlns:p14="http://schemas.microsoft.com/office/powerpoint/2010/main" val="32061216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0648"/>
            <a:ext cx="885698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 Франции наиболее известными были ярмарки под Парижем ― в предместье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Сен-Дени, в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провинции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Шампань. Удобное расположение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 центре Европы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- сюда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съезжались купцы из разных стран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Популярными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товарами на французских ярмарках были вино, кузнечные изделия и различные сукна. Италия славилась ярмарками в Генуе, Венеции,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Милане, Флоренции. Здесь продавали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изысканные ткани,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редкие и дорогие товары, привезённые с Востока. В германских землях крупные ярмарки были во Франкфурте-на-Майне, Лейпциге,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Кёльне</a:t>
            </a:r>
            <a:r>
              <a:rPr lang="ru-RU" alt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alt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717032"/>
            <a:ext cx="5976664" cy="299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64770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332656"/>
            <a:ext cx="8260672" cy="1115143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1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Ярмарки </a:t>
            </a:r>
            <a:r>
              <a:rPr lang="ru-RU" sz="3100" b="1" dirty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u-RU" altLang="ru-RU" sz="3100" b="1" dirty="0">
                <a:latin typeface="Calibri" panose="020F0502020204030204" pitchFamily="34" charset="0"/>
                <a:cs typeface="Calibri" panose="020F0502020204030204" pitchFamily="34" charset="0"/>
              </a:rPr>
              <a:t>ежегодный торг, центр  международной торговли в Средние века</a:t>
            </a:r>
            <a:r>
              <a:rPr lang="ru-RU" alt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alt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6128" y="1447799"/>
            <a:ext cx="4040188" cy="914402"/>
          </a:xfrm>
        </p:spPr>
        <p:txBody>
          <a:bodyPr/>
          <a:lstStyle/>
          <a:p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alt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Шампанская ярмарка – крупнейшая </a:t>
            </a:r>
            <a:r>
              <a:rPr lang="ru-RU" alt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в Европе</a:t>
            </a:r>
            <a:endParaRPr lang="ru-RU" sz="2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Торговля в средневековом Генте</a:t>
            </a:r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" y="2628726"/>
            <a:ext cx="4040188" cy="33071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956073"/>
            <a:ext cx="4041775" cy="297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8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Сегодня на </a:t>
            </a:r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уроке</a:t>
            </a:r>
            <a:endParaRPr lang="ru-R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735888" cy="5040560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выясним причины возникновения и оживления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торговли в Средние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века и дальнейшее ее развитие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познакомимся в чём состояли трудности и опасности деятельности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купцов 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выясним как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и в результате чего расширялись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торговые связи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; какую роль играл транспорт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пределим почему возникли ремесла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и зачем устраивались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ярмарки, какую роль они сыграли в развитии и возникновении городов 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объясним значение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торговли для производства, роль  торговцев</a:t>
            </a:r>
          </a:p>
          <a:p>
            <a:pPr algn="just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п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ознакомимся  с формами торговли,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прошлом и современности</a:t>
            </a:r>
          </a:p>
          <a:p>
            <a:pPr algn="just"/>
            <a:endParaRPr lang="ru-RU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4234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179388" y="188913"/>
            <a:ext cx="8496300" cy="14398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alt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Гильдии – это союзы купцов для защиты своих интересов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06" y="1268761"/>
            <a:ext cx="4609126" cy="29523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4931550" y="1628775"/>
            <a:ext cx="3817163" cy="122416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alt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Охрана в </a:t>
            </a:r>
            <a:r>
              <a:rPr lang="ru-RU" alt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пути. Борьба </a:t>
            </a:r>
            <a:r>
              <a:rPr lang="ru-RU" alt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с конкурентами</a:t>
            </a:r>
          </a:p>
          <a:p>
            <a:pPr algn="ctr"/>
            <a:r>
              <a:rPr lang="ru-RU" alt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alt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4788024" y="2852936"/>
            <a:ext cx="4230563" cy="86409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alt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Взаимовыручка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6083350" y="4653136"/>
            <a:ext cx="2997866" cy="158417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alt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Банкиры облегчали обмен</a:t>
            </a:r>
            <a:endParaRPr lang="ru-RU" alt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2" descr="C:\Users\Home\Documents\image013.gif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77098"/>
            <a:ext cx="5034702" cy="255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06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  <p:bldP spid="133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Групповое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задание -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кейс -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Выявить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: этапы  и Что изменилось в торговле после великих географических открытий? </a:t>
            </a:r>
            <a:r>
              <a:rPr lang="ru-RU" sz="1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(на сайте </a:t>
            </a:r>
            <a:r>
              <a:rPr lang="en-US" sz="1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https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://</a:t>
            </a:r>
            <a:r>
              <a:rPr lang="en-US" sz="1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dzen.ru/a/YefntIzWqxfr16rO</a:t>
            </a:r>
            <a:r>
              <a:rPr lang="ru-RU" sz="1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ru-RU" sz="13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6128" y="2060848"/>
            <a:ext cx="84663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эпоха </a:t>
            </a:r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великих открытий начинается с 1475 г., когда португальцы добрались до </a:t>
            </a:r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экватора</a:t>
            </a:r>
          </a:p>
          <a:p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затем </a:t>
            </a:r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следуют одно за другим открытие </a:t>
            </a:r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мыса </a:t>
            </a:r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Доброй Надежды </a:t>
            </a:r>
            <a:r>
              <a:rPr lang="ru-RU" sz="28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Диасом</a:t>
            </a:r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(1487</a:t>
            </a:r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открытие </a:t>
            </a:r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Америки Колумбом (1492</a:t>
            </a:r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открытие </a:t>
            </a:r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морского пути в Индию </a:t>
            </a:r>
            <a:r>
              <a:rPr lang="ru-RU" sz="28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Васко</a:t>
            </a:r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де </a:t>
            </a:r>
            <a:r>
              <a:rPr lang="ru-RU" sz="28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Гамой</a:t>
            </a:r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(1498</a:t>
            </a:r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постепенное </a:t>
            </a:r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открытие и колонизация различных частей Северной и Южной </a:t>
            </a:r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Америки</a:t>
            </a:r>
          </a:p>
          <a:p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кругосветное </a:t>
            </a:r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путешествие Магеллана.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008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Выводы-Последствия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великих географических открытий</a:t>
            </a:r>
            <a:b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66843"/>
            <a:ext cx="857929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теперь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торговля сделалась морской по </a:t>
            </a:r>
            <a:r>
              <a:rPr lang="ru-RU" sz="2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преимуществу:</a:t>
            </a:r>
            <a:endParaRPr lang="ru-RU" sz="2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после Колумба не боялись удаляться от </a:t>
            </a:r>
            <a:r>
              <a:rPr lang="ru-RU" sz="2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берегов в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открытое море. </a:t>
            </a:r>
            <a:endParaRPr lang="ru-RU" sz="2400" b="1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возможность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доставлять индийские товары морем, без перегрузки, в европейские </a:t>
            </a:r>
            <a:r>
              <a:rPr lang="ru-RU" sz="2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порты</a:t>
            </a: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удешевление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товаров и падение торгового </a:t>
            </a:r>
            <a:r>
              <a:rPr lang="ru-RU" sz="2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могущества Венеция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упала на степень второстепенной морской державы</a:t>
            </a:r>
            <a:r>
              <a:rPr lang="ru-RU" sz="2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формирование мировой торговли</a:t>
            </a: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рост производства товаров</a:t>
            </a:r>
          </a:p>
          <a:p>
            <a:r>
              <a:rPr lang="ru-RU" sz="2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    колонизация.</a:t>
            </a:r>
          </a:p>
          <a:p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2654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8372"/>
            <a:ext cx="8640960" cy="93239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Задание – кейс: Как изменился Средневековый город?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 descr="C:\Users\Home\Downloads\sEw25VKzR92MXJAoaw2HX7Em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429000"/>
            <a:ext cx="5616624" cy="3423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3"/>
            <a:ext cx="8784976" cy="536792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усилением промышленности увеличивается приток ремесленников в </a:t>
            </a: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города</a:t>
            </a:r>
            <a:endParaRPr lang="ru-RU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развивается техническое разделение </a:t>
            </a: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труда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цехах, появляется классовая противоположность между мастерами и </a:t>
            </a: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подмастерьями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начинается борьба </a:t>
            </a: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рабочими и владельцами</a:t>
            </a:r>
          </a:p>
          <a:p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средневековый город-центр ремесла и торговли.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31589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408373"/>
            <a:ext cx="8260672" cy="62401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Выводы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54" y="1772817"/>
            <a:ext cx="9014442" cy="4896544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Торговля – это процесс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всех форм обмена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товарами,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услугами ценностями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деньгами, позволила существовать производству, строительству, основанному на специализации, разделении труда, развитию городов и ремесел. Возникновение различных отношений, событий влияло на изменение форм торговли, социальных слоев, ремесел и др.</a:t>
            </a:r>
          </a:p>
          <a:p>
            <a:pPr marL="114300" indent="0">
              <a:buNone/>
            </a:pPr>
            <a:endParaRPr lang="ru-RU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4300" indent="0">
              <a:buNone/>
            </a:pP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437112"/>
            <a:ext cx="2664296" cy="19489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437112"/>
            <a:ext cx="4174889" cy="194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0964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28" y="332657"/>
            <a:ext cx="8466352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739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Современные  формы торговли - рынок торговые центры - сетевые магазины- розничные магазины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66" y="1700808"/>
            <a:ext cx="4828772" cy="21602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280" y="4437112"/>
            <a:ext cx="2890663" cy="1800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700808"/>
            <a:ext cx="2592288" cy="2160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66" y="4052320"/>
            <a:ext cx="4474839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638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ОНЛАЙН-торговля – оптовая торговля</a:t>
            </a:r>
            <a:endParaRPr lang="ru-RU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28800"/>
            <a:ext cx="5256584" cy="31683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573016"/>
            <a:ext cx="461885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8462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82896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Задание на уроке</a:t>
            </a:r>
            <a:endParaRPr lang="ru-R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137324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Придумайте правила этики современного купца(предпринимателя)?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140968"/>
            <a:ext cx="3456384" cy="24356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005064"/>
            <a:ext cx="4104456" cy="260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336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Домашнее задание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128" y="1772816"/>
            <a:ext cx="8712967" cy="5085184"/>
          </a:xfrm>
        </p:spPr>
        <p:txBody>
          <a:bodyPr>
            <a:normAutofit/>
          </a:bodyPr>
          <a:lstStyle/>
          <a:p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Электронная коммерция, будучи инновационным способом ведения бизнеса, позволяет участникам предпринимательской деятельности с минимальными затратами взаимодействовать друг с другом независимо от расстояния и в удобном для них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режиме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Напишите плюсы  и минусы этой</a:t>
            </a:r>
          </a:p>
          <a:p>
            <a:pPr marL="114300" indent="0">
              <a:buNone/>
            </a:pP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формы торговли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Шопинг через Интернет: что тормозит развитие электронной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221089"/>
            <a:ext cx="3871148" cy="2460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728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Проблемный вопрос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урока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752601"/>
            <a:ext cx="9036496" cy="3116560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Какие события  разрушали развитие 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хозяйства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и городов, и какие способствовали специализации и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развитию рыночных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отношений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096690"/>
            <a:ext cx="3719513" cy="2786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582" y="4070947"/>
            <a:ext cx="3719513" cy="2786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54" y="2996952"/>
            <a:ext cx="3203848" cy="31881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40494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424936" cy="6264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003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828967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Задание на уроке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137324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Работая с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текстом докажите, что обмен возродил товарное </a:t>
            </a:r>
            <a:r>
              <a:rPr lang="ru-RU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хозяйство,а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торговая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деятельность в Средние века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была трудной. Что и когда улучшило обмен? Какие способы торговли существовали?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61048"/>
            <a:ext cx="3586138" cy="2867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915014"/>
            <a:ext cx="3600400" cy="25489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5272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Натуральное хозяйство, в котором все продукты и вещи для собственного потребления,  не для продажи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104" y="2906771"/>
            <a:ext cx="4248456" cy="31774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64" y="3131180"/>
            <a:ext cx="3528392" cy="27285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2479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260648"/>
            <a:ext cx="8260672" cy="1368152"/>
          </a:xfrm>
        </p:spPr>
        <p:txBody>
          <a:bodyPr>
            <a:normAutofit/>
          </a:bodyPr>
          <a:lstStyle/>
          <a:p>
            <a:r>
              <a:rPr lang="ru-RU" alt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товарное хозяйство, это когда продукты труда производятся для продажи</a:t>
            </a:r>
            <a:endParaRPr lang="ru-RU" sz="2800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73500"/>
            <a:ext cx="6840760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0034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lum bright="-30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27" y="1196975"/>
            <a:ext cx="4534064" cy="42324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lum bright="-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102" y="1144066"/>
            <a:ext cx="3294261" cy="42853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684213" y="260350"/>
            <a:ext cx="7758112" cy="7207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alt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Два способа торговли</a:t>
            </a:r>
          </a:p>
        </p:txBody>
      </p:sp>
      <p:sp>
        <p:nvSpPr>
          <p:cNvPr id="9223" name="AutoShape 7"/>
          <p:cNvSpPr>
            <a:spLocks noChangeArrowheads="1"/>
          </p:cNvSpPr>
          <p:nvPr/>
        </p:nvSpPr>
        <p:spPr bwMode="auto">
          <a:xfrm>
            <a:off x="358774" y="5445125"/>
            <a:ext cx="3960813" cy="11525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alt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Сухопутный</a:t>
            </a:r>
          </a:p>
        </p:txBody>
      </p:sp>
      <p:sp>
        <p:nvSpPr>
          <p:cNvPr id="9224" name="AutoShape 8"/>
          <p:cNvSpPr>
            <a:spLocks noChangeArrowheads="1"/>
          </p:cNvSpPr>
          <p:nvPr/>
        </p:nvSpPr>
        <p:spPr bwMode="auto">
          <a:xfrm>
            <a:off x="4932363" y="5445125"/>
            <a:ext cx="3960812" cy="11525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alt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Морской</a:t>
            </a:r>
          </a:p>
        </p:txBody>
      </p:sp>
    </p:spTree>
    <p:extLst>
      <p:ext uri="{BB962C8B-B14F-4D97-AF65-F5344CB8AC3E}">
        <p14:creationId xmlns:p14="http://schemas.microsoft.com/office/powerpoint/2010/main" val="310024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animBg="1"/>
      <p:bldP spid="92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ChangeArrowheads="1"/>
          </p:cNvSpPr>
          <p:nvPr/>
        </p:nvSpPr>
        <p:spPr bwMode="auto">
          <a:xfrm>
            <a:off x="323850" y="2420888"/>
            <a:ext cx="5111750" cy="10795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Ужасные дороги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323850" y="333375"/>
            <a:ext cx="8351838" cy="9366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alt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Сухопутная торговля</a:t>
            </a:r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250825" y="1484313"/>
            <a:ext cx="5113338" cy="7921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altLang="ru-RU" sz="3600" b="1" dirty="0"/>
              <a:t>Недостатки</a:t>
            </a:r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395288" y="3644900"/>
            <a:ext cx="5040312" cy="9350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Разбойники</a:t>
            </a:r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395288" y="4797425"/>
            <a:ext cx="5113337" cy="9350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Отдаленность</a:t>
            </a:r>
            <a:endParaRPr lang="ru-RU" altLang="ru-R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395288" y="5922963"/>
            <a:ext cx="8351837" cy="9350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Небольшой </a:t>
            </a:r>
            <a:r>
              <a:rPr lang="ru-RU" altLang="ru-RU" sz="36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обьем</a:t>
            </a:r>
            <a:r>
              <a:rPr lang="ru-RU" alt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перевозок</a:t>
            </a:r>
            <a:endParaRPr lang="ru-RU" altLang="ru-R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628775"/>
            <a:ext cx="2855913" cy="403225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000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6" grpId="0" animBg="1"/>
      <p:bldP spid="10247" grpId="0" animBg="1"/>
      <p:bldP spid="102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250826" y="1484313"/>
            <a:ext cx="3237706" cy="11525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alt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Недостатки</a:t>
            </a:r>
          </a:p>
        </p:txBody>
      </p:sp>
      <p:sp>
        <p:nvSpPr>
          <p:cNvPr id="28678" name="AutoShape 6"/>
          <p:cNvSpPr>
            <a:spLocks noChangeArrowheads="1"/>
          </p:cNvSpPr>
          <p:nvPr/>
        </p:nvSpPr>
        <p:spPr bwMode="auto">
          <a:xfrm>
            <a:off x="323850" y="333375"/>
            <a:ext cx="8351838" cy="9366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alt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  <a:t>Морская торговля</a:t>
            </a:r>
          </a:p>
        </p:txBody>
      </p:sp>
      <p:sp>
        <p:nvSpPr>
          <p:cNvPr id="28680" name="AutoShape 8"/>
          <p:cNvSpPr>
            <a:spLocks noChangeArrowheads="1"/>
          </p:cNvSpPr>
          <p:nvPr/>
        </p:nvSpPr>
        <p:spPr bwMode="auto">
          <a:xfrm>
            <a:off x="5223668" y="1484313"/>
            <a:ext cx="3668811" cy="11525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altLang="ru-RU" sz="3600" b="1" dirty="0"/>
              <a:t>Достоинства</a:t>
            </a:r>
          </a:p>
        </p:txBody>
      </p:sp>
      <p:sp>
        <p:nvSpPr>
          <p:cNvPr id="28681" name="AutoShape 9"/>
          <p:cNvSpPr>
            <a:spLocks noChangeArrowheads="1"/>
          </p:cNvSpPr>
          <p:nvPr/>
        </p:nvSpPr>
        <p:spPr bwMode="auto">
          <a:xfrm>
            <a:off x="250825" y="2997200"/>
            <a:ext cx="3457575" cy="15113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Штормы</a:t>
            </a:r>
          </a:p>
        </p:txBody>
      </p:sp>
      <p:sp>
        <p:nvSpPr>
          <p:cNvPr id="28682" name="AutoShape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95288" y="4797425"/>
            <a:ext cx="3313112" cy="172878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Пираты</a:t>
            </a:r>
          </a:p>
        </p:txBody>
      </p:sp>
      <p:sp>
        <p:nvSpPr>
          <p:cNvPr id="28683" name="AutoShape 11"/>
          <p:cNvSpPr>
            <a:spLocks noChangeArrowheads="1"/>
          </p:cNvSpPr>
          <p:nvPr/>
        </p:nvSpPr>
        <p:spPr bwMode="auto">
          <a:xfrm>
            <a:off x="4716463" y="2924175"/>
            <a:ext cx="3959225" cy="7921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Скорость</a:t>
            </a:r>
          </a:p>
        </p:txBody>
      </p:sp>
      <p:sp>
        <p:nvSpPr>
          <p:cNvPr id="28684" name="AutoShape 12"/>
          <p:cNvSpPr>
            <a:spLocks noChangeArrowheads="1"/>
          </p:cNvSpPr>
          <p:nvPr/>
        </p:nvSpPr>
        <p:spPr bwMode="auto">
          <a:xfrm>
            <a:off x="4356100" y="3933825"/>
            <a:ext cx="4319588" cy="107935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Больше стран и товаров</a:t>
            </a:r>
            <a:endParaRPr lang="ru-RU" altLang="ru-R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685" name="AutoShape 13"/>
          <p:cNvSpPr>
            <a:spLocks noChangeArrowheads="1"/>
          </p:cNvSpPr>
          <p:nvPr/>
        </p:nvSpPr>
        <p:spPr bwMode="auto">
          <a:xfrm>
            <a:off x="4140200" y="5517232"/>
            <a:ext cx="4752280" cy="122413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Больший </a:t>
            </a:r>
            <a:r>
              <a:rPr lang="ru-RU" altLang="ru-RU" sz="36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обьем</a:t>
            </a:r>
            <a:r>
              <a:rPr lang="ru-RU" alt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перевозок</a:t>
            </a:r>
            <a:endParaRPr lang="ru-RU" altLang="ru-R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8679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465" y="1236549"/>
            <a:ext cx="1515269" cy="17606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866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 animBg="1"/>
      <p:bldP spid="28682" grpId="0" animBg="1"/>
      <p:bldP spid="28683" grpId="0" animBg="1"/>
      <p:bldP spid="28684" grpId="0" animBg="1"/>
      <p:bldP spid="2868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596</TotalTime>
  <Words>791</Words>
  <Application>Microsoft Office PowerPoint</Application>
  <PresentationFormat>Экран (4:3)</PresentationFormat>
  <Paragraphs>90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7" baseType="lpstr">
      <vt:lpstr>Arial</vt:lpstr>
      <vt:lpstr>Book Antiqua</vt:lpstr>
      <vt:lpstr>Calibri</vt:lpstr>
      <vt:lpstr>Century Gothic</vt:lpstr>
      <vt:lpstr>Lato</vt:lpstr>
      <vt:lpstr>Times New Roman</vt:lpstr>
      <vt:lpstr>Аптека</vt:lpstr>
      <vt:lpstr>Презентация PowerPoint</vt:lpstr>
      <vt:lpstr>Сегодня на уроке</vt:lpstr>
      <vt:lpstr>Проблемный вопрос урока</vt:lpstr>
      <vt:lpstr>Задание на уроке</vt:lpstr>
      <vt:lpstr>Натуральное хозяйство, в котором все продукты и вещи для собственного потребления,  не для продажи</vt:lpstr>
      <vt:lpstr>товарное хозяйство, это когда продукты труда производятся для продажи</vt:lpstr>
      <vt:lpstr>Презентация PowerPoint</vt:lpstr>
      <vt:lpstr>Презентация PowerPoint</vt:lpstr>
      <vt:lpstr>Презентация PowerPoint</vt:lpstr>
      <vt:lpstr>Два направления торговли </vt:lpstr>
      <vt:lpstr>Южное направление </vt:lpstr>
      <vt:lpstr>Северное направление</vt:lpstr>
      <vt:lpstr>Речные пути Древней Руси: волжский путь отмечен синим, днепровский —красным</vt:lpstr>
      <vt:lpstr>Презентация PowerPoint</vt:lpstr>
      <vt:lpstr>Задание на уроке</vt:lpstr>
      <vt:lpstr>Ярмарки на руси</vt:lpstr>
      <vt:lpstr>Презентация PowerPoint</vt:lpstr>
      <vt:lpstr>Презентация PowerPoint</vt:lpstr>
      <vt:lpstr> Ярмарки - ежегодный торг, центр  международной торговли в Средние века </vt:lpstr>
      <vt:lpstr>Презентация PowerPoint</vt:lpstr>
      <vt:lpstr>Групповое задание - кейс - Выявить: этапы  и Что изменилось в торговле после великих географических открытий? (на сайте https://dzen.ru/a/YefntIzWqxfr16rO)</vt:lpstr>
      <vt:lpstr> Выводы-Последствия великих географических открытий </vt:lpstr>
      <vt:lpstr>Задание – кейс: Как изменился Средневековый город?</vt:lpstr>
      <vt:lpstr>Выводы</vt:lpstr>
      <vt:lpstr>Презентация PowerPoint</vt:lpstr>
      <vt:lpstr>Современные  формы торговли - рынок торговые центры - сетевые магазины- розничные магазины</vt:lpstr>
      <vt:lpstr>ОНЛАЙН-торговля – оптовая торговля</vt:lpstr>
      <vt:lpstr>Задание на уроке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Торговля в Средние века</dc:title>
  <dc:creator>Home</dc:creator>
  <cp:lastModifiedBy>Золотарева Валентина Васильевна</cp:lastModifiedBy>
  <cp:revision>65</cp:revision>
  <dcterms:created xsi:type="dcterms:W3CDTF">2017-10-22T20:14:59Z</dcterms:created>
  <dcterms:modified xsi:type="dcterms:W3CDTF">2024-01-06T09:34:38Z</dcterms:modified>
</cp:coreProperties>
</file>