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5"/>
  </p:notesMasterIdLst>
  <p:sldIdLst>
    <p:sldId id="256" r:id="rId2"/>
    <p:sldId id="281" r:id="rId3"/>
    <p:sldId id="282" r:id="rId4"/>
    <p:sldId id="279" r:id="rId5"/>
    <p:sldId id="298" r:id="rId6"/>
    <p:sldId id="280" r:id="rId7"/>
    <p:sldId id="257" r:id="rId8"/>
    <p:sldId id="300" r:id="rId9"/>
    <p:sldId id="302" r:id="rId10"/>
    <p:sldId id="258" r:id="rId11"/>
    <p:sldId id="259" r:id="rId12"/>
    <p:sldId id="285" r:id="rId13"/>
    <p:sldId id="286" r:id="rId14"/>
    <p:sldId id="260" r:id="rId15"/>
    <p:sldId id="261" r:id="rId16"/>
    <p:sldId id="287" r:id="rId17"/>
    <p:sldId id="262" r:id="rId18"/>
    <p:sldId id="288" r:id="rId19"/>
    <p:sldId id="303" r:id="rId20"/>
    <p:sldId id="263" r:id="rId21"/>
    <p:sldId id="289" r:id="rId22"/>
    <p:sldId id="264" r:id="rId23"/>
    <p:sldId id="290" r:id="rId24"/>
    <p:sldId id="265" r:id="rId25"/>
    <p:sldId id="266" r:id="rId26"/>
    <p:sldId id="267" r:id="rId27"/>
    <p:sldId id="301" r:id="rId28"/>
    <p:sldId id="268" r:id="rId29"/>
    <p:sldId id="269" r:id="rId30"/>
    <p:sldId id="270" r:id="rId31"/>
    <p:sldId id="284" r:id="rId32"/>
    <p:sldId id="291" r:id="rId33"/>
    <p:sldId id="271" r:id="rId34"/>
    <p:sldId id="277" r:id="rId35"/>
    <p:sldId id="272" r:id="rId36"/>
    <p:sldId id="278" r:id="rId37"/>
    <p:sldId id="273" r:id="rId38"/>
    <p:sldId id="274" r:id="rId39"/>
    <p:sldId id="306" r:id="rId40"/>
    <p:sldId id="275" r:id="rId41"/>
    <p:sldId id="276" r:id="rId42"/>
    <p:sldId id="304" r:id="rId43"/>
    <p:sldId id="305" r:id="rId44"/>
    <p:sldId id="292" r:id="rId45"/>
    <p:sldId id="293" r:id="rId46"/>
    <p:sldId id="294" r:id="rId47"/>
    <p:sldId id="295" r:id="rId48"/>
    <p:sldId id="296" r:id="rId49"/>
    <p:sldId id="307" r:id="rId50"/>
    <p:sldId id="297" r:id="rId51"/>
    <p:sldId id="308" r:id="rId52"/>
    <p:sldId id="309" r:id="rId53"/>
    <p:sldId id="310" r:id="rId5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041DCF-F69F-49F3-B3B6-CF78AFD2297A}" type="datetimeFigureOut">
              <a:rPr lang="ru-RU" smtClean="0"/>
              <a:t>19.11.2014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64BA5A-931C-422C-9441-4903145DC61C}" type="slidenum">
              <a:rPr lang="ru-RU" smtClean="0"/>
              <a:t>‹#›</a:t>
            </a:fld>
            <a:endParaRPr lang="ru-RU"/>
          </a:p>
        </p:txBody>
      </p:sp>
    </p:spTree>
    <p:extLst>
      <p:ext uri="{BB962C8B-B14F-4D97-AF65-F5344CB8AC3E}">
        <p14:creationId xmlns:p14="http://schemas.microsoft.com/office/powerpoint/2010/main" val="41234298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E64BA5A-931C-422C-9441-4903145DC61C}" type="slidenum">
              <a:rPr lang="ru-RU" smtClean="0"/>
              <a:t>5</a:t>
            </a:fld>
            <a:endParaRPr lang="ru-RU"/>
          </a:p>
        </p:txBody>
      </p:sp>
    </p:spTree>
    <p:extLst>
      <p:ext uri="{BB962C8B-B14F-4D97-AF65-F5344CB8AC3E}">
        <p14:creationId xmlns:p14="http://schemas.microsoft.com/office/powerpoint/2010/main" val="331687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400D9318-04F6-409A-B255-81579B89012B}" type="datetimeFigureOut">
              <a:rPr lang="ru-RU" smtClean="0"/>
              <a:t>19.11.2014</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1697A4BB-48D8-4FD0-9695-BFDFC6D0C7F0}" type="slidenum">
              <a:rPr lang="ru-RU" smtClean="0"/>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00D9318-04F6-409A-B255-81579B89012B}" type="datetimeFigureOut">
              <a:rPr lang="ru-RU" smtClean="0"/>
              <a:t>19.11.2014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697A4BB-48D8-4FD0-9695-BFDFC6D0C7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00D9318-04F6-409A-B255-81579B89012B}" type="datetimeFigureOut">
              <a:rPr lang="ru-RU" smtClean="0"/>
              <a:t>19.11.2014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697A4BB-48D8-4FD0-9695-BFDFC6D0C7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00D9318-04F6-409A-B255-81579B89012B}" type="datetimeFigureOut">
              <a:rPr lang="ru-RU" smtClean="0"/>
              <a:t>19.11.2014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697A4BB-48D8-4FD0-9695-BFDFC6D0C7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400D9318-04F6-409A-B255-81579B89012B}" type="datetimeFigureOut">
              <a:rPr lang="ru-RU" smtClean="0"/>
              <a:t>19.11.2014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1697A4BB-48D8-4FD0-9695-BFDFC6D0C7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400D9318-04F6-409A-B255-81579B89012B}" type="datetimeFigureOut">
              <a:rPr lang="ru-RU" smtClean="0"/>
              <a:t>19.11.2014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697A4BB-48D8-4FD0-9695-BFDFC6D0C7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400D9318-04F6-409A-B255-81579B89012B}" type="datetimeFigureOut">
              <a:rPr lang="ru-RU" smtClean="0"/>
              <a:t>19.11.2014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697A4BB-48D8-4FD0-9695-BFDFC6D0C7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400D9318-04F6-409A-B255-81579B89012B}" type="datetimeFigureOut">
              <a:rPr lang="ru-RU" smtClean="0"/>
              <a:t>19.11.2014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697A4BB-48D8-4FD0-9695-BFDFC6D0C7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00D9318-04F6-409A-B255-81579B89012B}" type="datetimeFigureOut">
              <a:rPr lang="ru-RU" smtClean="0"/>
              <a:t>19.11.2014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697A4BB-48D8-4FD0-9695-BFDFC6D0C7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Объект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400D9318-04F6-409A-B255-81579B89012B}" type="datetimeFigureOut">
              <a:rPr lang="ru-RU" smtClean="0"/>
              <a:t>19.11.2014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697A4BB-48D8-4FD0-9695-BFDFC6D0C7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400D9318-04F6-409A-B255-81579B89012B}" type="datetimeFigureOut">
              <a:rPr lang="ru-RU" smtClean="0"/>
              <a:t>19.11.2014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697A4BB-48D8-4FD0-9695-BFDFC6D0C7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400D9318-04F6-409A-B255-81579B89012B}" type="datetimeFigureOut">
              <a:rPr lang="ru-RU" smtClean="0"/>
              <a:t>19.11.2014</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1697A4BB-48D8-4FD0-9695-BFDFC6D0C7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g"/><Relationship Id="rId1" Type="http://schemas.openxmlformats.org/officeDocument/2006/relationships/slideLayout" Target="../slideLayouts/slideLayout4.xml"/><Relationship Id="rId4" Type="http://schemas.openxmlformats.org/officeDocument/2006/relationships/image" Target="../media/image38.jpg"/></Relationships>
</file>

<file path=ppt/slides/_rels/slide1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g"/><Relationship Id="rId1" Type="http://schemas.openxmlformats.org/officeDocument/2006/relationships/slideLayout" Target="../slideLayouts/slideLayout7.xml"/><Relationship Id="rId6" Type="http://schemas.openxmlformats.org/officeDocument/2006/relationships/image" Target="../media/image45.jpeg"/><Relationship Id="rId5" Type="http://schemas.openxmlformats.org/officeDocument/2006/relationships/image" Target="../media/image44.jpg"/><Relationship Id="rId4" Type="http://schemas.openxmlformats.org/officeDocument/2006/relationships/image" Target="../media/image43.jpg"/></Relationships>
</file>

<file path=ppt/slides/_rels/slide1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8.xml"/><Relationship Id="rId4" Type="http://schemas.openxmlformats.org/officeDocument/2006/relationships/image" Target="../media/image48.gif"/></Relationships>
</file>

<file path=ppt/slides/_rels/slide1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g"/><Relationship Id="rId1" Type="http://schemas.openxmlformats.org/officeDocument/2006/relationships/slideLayout" Target="../slideLayouts/slideLayout4.xml"/><Relationship Id="rId4" Type="http://schemas.openxmlformats.org/officeDocument/2006/relationships/image" Target="../media/image51.jpeg"/></Relationships>
</file>

<file path=ppt/slides/_rels/slide1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jpg"/><Relationship Id="rId1" Type="http://schemas.openxmlformats.org/officeDocument/2006/relationships/slideLayout" Target="../slideLayouts/slideLayout7.xml"/><Relationship Id="rId5" Type="http://schemas.openxmlformats.org/officeDocument/2006/relationships/image" Target="../media/image60.jpg"/><Relationship Id="rId4" Type="http://schemas.openxmlformats.org/officeDocument/2006/relationships/image" Target="../media/image59.jpeg"/></Relationships>
</file>

<file path=ppt/slides/_rels/slide19.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image" Target="../media/image61.jpg"/><Relationship Id="rId1" Type="http://schemas.openxmlformats.org/officeDocument/2006/relationships/slideLayout" Target="../slideLayouts/slideLayout7.xml"/><Relationship Id="rId6" Type="http://schemas.openxmlformats.org/officeDocument/2006/relationships/image" Target="../media/image65.jpg"/><Relationship Id="rId5" Type="http://schemas.openxmlformats.org/officeDocument/2006/relationships/image" Target="../media/image64.jpg"/><Relationship Id="rId4" Type="http://schemas.openxmlformats.org/officeDocument/2006/relationships/image" Target="../media/image63.jpg"/></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7.xml"/><Relationship Id="rId5" Type="http://schemas.openxmlformats.org/officeDocument/2006/relationships/image" Target="../media/image11.jpg"/><Relationship Id="rId4" Type="http://schemas.openxmlformats.org/officeDocument/2006/relationships/image" Target="../media/image10.jpg"/></Relationships>
</file>

<file path=ppt/slides/_rels/slide20.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image" Target="../media/image66.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68.jpg"/><Relationship Id="rId1" Type="http://schemas.openxmlformats.org/officeDocument/2006/relationships/slideLayout" Target="../slideLayouts/slideLayout7.xml"/><Relationship Id="rId5" Type="http://schemas.openxmlformats.org/officeDocument/2006/relationships/image" Target="../media/image71.jpg"/><Relationship Id="rId4" Type="http://schemas.openxmlformats.org/officeDocument/2006/relationships/image" Target="../media/image70.jpg"/></Relationships>
</file>

<file path=ppt/slides/_rels/slide22.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image" Target="../media/image75.jpg"/><Relationship Id="rId1" Type="http://schemas.openxmlformats.org/officeDocument/2006/relationships/slideLayout" Target="../slideLayouts/slideLayout4.xml"/><Relationship Id="rId6" Type="http://schemas.openxmlformats.org/officeDocument/2006/relationships/image" Target="../media/image79.jpg"/><Relationship Id="rId5" Type="http://schemas.openxmlformats.org/officeDocument/2006/relationships/image" Target="../media/image78.jpeg"/><Relationship Id="rId4" Type="http://schemas.openxmlformats.org/officeDocument/2006/relationships/image" Target="../media/image77.jpg"/></Relationships>
</file>

<file path=ppt/slides/_rels/slide25.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image" Target="../media/image80.JPEG"/><Relationship Id="rId1" Type="http://schemas.openxmlformats.org/officeDocument/2006/relationships/slideLayout" Target="../slideLayouts/slideLayout4.xml"/><Relationship Id="rId5" Type="http://schemas.openxmlformats.org/officeDocument/2006/relationships/image" Target="../media/image83.jpg"/><Relationship Id="rId4" Type="http://schemas.openxmlformats.org/officeDocument/2006/relationships/image" Target="../media/image82.png"/></Relationships>
</file>

<file path=ppt/slides/_rels/slide26.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image" Target="../media/image84.jpg"/><Relationship Id="rId1" Type="http://schemas.openxmlformats.org/officeDocument/2006/relationships/slideLayout" Target="../slideLayouts/slideLayout4.xml"/><Relationship Id="rId4" Type="http://schemas.openxmlformats.org/officeDocument/2006/relationships/image" Target="../media/image86.jpeg"/></Relationships>
</file>

<file path=ppt/slides/_rels/slide27.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image" Target="../media/image87.jp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8" Type="http://schemas.openxmlformats.org/officeDocument/2006/relationships/image" Target="../media/image95.jpg"/><Relationship Id="rId3" Type="http://schemas.openxmlformats.org/officeDocument/2006/relationships/image" Target="../media/image90.jpeg"/><Relationship Id="rId7" Type="http://schemas.openxmlformats.org/officeDocument/2006/relationships/image" Target="../media/image94.jpg"/><Relationship Id="rId2" Type="http://schemas.openxmlformats.org/officeDocument/2006/relationships/image" Target="../media/image89.jpg"/><Relationship Id="rId1" Type="http://schemas.openxmlformats.org/officeDocument/2006/relationships/slideLayout" Target="../slideLayouts/slideLayout6.xml"/><Relationship Id="rId6" Type="http://schemas.openxmlformats.org/officeDocument/2006/relationships/image" Target="../media/image93.jpg"/><Relationship Id="rId5" Type="http://schemas.openxmlformats.org/officeDocument/2006/relationships/image" Target="../media/image92.jpeg"/><Relationship Id="rId4" Type="http://schemas.openxmlformats.org/officeDocument/2006/relationships/image" Target="../media/image91.jpg"/></Relationships>
</file>

<file path=ppt/slides/_rels/slide29.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image" Target="../media/image96.jpeg"/><Relationship Id="rId1" Type="http://schemas.openxmlformats.org/officeDocument/2006/relationships/slideLayout" Target="../slideLayouts/slideLayout6.xml"/><Relationship Id="rId5" Type="http://schemas.openxmlformats.org/officeDocument/2006/relationships/image" Target="../media/image99.jpg"/><Relationship Id="rId4" Type="http://schemas.openxmlformats.org/officeDocument/2006/relationships/image" Target="../media/image98.jpg"/></Relationships>
</file>

<file path=ppt/slides/_rels/slide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g"/><Relationship Id="rId4" Type="http://schemas.openxmlformats.org/officeDocument/2006/relationships/image" Target="../media/image14.jpeg"/></Relationships>
</file>

<file path=ppt/slides/_rels/slide30.xml.rels><?xml version="1.0" encoding="UTF-8" standalone="yes"?>
<Relationships xmlns="http://schemas.openxmlformats.org/package/2006/relationships"><Relationship Id="rId3" Type="http://schemas.openxmlformats.org/officeDocument/2006/relationships/image" Target="../media/image101.jpg"/><Relationship Id="rId7" Type="http://schemas.openxmlformats.org/officeDocument/2006/relationships/image" Target="../media/image105.jpeg"/><Relationship Id="rId2" Type="http://schemas.openxmlformats.org/officeDocument/2006/relationships/image" Target="../media/image100.jpg"/><Relationship Id="rId1" Type="http://schemas.openxmlformats.org/officeDocument/2006/relationships/slideLayout" Target="../slideLayouts/slideLayout6.xml"/><Relationship Id="rId6" Type="http://schemas.openxmlformats.org/officeDocument/2006/relationships/image" Target="../media/image104.jpg"/><Relationship Id="rId5" Type="http://schemas.openxmlformats.org/officeDocument/2006/relationships/image" Target="../media/image103.jpeg"/><Relationship Id="rId4" Type="http://schemas.openxmlformats.org/officeDocument/2006/relationships/image" Target="../media/image102.jpeg"/></Relationships>
</file>

<file path=ppt/slides/_rels/slide31.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image" Target="../media/image106.jpg"/><Relationship Id="rId1" Type="http://schemas.openxmlformats.org/officeDocument/2006/relationships/slideLayout" Target="../slideLayouts/slideLayout6.xml"/><Relationship Id="rId6" Type="http://schemas.openxmlformats.org/officeDocument/2006/relationships/image" Target="../media/image110.jpeg"/><Relationship Id="rId5" Type="http://schemas.openxmlformats.org/officeDocument/2006/relationships/image" Target="../media/image109.jpeg"/><Relationship Id="rId4" Type="http://schemas.openxmlformats.org/officeDocument/2006/relationships/image" Target="../media/image108.jpg"/></Relationships>
</file>

<file path=ppt/slides/_rels/slide32.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image" Target="../media/image111.jpg"/><Relationship Id="rId1" Type="http://schemas.openxmlformats.org/officeDocument/2006/relationships/slideLayout" Target="../slideLayouts/slideLayout7.xml"/><Relationship Id="rId5" Type="http://schemas.openxmlformats.org/officeDocument/2006/relationships/image" Target="../media/image114.jpg"/><Relationship Id="rId4" Type="http://schemas.openxmlformats.org/officeDocument/2006/relationships/image" Target="../media/image113.jpg"/></Relationships>
</file>

<file path=ppt/slides/_rels/slide33.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image" Target="../media/image114.jpg"/><Relationship Id="rId1" Type="http://schemas.openxmlformats.org/officeDocument/2006/relationships/slideLayout" Target="../slideLayouts/slideLayout6.xml"/><Relationship Id="rId6" Type="http://schemas.openxmlformats.org/officeDocument/2006/relationships/image" Target="../media/image118.jpg"/><Relationship Id="rId5" Type="http://schemas.openxmlformats.org/officeDocument/2006/relationships/image" Target="../media/image117.jpg"/><Relationship Id="rId4" Type="http://schemas.openxmlformats.org/officeDocument/2006/relationships/image" Target="../media/image116.jpg"/></Relationships>
</file>

<file path=ppt/slides/_rels/slide34.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image" Target="../media/image119.jpg"/><Relationship Id="rId1" Type="http://schemas.openxmlformats.org/officeDocument/2006/relationships/slideLayout" Target="../slideLayouts/slideLayout8.xml"/><Relationship Id="rId4" Type="http://schemas.openxmlformats.org/officeDocument/2006/relationships/image" Target="../media/image121.jpg"/></Relationships>
</file>

<file path=ppt/slides/_rels/slide35.xml.rels><?xml version="1.0" encoding="UTF-8" standalone="yes"?>
<Relationships xmlns="http://schemas.openxmlformats.org/package/2006/relationships"><Relationship Id="rId3" Type="http://schemas.openxmlformats.org/officeDocument/2006/relationships/image" Target="../media/image123.jpg"/><Relationship Id="rId7" Type="http://schemas.openxmlformats.org/officeDocument/2006/relationships/image" Target="../media/image126.jpg"/><Relationship Id="rId2" Type="http://schemas.openxmlformats.org/officeDocument/2006/relationships/image" Target="../media/image122.jpg"/><Relationship Id="rId1" Type="http://schemas.openxmlformats.org/officeDocument/2006/relationships/slideLayout" Target="../slideLayouts/slideLayout6.xml"/><Relationship Id="rId6" Type="http://schemas.openxmlformats.org/officeDocument/2006/relationships/image" Target="../media/image125.jpg"/><Relationship Id="rId5" Type="http://schemas.openxmlformats.org/officeDocument/2006/relationships/image" Target="../media/image124.jpeg"/><Relationship Id="rId4" Type="http://schemas.openxmlformats.org/officeDocument/2006/relationships/image" Target="../media/image112.jpg"/></Relationships>
</file>

<file path=ppt/slides/_rels/slide36.xml.rels><?xml version="1.0" encoding="UTF-8" standalone="yes"?>
<Relationships xmlns="http://schemas.openxmlformats.org/package/2006/relationships"><Relationship Id="rId3" Type="http://schemas.openxmlformats.org/officeDocument/2006/relationships/image" Target="../media/image128.jpg"/><Relationship Id="rId2" Type="http://schemas.openxmlformats.org/officeDocument/2006/relationships/image" Target="../media/image127.jpg"/><Relationship Id="rId1" Type="http://schemas.openxmlformats.org/officeDocument/2006/relationships/slideLayout" Target="../slideLayouts/slideLayout8.xml"/><Relationship Id="rId4" Type="http://schemas.openxmlformats.org/officeDocument/2006/relationships/image" Target="../media/image129.jpg"/></Relationships>
</file>

<file path=ppt/slides/_rels/slide37.xml.rels><?xml version="1.0" encoding="UTF-8" standalone="yes"?>
<Relationships xmlns="http://schemas.openxmlformats.org/package/2006/relationships"><Relationship Id="rId3" Type="http://schemas.openxmlformats.org/officeDocument/2006/relationships/image" Target="../media/image131.jpg"/><Relationship Id="rId2" Type="http://schemas.openxmlformats.org/officeDocument/2006/relationships/image" Target="../media/image130.jpg"/><Relationship Id="rId1" Type="http://schemas.openxmlformats.org/officeDocument/2006/relationships/slideLayout" Target="../slideLayouts/slideLayout6.xml"/><Relationship Id="rId5" Type="http://schemas.openxmlformats.org/officeDocument/2006/relationships/image" Target="../media/image133.jpg"/><Relationship Id="rId4" Type="http://schemas.openxmlformats.org/officeDocument/2006/relationships/image" Target="../media/image132.jpg"/></Relationships>
</file>

<file path=ppt/slides/_rels/slide38.xml.rels><?xml version="1.0" encoding="UTF-8" standalone="yes"?>
<Relationships xmlns="http://schemas.openxmlformats.org/package/2006/relationships"><Relationship Id="rId3" Type="http://schemas.openxmlformats.org/officeDocument/2006/relationships/image" Target="../media/image135.jpg"/><Relationship Id="rId2" Type="http://schemas.openxmlformats.org/officeDocument/2006/relationships/image" Target="../media/image134.jpg"/><Relationship Id="rId1" Type="http://schemas.openxmlformats.org/officeDocument/2006/relationships/slideLayout" Target="../slideLayouts/slideLayout6.xml"/><Relationship Id="rId5" Type="http://schemas.openxmlformats.org/officeDocument/2006/relationships/image" Target="../media/image137.jpg"/><Relationship Id="rId4" Type="http://schemas.openxmlformats.org/officeDocument/2006/relationships/image" Target="../media/image136.jpg"/></Relationships>
</file>

<file path=ppt/slides/_rels/slide39.xml.rels><?xml version="1.0" encoding="UTF-8" standalone="yes"?>
<Relationships xmlns="http://schemas.openxmlformats.org/package/2006/relationships"><Relationship Id="rId3" Type="http://schemas.openxmlformats.org/officeDocument/2006/relationships/image" Target="../media/image139.jpg"/><Relationship Id="rId2" Type="http://schemas.openxmlformats.org/officeDocument/2006/relationships/image" Target="../media/image138.jpg"/><Relationship Id="rId1" Type="http://schemas.openxmlformats.org/officeDocument/2006/relationships/slideLayout" Target="../slideLayouts/slideLayout7.xml"/><Relationship Id="rId5" Type="http://schemas.openxmlformats.org/officeDocument/2006/relationships/image" Target="../media/image141.jpg"/><Relationship Id="rId4" Type="http://schemas.openxmlformats.org/officeDocument/2006/relationships/image" Target="../media/image140.jp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7.jpg"/><Relationship Id="rId1" Type="http://schemas.openxmlformats.org/officeDocument/2006/relationships/slideLayout" Target="../slideLayouts/slideLayout4.xml"/><Relationship Id="rId4" Type="http://schemas.openxmlformats.org/officeDocument/2006/relationships/image" Target="../media/image18.jpg"/></Relationships>
</file>

<file path=ppt/slides/_rels/slide40.xml.rels><?xml version="1.0" encoding="UTF-8" standalone="yes"?>
<Relationships xmlns="http://schemas.openxmlformats.org/package/2006/relationships"><Relationship Id="rId3" Type="http://schemas.openxmlformats.org/officeDocument/2006/relationships/image" Target="../media/image143.jpg"/><Relationship Id="rId2" Type="http://schemas.openxmlformats.org/officeDocument/2006/relationships/image" Target="../media/image142.jpg"/><Relationship Id="rId1" Type="http://schemas.openxmlformats.org/officeDocument/2006/relationships/slideLayout" Target="../slideLayouts/slideLayout6.xml"/><Relationship Id="rId6" Type="http://schemas.openxmlformats.org/officeDocument/2006/relationships/image" Target="../media/image146.jpg"/><Relationship Id="rId5" Type="http://schemas.openxmlformats.org/officeDocument/2006/relationships/image" Target="../media/image145.jpg"/><Relationship Id="rId4" Type="http://schemas.openxmlformats.org/officeDocument/2006/relationships/image" Target="../media/image144.jpg"/></Relationships>
</file>

<file path=ppt/slides/_rels/slide41.xml.rels><?xml version="1.0" encoding="UTF-8" standalone="yes"?>
<Relationships xmlns="http://schemas.openxmlformats.org/package/2006/relationships"><Relationship Id="rId3" Type="http://schemas.openxmlformats.org/officeDocument/2006/relationships/image" Target="../media/image148.jpg"/><Relationship Id="rId2" Type="http://schemas.openxmlformats.org/officeDocument/2006/relationships/image" Target="../media/image147.jpeg"/><Relationship Id="rId1" Type="http://schemas.openxmlformats.org/officeDocument/2006/relationships/slideLayout" Target="../slideLayouts/slideLayout7.xml"/><Relationship Id="rId5" Type="http://schemas.openxmlformats.org/officeDocument/2006/relationships/image" Target="../media/image150.jpg"/><Relationship Id="rId4" Type="http://schemas.openxmlformats.org/officeDocument/2006/relationships/image" Target="../media/image149.jpg"/></Relationships>
</file>

<file path=ppt/slides/_rels/slide42.xml.rels><?xml version="1.0" encoding="UTF-8" standalone="yes"?>
<Relationships xmlns="http://schemas.openxmlformats.org/package/2006/relationships"><Relationship Id="rId2" Type="http://schemas.openxmlformats.org/officeDocument/2006/relationships/image" Target="../media/image151.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153.jpg"/><Relationship Id="rId2" Type="http://schemas.openxmlformats.org/officeDocument/2006/relationships/image" Target="../media/image152.jpg"/><Relationship Id="rId1" Type="http://schemas.openxmlformats.org/officeDocument/2006/relationships/slideLayout" Target="../slideLayouts/slideLayout6.xml"/><Relationship Id="rId4" Type="http://schemas.openxmlformats.org/officeDocument/2006/relationships/image" Target="../media/image154.jpg"/></Relationships>
</file>

<file path=ppt/slides/_rels/slide44.xml.rels><?xml version="1.0" encoding="UTF-8" standalone="yes"?>
<Relationships xmlns="http://schemas.openxmlformats.org/package/2006/relationships"><Relationship Id="rId3" Type="http://schemas.openxmlformats.org/officeDocument/2006/relationships/image" Target="../media/image156.jpg"/><Relationship Id="rId2" Type="http://schemas.openxmlformats.org/officeDocument/2006/relationships/image" Target="../media/image155.jpg"/><Relationship Id="rId1" Type="http://schemas.openxmlformats.org/officeDocument/2006/relationships/slideLayout" Target="../slideLayouts/slideLayout6.xml"/><Relationship Id="rId4" Type="http://schemas.openxmlformats.org/officeDocument/2006/relationships/image" Target="../media/image157.jpeg"/></Relationships>
</file>

<file path=ppt/slides/_rels/slide45.xml.rels><?xml version="1.0" encoding="UTF-8" standalone="yes"?>
<Relationships xmlns="http://schemas.openxmlformats.org/package/2006/relationships"><Relationship Id="rId3" Type="http://schemas.openxmlformats.org/officeDocument/2006/relationships/image" Target="../media/image159.jpg"/><Relationship Id="rId2" Type="http://schemas.openxmlformats.org/officeDocument/2006/relationships/image" Target="../media/image158.JPG"/><Relationship Id="rId1" Type="http://schemas.openxmlformats.org/officeDocument/2006/relationships/slideLayout" Target="../slideLayouts/slideLayout7.xml"/><Relationship Id="rId5" Type="http://schemas.openxmlformats.org/officeDocument/2006/relationships/image" Target="../media/image161.jpg"/><Relationship Id="rId4" Type="http://schemas.openxmlformats.org/officeDocument/2006/relationships/image" Target="../media/image160.jpg"/></Relationships>
</file>

<file path=ppt/slides/_rels/slide46.xml.rels><?xml version="1.0" encoding="UTF-8" standalone="yes"?>
<Relationships xmlns="http://schemas.openxmlformats.org/package/2006/relationships"><Relationship Id="rId2" Type="http://schemas.openxmlformats.org/officeDocument/2006/relationships/image" Target="../media/image162.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64.jpg"/><Relationship Id="rId2" Type="http://schemas.openxmlformats.org/officeDocument/2006/relationships/image" Target="../media/image163.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166.jpg"/><Relationship Id="rId2" Type="http://schemas.openxmlformats.org/officeDocument/2006/relationships/image" Target="../media/image165.jpg"/><Relationship Id="rId1" Type="http://schemas.openxmlformats.org/officeDocument/2006/relationships/slideLayout" Target="../slideLayouts/slideLayout6.xml"/><Relationship Id="rId4" Type="http://schemas.openxmlformats.org/officeDocument/2006/relationships/image" Target="../media/image167.jpg"/></Relationships>
</file>

<file path=ppt/slides/_rels/slide49.xml.rels><?xml version="1.0" encoding="UTF-8" standalone="yes"?>
<Relationships xmlns="http://schemas.openxmlformats.org/package/2006/relationships"><Relationship Id="rId2" Type="http://schemas.openxmlformats.org/officeDocument/2006/relationships/image" Target="../media/image168.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21.jpg"/><Relationship Id="rId4" Type="http://schemas.openxmlformats.org/officeDocument/2006/relationships/image" Target="../media/image20.jpg"/></Relationships>
</file>

<file path=ppt/slides/_rels/slide50.xml.rels><?xml version="1.0" encoding="UTF-8" standalone="yes"?>
<Relationships xmlns="http://schemas.openxmlformats.org/package/2006/relationships"><Relationship Id="rId3" Type="http://schemas.openxmlformats.org/officeDocument/2006/relationships/image" Target="../media/image170.jpg"/><Relationship Id="rId2" Type="http://schemas.openxmlformats.org/officeDocument/2006/relationships/image" Target="../media/image169.jpeg"/><Relationship Id="rId1" Type="http://schemas.openxmlformats.org/officeDocument/2006/relationships/slideLayout" Target="../slideLayouts/slideLayout7.xml"/><Relationship Id="rId4" Type="http://schemas.openxmlformats.org/officeDocument/2006/relationships/image" Target="../media/image171.jpg"/></Relationships>
</file>

<file path=ppt/slides/_rels/slide5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172.jp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173.jp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75.jpg"/><Relationship Id="rId2" Type="http://schemas.openxmlformats.org/officeDocument/2006/relationships/image" Target="../media/image174.jpg"/><Relationship Id="rId1" Type="http://schemas.openxmlformats.org/officeDocument/2006/relationships/slideLayout" Target="../slideLayouts/slideLayout7.xml"/><Relationship Id="rId5" Type="http://schemas.openxmlformats.org/officeDocument/2006/relationships/image" Target="../media/image177.jpg"/><Relationship Id="rId4" Type="http://schemas.openxmlformats.org/officeDocument/2006/relationships/image" Target="../media/image176.jpg"/></Relationships>
</file>

<file path=ppt/slides/_rels/slide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7.xml"/><Relationship Id="rId4" Type="http://schemas.openxmlformats.org/officeDocument/2006/relationships/image" Target="../media/image24.jp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5.png"/><Relationship Id="rId1" Type="http://schemas.openxmlformats.org/officeDocument/2006/relationships/slideLayout" Target="../slideLayouts/slideLayout4.xml"/><Relationship Id="rId4" Type="http://schemas.openxmlformats.org/officeDocument/2006/relationships/image" Target="../media/image26.jpeg"/></Relationships>
</file>

<file path=ppt/slides/_rels/slide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8.xml"/><Relationship Id="rId4" Type="http://schemas.openxmlformats.org/officeDocument/2006/relationships/image" Target="../media/image29.jpg"/></Relationships>
</file>

<file path=ppt/slides/_rels/slide9.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5.jpg"/><Relationship Id="rId2" Type="http://schemas.openxmlformats.org/officeDocument/2006/relationships/image" Target="../media/image30.jpg"/><Relationship Id="rId1" Type="http://schemas.openxmlformats.org/officeDocument/2006/relationships/slideLayout" Target="../slideLayouts/slideLayout7.xml"/><Relationship Id="rId6" Type="http://schemas.openxmlformats.org/officeDocument/2006/relationships/image" Target="../media/image34.jpg"/><Relationship Id="rId5" Type="http://schemas.openxmlformats.org/officeDocument/2006/relationships/image" Target="../media/image33.jpeg"/><Relationship Id="rId4" Type="http://schemas.openxmlformats.org/officeDocument/2006/relationships/image" Target="../media/image3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en-US" dirty="0" smtClean="0">
                <a:latin typeface="Times New Roman" panose="02020603050405020304" pitchFamily="18" charset="0"/>
                <a:cs typeface="Times New Roman" panose="02020603050405020304" pitchFamily="18" charset="0"/>
              </a:rPr>
              <a:t>The Capital of the UK.</a:t>
            </a:r>
            <a:endParaRPr lang="ru-RU"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p:txBody>
          <a:bodyPr/>
          <a:lstStyle/>
          <a:p>
            <a:r>
              <a:rPr lang="en-US" dirty="0" smtClean="0">
                <a:latin typeface="Times New Roman" panose="02020603050405020304" pitchFamily="18" charset="0"/>
                <a:cs typeface="Times New Roman" panose="02020603050405020304" pitchFamily="18" charset="0"/>
              </a:rPr>
              <a:t>“London: a nation, not a city”</a:t>
            </a:r>
          </a:p>
          <a:p>
            <a:r>
              <a:rPr lang="en-US" dirty="0" smtClean="0">
                <a:latin typeface="Times New Roman" panose="02020603050405020304" pitchFamily="18" charset="0"/>
                <a:cs typeface="Times New Roman" panose="02020603050405020304" pitchFamily="18" charset="0"/>
              </a:rPr>
              <a:t>Benjamin </a:t>
            </a:r>
            <a:r>
              <a:rPr lang="en-US" dirty="0" err="1" smtClean="0">
                <a:latin typeface="Times New Roman" panose="02020603050405020304" pitchFamily="18" charset="0"/>
                <a:cs typeface="Times New Roman" panose="02020603050405020304" pitchFamily="18" charset="0"/>
              </a:rPr>
              <a:t>Disrael</a:t>
            </a:r>
            <a:r>
              <a:rPr lang="en-US"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165448"/>
            <a:ext cx="2903364" cy="2179756"/>
          </a:xfrm>
          <a:prstGeom prst="rect">
            <a:avLst/>
          </a:prstGeom>
          <a:scene3d>
            <a:camera prst="orthographicFront">
              <a:rot lat="0" lon="0" rev="21299999"/>
            </a:camera>
            <a:lightRig rig="threePt" dir="t"/>
          </a:scene3d>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47864" y="0"/>
            <a:ext cx="2096817" cy="2636912"/>
          </a:xfrm>
          <a:prstGeom prst="rect">
            <a:avLst/>
          </a:prstGeom>
        </p:spPr>
      </p:pic>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8144" y="185694"/>
            <a:ext cx="3095625" cy="2371725"/>
          </a:xfrm>
          <a:prstGeom prst="rect">
            <a:avLst/>
          </a:prstGeom>
          <a:scene3d>
            <a:camera prst="orthographicFront">
              <a:rot lat="0" lon="0" rev="300000"/>
            </a:camera>
            <a:lightRig rig="threePt" dir="t"/>
          </a:scene3d>
        </p:spPr>
      </p:pic>
      <p:pic>
        <p:nvPicPr>
          <p:cNvPr id="12" name="Рисунок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96072" y="5085184"/>
            <a:ext cx="3200400" cy="1701800"/>
          </a:xfrm>
          <a:prstGeom prst="rect">
            <a:avLst/>
          </a:prstGeom>
        </p:spPr>
      </p:pic>
      <p:pic>
        <p:nvPicPr>
          <p:cNvPr id="13" name="Рисунок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496" y="3717032"/>
            <a:ext cx="2016224" cy="1927101"/>
          </a:xfrm>
          <a:prstGeom prst="rect">
            <a:avLst/>
          </a:prstGeom>
        </p:spPr>
      </p:pic>
      <p:pic>
        <p:nvPicPr>
          <p:cNvPr id="14" name="Рисунок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11087" y="4361086"/>
            <a:ext cx="2052682" cy="2425897"/>
          </a:xfrm>
          <a:prstGeom prst="rect">
            <a:avLst/>
          </a:prstGeom>
        </p:spPr>
      </p:pic>
    </p:spTree>
    <p:extLst>
      <p:ext uri="{BB962C8B-B14F-4D97-AF65-F5344CB8AC3E}">
        <p14:creationId xmlns:p14="http://schemas.microsoft.com/office/powerpoint/2010/main" val="33211036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Piccadilly Circus.</a:t>
            </a:r>
            <a:endParaRPr lang="ru-RU" dirty="0">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23528" y="1412776"/>
            <a:ext cx="4038600" cy="2688553"/>
          </a:xfrm>
        </p:spPr>
      </p:pic>
      <p:sp>
        <p:nvSpPr>
          <p:cNvPr id="4" name="Объект 3"/>
          <p:cNvSpPr>
            <a:spLocks noGrp="1"/>
          </p:cNvSpPr>
          <p:nvPr>
            <p:ph sz="half" idx="2"/>
          </p:nvPr>
        </p:nvSpPr>
        <p:spPr/>
        <p:txBody>
          <a:bodyPr>
            <a:normAutofit fontScale="92500"/>
          </a:bodyPr>
          <a:lstStyle/>
          <a:p>
            <a:r>
              <a:rPr lang="en-US" dirty="0" smtClean="0">
                <a:latin typeface="Times New Roman" panose="02020603050405020304" pitchFamily="18" charset="0"/>
                <a:cs typeface="Times New Roman" panose="02020603050405020304" pitchFamily="18" charset="0"/>
              </a:rPr>
              <a:t>Its heart is a bronze fountain topped by a figure of a winged archer, known as Eros, the pagan god of love.</a:t>
            </a:r>
          </a:p>
          <a:p>
            <a:r>
              <a:rPr lang="en-US" dirty="0" smtClean="0">
                <a:latin typeface="Times New Roman" panose="02020603050405020304" pitchFamily="18" charset="0"/>
                <a:cs typeface="Times New Roman" panose="02020603050405020304" pitchFamily="18" charset="0"/>
              </a:rPr>
              <a:t>The majority of London’s places of entertainment are concentrated around Piccadilly Circus. This area is famous for its theatres, clubs and shops.</a:t>
            </a:r>
            <a:endParaRPr lang="ru-RU" dirty="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52320" y="116632"/>
            <a:ext cx="1516522" cy="1619062"/>
          </a:xfrm>
          <a:prstGeom prst="rect">
            <a:avLst/>
          </a:prstGeom>
          <a:effectLst>
            <a:softEdge rad="127000"/>
          </a:effectLst>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552" y="4221088"/>
            <a:ext cx="3513584" cy="2340925"/>
          </a:xfrm>
          <a:prstGeom prst="rect">
            <a:avLst/>
          </a:prstGeom>
        </p:spPr>
      </p:pic>
    </p:spTree>
    <p:extLst>
      <p:ext uri="{BB962C8B-B14F-4D97-AF65-F5344CB8AC3E}">
        <p14:creationId xmlns:p14="http://schemas.microsoft.com/office/powerpoint/2010/main" val="22733936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Whitehall.</a:t>
            </a:r>
            <a:endParaRPr lang="ru-RU" dirty="0">
              <a:latin typeface="Times New Roman" panose="02020603050405020304" pitchFamily="18" charset="0"/>
              <a:cs typeface="Times New Roman" panose="02020603050405020304" pitchFamily="18" charset="0"/>
            </a:endParaRPr>
          </a:p>
        </p:txBody>
      </p:sp>
      <p:pic>
        <p:nvPicPr>
          <p:cNvPr id="7" name="Объект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251242" y="1268760"/>
            <a:ext cx="4038600" cy="3025006"/>
          </a:xfrm>
          <a:scene3d>
            <a:camera prst="isometricOffAxis1Right"/>
            <a:lightRig rig="threePt" dir="t"/>
          </a:scene3d>
        </p:spPr>
      </p:pic>
      <p:sp>
        <p:nvSpPr>
          <p:cNvPr id="4" name="Объект 3"/>
          <p:cNvSpPr>
            <a:spLocks noGrp="1"/>
          </p:cNvSpPr>
          <p:nvPr>
            <p:ph sz="half" idx="2"/>
          </p:nvPr>
        </p:nvSpPr>
        <p:spPr/>
        <p:txBody>
          <a:bodyPr>
            <a:normAutofit fontScale="92500" lnSpcReduction="10000"/>
          </a:bodyPr>
          <a:lstStyle/>
          <a:p>
            <a:r>
              <a:rPr lang="en-US" dirty="0" smtClean="0">
                <a:latin typeface="Times New Roman" panose="02020603050405020304" pitchFamily="18" charset="0"/>
                <a:cs typeface="Times New Roman" panose="02020603050405020304" pitchFamily="18" charset="0"/>
              </a:rPr>
              <a:t>It is a street in central London running from Trafalgar Square to the Hose of Parliament and containing a lot of important buildings and government offices.</a:t>
            </a:r>
          </a:p>
          <a:p>
            <a:r>
              <a:rPr lang="en-US" dirty="0" smtClean="0">
                <a:latin typeface="Times New Roman" panose="02020603050405020304" pitchFamily="18" charset="0"/>
                <a:cs typeface="Times New Roman" panose="02020603050405020304" pitchFamily="18" charset="0"/>
              </a:rPr>
              <a:t>In the center of the roadway stands the Cenotaph, the memorial to the fallen of both world wars.</a:t>
            </a:r>
            <a:endParaRPr lang="ru-RU" dirty="0">
              <a:latin typeface="Times New Roman" panose="02020603050405020304" pitchFamily="18" charset="0"/>
              <a:cs typeface="Times New Roman" panose="02020603050405020304" pitchFamily="18" charset="0"/>
            </a:endParaRPr>
          </a:p>
        </p:txBody>
      </p:sp>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3573016"/>
            <a:ext cx="3987800" cy="2992120"/>
          </a:xfrm>
          <a:prstGeom prst="rect">
            <a:avLst/>
          </a:prstGeom>
          <a:scene3d>
            <a:camera prst="isometricOffAxis1Right"/>
            <a:lightRig rig="threePt" dir="t"/>
          </a:scene3d>
        </p:spPr>
      </p:pic>
    </p:spTree>
    <p:extLst>
      <p:ext uri="{BB962C8B-B14F-4D97-AF65-F5344CB8AC3E}">
        <p14:creationId xmlns:p14="http://schemas.microsoft.com/office/powerpoint/2010/main" val="40676115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260648"/>
            <a:ext cx="3960440" cy="2637936"/>
          </a:xfrm>
          <a:prstGeom prst="rect">
            <a:avLst/>
          </a:prstGeom>
          <a:effectLst>
            <a:softEdge rad="127000"/>
          </a:effectLst>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60232" y="260648"/>
            <a:ext cx="2214288" cy="3010049"/>
          </a:xfrm>
          <a:prstGeom prst="rect">
            <a:avLst/>
          </a:prstGeom>
        </p:spPr>
      </p:pic>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9992" y="3197383"/>
            <a:ext cx="4458072" cy="3343554"/>
          </a:xfrm>
          <a:prstGeom prst="rect">
            <a:avLst/>
          </a:prstGeom>
          <a:scene3d>
            <a:camera prst="isometricOffAxis2Left"/>
            <a:lightRig rig="threePt" dir="t"/>
          </a:scene3d>
        </p:spPr>
      </p:pic>
      <p:pic>
        <p:nvPicPr>
          <p:cNvPr id="5" name="Рисунок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6952" y="4941168"/>
            <a:ext cx="3144962" cy="1738678"/>
          </a:xfrm>
          <a:prstGeom prst="rect">
            <a:avLst/>
          </a:prstGeom>
          <a:effectLst>
            <a:softEdge rad="63500"/>
          </a:effectLst>
        </p:spPr>
      </p:pic>
      <p:pic>
        <p:nvPicPr>
          <p:cNvPr id="6" name="Рисунок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72107" y="2933965"/>
            <a:ext cx="2696929" cy="1800200"/>
          </a:xfrm>
          <a:prstGeom prst="rect">
            <a:avLst/>
          </a:prstGeom>
          <a:effectLst>
            <a:softEdge rad="63500"/>
          </a:effectLst>
        </p:spPr>
      </p:pic>
    </p:spTree>
    <p:extLst>
      <p:ext uri="{BB962C8B-B14F-4D97-AF65-F5344CB8AC3E}">
        <p14:creationId xmlns:p14="http://schemas.microsoft.com/office/powerpoint/2010/main" val="26122256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Downing Street</a:t>
            </a:r>
            <a:endParaRPr lang="ru-RU" dirty="0">
              <a:latin typeface="Times New Roman" panose="02020603050405020304" pitchFamily="18" charset="0"/>
              <a:cs typeface="Times New Roman" panose="02020603050405020304" pitchFamily="18" charset="0"/>
            </a:endParaRPr>
          </a:p>
        </p:txBody>
      </p:sp>
      <p:sp>
        <p:nvSpPr>
          <p:cNvPr id="4" name="Текст 3"/>
          <p:cNvSpPr>
            <a:spLocks noGrp="1"/>
          </p:cNvSpPr>
          <p:nvPr>
            <p:ph type="body" idx="2"/>
          </p:nvPr>
        </p:nvSpPr>
        <p:spPr/>
        <p:txBody>
          <a:bodyPr/>
          <a:lstStyle/>
          <a:p>
            <a:r>
              <a:rPr lang="en-US" dirty="0" smtClean="0">
                <a:latin typeface="Times New Roman" panose="02020603050405020304" pitchFamily="18" charset="0"/>
                <a:cs typeface="Times New Roman" panose="02020603050405020304" pitchFamily="18" charset="0"/>
              </a:rPr>
              <a:t>The Prime Minister’s residence at </a:t>
            </a:r>
            <a:r>
              <a:rPr lang="ru-RU" dirty="0" smtClean="0">
                <a:latin typeface="Times New Roman" panose="02020603050405020304" pitchFamily="18" charset="0"/>
                <a:cs typeface="Times New Roman" panose="02020603050405020304" pitchFamily="18" charset="0"/>
              </a:rPr>
              <a:t>№</a:t>
            </a:r>
            <a:r>
              <a:rPr lang="en-US" dirty="0" smtClean="0">
                <a:latin typeface="Times New Roman" panose="02020603050405020304" pitchFamily="18" charset="0"/>
                <a:cs typeface="Times New Roman" panose="02020603050405020304" pitchFamily="18" charset="0"/>
              </a:rPr>
              <a:t> 10 Downing Street is directly connected to Whitehall. </a:t>
            </a:r>
            <a:endParaRPr lang="ru-RU" dirty="0">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5436096" y="404664"/>
            <a:ext cx="2987325" cy="1982738"/>
          </a:xfrm>
          <a:effectLst>
            <a:reflection blurRad="6350" stA="52000" endA="300" endPos="35000" dir="5400000" sy="-100000" algn="bl" rotWithShape="0"/>
          </a:effectLst>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84146" y="3789040"/>
            <a:ext cx="4185693" cy="2729072"/>
          </a:xfrm>
          <a:prstGeom prst="rect">
            <a:avLst/>
          </a:prstGeom>
          <a:effectLst>
            <a:softEdge rad="63500"/>
          </a:effectLst>
        </p:spPr>
      </p:pic>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512" y="2636912"/>
            <a:ext cx="4286250" cy="28575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8747364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The City of London.</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sz="half" idx="1"/>
          </p:nvPr>
        </p:nvSpPr>
        <p:spPr/>
        <p:txBody>
          <a:bodyPr/>
          <a:lstStyle/>
          <a:p>
            <a:r>
              <a:rPr lang="en-US" dirty="0" smtClean="0">
                <a:latin typeface="Times New Roman" panose="02020603050405020304" pitchFamily="18" charset="0"/>
                <a:cs typeface="Times New Roman" panose="02020603050405020304" pitchFamily="18" charset="0"/>
              </a:rPr>
              <a:t>It extends over an area of about 2. 6 square </a:t>
            </a:r>
            <a:r>
              <a:rPr lang="en-US" dirty="0" err="1" smtClean="0">
                <a:latin typeface="Times New Roman" panose="02020603050405020304" pitchFamily="18" charset="0"/>
                <a:cs typeface="Times New Roman" panose="02020603050405020304" pitchFamily="18" charset="0"/>
              </a:rPr>
              <a:t>kilometres</a:t>
            </a:r>
            <a:r>
              <a:rPr lang="en-US" dirty="0" smtClean="0">
                <a:latin typeface="Times New Roman" panose="02020603050405020304" pitchFamily="18" charset="0"/>
                <a:cs typeface="Times New Roman" panose="02020603050405020304" pitchFamily="18" charset="0"/>
              </a:rPr>
              <a:t> in the heart of London.</a:t>
            </a:r>
          </a:p>
          <a:p>
            <a:r>
              <a:rPr lang="en-US" dirty="0" smtClean="0">
                <a:latin typeface="Times New Roman" panose="02020603050405020304" pitchFamily="18" charset="0"/>
                <a:cs typeface="Times New Roman" panose="02020603050405020304" pitchFamily="18" charset="0"/>
              </a:rPr>
              <a:t>It is the financial powerhouse of the country and one of the chief commercial </a:t>
            </a:r>
            <a:r>
              <a:rPr lang="en-US" dirty="0" err="1" smtClean="0">
                <a:latin typeface="Times New Roman" panose="02020603050405020304" pitchFamily="18" charset="0"/>
                <a:cs typeface="Times New Roman" panose="02020603050405020304" pitchFamily="18" charset="0"/>
              </a:rPr>
              <a:t>centres</a:t>
            </a:r>
            <a:r>
              <a:rPr lang="en-US" dirty="0" smtClean="0">
                <a:latin typeface="Times New Roman" panose="02020603050405020304" pitchFamily="18" charset="0"/>
                <a:cs typeface="Times New Roman" panose="02020603050405020304" pitchFamily="18" charset="0"/>
              </a:rPr>
              <a:t> of the western world.</a:t>
            </a:r>
            <a:endParaRPr lang="ru-RU" dirty="0">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400800" y="1196752"/>
            <a:ext cx="2743200" cy="1825752"/>
          </a:xfrm>
          <a:scene3d>
            <a:camera prst="isometricOffAxis2Left"/>
            <a:lightRig rig="threePt" dir="t"/>
          </a:scene3d>
        </p:spPr>
      </p:pic>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4088" y="4293096"/>
            <a:ext cx="3432944" cy="2286784"/>
          </a:xfrm>
          <a:prstGeom prst="rect">
            <a:avLst/>
          </a:prstGeom>
          <a:effectLst>
            <a:outerShdw blurRad="63500" sx="102000" sy="102000" algn="ctr" rotWithShape="0">
              <a:prstClr val="black">
                <a:alpha val="40000"/>
              </a:prstClr>
            </a:outerShdw>
          </a:effectLst>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32448" y="2304256"/>
            <a:ext cx="2555776" cy="1916832"/>
          </a:xfrm>
          <a:prstGeom prst="rect">
            <a:avLst/>
          </a:prstGeom>
          <a:scene3d>
            <a:camera prst="isometricOffAxis1Right"/>
            <a:lightRig rig="threePt" dir="t"/>
          </a:scene3d>
        </p:spPr>
      </p:pic>
    </p:spTree>
    <p:extLst>
      <p:ext uri="{BB962C8B-B14F-4D97-AF65-F5344CB8AC3E}">
        <p14:creationId xmlns:p14="http://schemas.microsoft.com/office/powerpoint/2010/main" val="23172619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The Houses of Parliament.</a:t>
            </a:r>
            <a:endParaRPr lang="ru-RU" dirty="0">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23528" y="1628800"/>
            <a:ext cx="3048000" cy="1828800"/>
          </a:xfrm>
          <a:scene3d>
            <a:camera prst="perspectiveContrastingRightFacing"/>
            <a:lightRig rig="threePt" dir="t"/>
          </a:scene3d>
        </p:spPr>
      </p:pic>
      <p:sp>
        <p:nvSpPr>
          <p:cNvPr id="4" name="Объект 3"/>
          <p:cNvSpPr>
            <a:spLocks noGrp="1"/>
          </p:cNvSpPr>
          <p:nvPr>
            <p:ph sz="half" idx="2"/>
          </p:nvPr>
        </p:nvSpPr>
        <p:spPr/>
        <p:txBody>
          <a:bodyPr>
            <a:normAutofit/>
          </a:bodyPr>
          <a:lstStyle/>
          <a:p>
            <a:pPr marL="0" indent="0">
              <a:buNone/>
            </a:pP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Royal Palaces and houses were built along the banks  of the Thames in medieval days. The palace was used both as a royal residence and also as a parliament house until the 16</a:t>
            </a:r>
            <a:r>
              <a:rPr lang="en-US" baseline="30000" dirty="0" smtClean="0">
                <a:latin typeface="Times New Roman" panose="02020603050405020304" pitchFamily="18" charset="0"/>
                <a:cs typeface="Times New Roman" panose="02020603050405020304" pitchFamily="18" charset="0"/>
              </a:rPr>
              <a:t>th</a:t>
            </a:r>
            <a:r>
              <a:rPr lang="en-US" dirty="0" smtClean="0">
                <a:latin typeface="Times New Roman" panose="02020603050405020304" pitchFamily="18" charset="0"/>
                <a:cs typeface="Times New Roman" panose="02020603050405020304" pitchFamily="18" charset="0"/>
              </a:rPr>
              <a:t> century, when  the Palace of Westminster was occupied by the Parliament and became its home.</a:t>
            </a:r>
            <a:endParaRPr lang="ru-RU" dirty="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0" y="3669783"/>
            <a:ext cx="3814564" cy="2434589"/>
          </a:xfrm>
          <a:prstGeom prst="rect">
            <a:avLst/>
          </a:prstGeom>
          <a:effectLst>
            <a:glow rad="101600">
              <a:schemeClr val="accent1">
                <a:satMod val="175000"/>
                <a:alpha val="40000"/>
              </a:schemeClr>
            </a:glow>
            <a:outerShdw blurRad="50800" dist="38100" dir="2700000" algn="tl" rotWithShape="0">
              <a:prstClr val="black">
                <a:alpha val="40000"/>
              </a:prstClr>
            </a:outerShdw>
            <a:reflection blurRad="6350" stA="50000" endA="275" endPos="40000" dist="101600" dir="5400000" sy="-100000" algn="bl" rotWithShape="0"/>
          </a:effectLst>
        </p:spPr>
      </p:pic>
    </p:spTree>
    <p:extLst>
      <p:ext uri="{BB962C8B-B14F-4D97-AF65-F5344CB8AC3E}">
        <p14:creationId xmlns:p14="http://schemas.microsoft.com/office/powerpoint/2010/main" val="21595749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16632"/>
            <a:ext cx="8748464" cy="6561348"/>
          </a:xfrm>
          <a:prstGeom prst="rect">
            <a:avLst/>
          </a:prstGeom>
        </p:spPr>
      </p:pic>
    </p:spTree>
    <p:extLst>
      <p:ext uri="{BB962C8B-B14F-4D97-AF65-F5344CB8AC3E}">
        <p14:creationId xmlns:p14="http://schemas.microsoft.com/office/powerpoint/2010/main" val="31048643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Westminster Abbey.</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sz="half" idx="1"/>
          </p:nvPr>
        </p:nvSpPr>
        <p:spPr/>
        <p:txBody>
          <a:bodyPr>
            <a:normAutofit lnSpcReduction="10000"/>
          </a:bodyPr>
          <a:lstStyle/>
          <a:p>
            <a:r>
              <a:rPr lang="en-US" dirty="0" smtClean="0">
                <a:latin typeface="Times New Roman" panose="02020603050405020304" pitchFamily="18" charset="0"/>
                <a:cs typeface="Times New Roman" panose="02020603050405020304" pitchFamily="18" charset="0"/>
              </a:rPr>
              <a:t>Here are the kings and queens crowned and famous people are buried.</a:t>
            </a:r>
          </a:p>
          <a:p>
            <a:r>
              <a:rPr lang="en-US" dirty="0" smtClean="0">
                <a:latin typeface="Times New Roman" panose="02020603050405020304" pitchFamily="18" charset="0"/>
                <a:cs typeface="Times New Roman" panose="02020603050405020304" pitchFamily="18" charset="0"/>
              </a:rPr>
              <a:t>Founded by Edward the Confessor in 1050, the Abbey was a monastery for a long time.</a:t>
            </a:r>
          </a:p>
          <a:p>
            <a:r>
              <a:rPr lang="en-US" dirty="0" smtClean="0">
                <a:latin typeface="Times New Roman" panose="02020603050405020304" pitchFamily="18" charset="0"/>
                <a:cs typeface="Times New Roman" panose="02020603050405020304" pitchFamily="18" charset="0"/>
              </a:rPr>
              <a:t>The Abbey is also known for its </a:t>
            </a:r>
            <a:r>
              <a:rPr lang="en-US" smtClean="0">
                <a:latin typeface="Times New Roman" panose="02020603050405020304" pitchFamily="18" charset="0"/>
                <a:cs typeface="Times New Roman" panose="02020603050405020304" pitchFamily="18" charset="0"/>
              </a:rPr>
              <a:t>Poet’s Corner.</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6056" y="1340769"/>
            <a:ext cx="3810000" cy="2538412"/>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968" y="3933056"/>
            <a:ext cx="4055492" cy="2701582"/>
          </a:xfrm>
          <a:prstGeom prst="rect">
            <a:avLst/>
          </a:prstGeom>
        </p:spPr>
      </p:pic>
    </p:spTree>
    <p:extLst>
      <p:ext uri="{BB962C8B-B14F-4D97-AF65-F5344CB8AC3E}">
        <p14:creationId xmlns:p14="http://schemas.microsoft.com/office/powerpoint/2010/main" val="1308153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260648"/>
            <a:ext cx="3433564" cy="2575173"/>
          </a:xfrm>
          <a:prstGeom prst="rect">
            <a:avLst/>
          </a:prstGeom>
          <a:effectLst>
            <a:glow rad="139700">
              <a:schemeClr val="accent6">
                <a:satMod val="175000"/>
                <a:alpha val="40000"/>
              </a:schemeClr>
            </a:glow>
          </a:effectLst>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1960" y="260648"/>
            <a:ext cx="4499992" cy="3001460"/>
          </a:xfrm>
          <a:prstGeom prst="rect">
            <a:avLst/>
          </a:prstGeom>
          <a:effectLst>
            <a:glow rad="101600">
              <a:schemeClr val="accent4">
                <a:satMod val="175000"/>
                <a:alpha val="40000"/>
              </a:schemeClr>
            </a:glow>
          </a:effectLst>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544" y="3356992"/>
            <a:ext cx="3786089" cy="2976168"/>
          </a:xfrm>
          <a:prstGeom prst="rect">
            <a:avLst/>
          </a:prstGeom>
          <a:effectLst>
            <a:glow rad="228600">
              <a:schemeClr val="accent6">
                <a:satMod val="175000"/>
                <a:alpha val="40000"/>
              </a:schemeClr>
            </a:glow>
          </a:effectLst>
        </p:spPr>
      </p:pic>
      <p:pic>
        <p:nvPicPr>
          <p:cNvPr id="5" name="Рисунок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78609" y="3429000"/>
            <a:ext cx="4064000" cy="3048000"/>
          </a:xfrm>
          <a:prstGeom prst="rect">
            <a:avLst/>
          </a:prstGeom>
          <a:effectLst>
            <a:glow rad="139700">
              <a:schemeClr val="accent1">
                <a:satMod val="175000"/>
                <a:alpha val="40000"/>
              </a:schemeClr>
            </a:glow>
          </a:effectLst>
        </p:spPr>
      </p:pic>
    </p:spTree>
    <p:extLst>
      <p:ext uri="{BB962C8B-B14F-4D97-AF65-F5344CB8AC3E}">
        <p14:creationId xmlns:p14="http://schemas.microsoft.com/office/powerpoint/2010/main" val="38651263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1720" y="2217936"/>
            <a:ext cx="3233936" cy="2235458"/>
          </a:xfrm>
          <a:prstGeom prst="rect">
            <a:avLst/>
          </a:prstGeom>
          <a:effectLst>
            <a:softEdge rad="63500"/>
          </a:effectLst>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5598" y="116632"/>
            <a:ext cx="2608610" cy="1872208"/>
          </a:xfrm>
          <a:prstGeom prst="rect">
            <a:avLst/>
          </a:prstGeom>
          <a:effectLst>
            <a:softEdge rad="63500"/>
          </a:effectLst>
        </p:spPr>
      </p:pic>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512" y="130400"/>
            <a:ext cx="2627654" cy="2074464"/>
          </a:xfrm>
          <a:prstGeom prst="rect">
            <a:avLst/>
          </a:prstGeom>
          <a:effectLst>
            <a:softEdge rad="63500"/>
          </a:effectLst>
        </p:spPr>
      </p:pic>
      <p:pic>
        <p:nvPicPr>
          <p:cNvPr id="7" name="Рисунок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3528" y="4725144"/>
            <a:ext cx="3234263" cy="1678683"/>
          </a:xfrm>
          <a:prstGeom prst="rect">
            <a:avLst/>
          </a:prstGeom>
          <a:effectLst>
            <a:softEdge rad="63500"/>
          </a:effectLst>
        </p:spPr>
      </p:pic>
      <p:pic>
        <p:nvPicPr>
          <p:cNvPr id="8" name="Рисунок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24128" y="3140968"/>
            <a:ext cx="3166552" cy="3592383"/>
          </a:xfrm>
          <a:prstGeom prst="rect">
            <a:avLst/>
          </a:prstGeom>
          <a:effectLst>
            <a:softEdge rad="63500"/>
          </a:effectLst>
        </p:spPr>
      </p:pic>
    </p:spTree>
    <p:extLst>
      <p:ext uri="{BB962C8B-B14F-4D97-AF65-F5344CB8AC3E}">
        <p14:creationId xmlns:p14="http://schemas.microsoft.com/office/powerpoint/2010/main" val="12952693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31" y="32187"/>
            <a:ext cx="5064224" cy="3426264"/>
          </a:xfrm>
          <a:prstGeom prst="rect">
            <a:avLst/>
          </a:prstGeo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1920" y="3068960"/>
            <a:ext cx="5205387" cy="3654691"/>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8064" y="178172"/>
            <a:ext cx="3810000" cy="2857500"/>
          </a:xfrm>
          <a:prstGeom prst="rect">
            <a:avLst/>
          </a:prstGeom>
        </p:spPr>
      </p:pic>
      <p:pic>
        <p:nvPicPr>
          <p:cNvPr id="7" name="Рисунок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0638" y="3573016"/>
            <a:ext cx="3137925" cy="2353444"/>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14819242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St. Paul’s Cathedral.</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sz="half" idx="1"/>
          </p:nvPr>
        </p:nvSpPr>
        <p:spPr/>
        <p:txBody>
          <a:bodyPr>
            <a:normAutofit lnSpcReduction="10000"/>
          </a:bodyPr>
          <a:lstStyle/>
          <a:p>
            <a:pPr marL="0" indent="0">
              <a:buNone/>
            </a:pPr>
            <a:r>
              <a:rPr lang="en-US" dirty="0" smtClean="0">
                <a:latin typeface="Times New Roman" panose="02020603050405020304" pitchFamily="18" charset="0"/>
                <a:cs typeface="Times New Roman" panose="02020603050405020304" pitchFamily="18" charset="0"/>
              </a:rPr>
              <a:t>It has always dominated the center of London.</a:t>
            </a:r>
          </a:p>
          <a:p>
            <a:pPr marL="0" indent="0">
              <a:buNone/>
            </a:pPr>
            <a:r>
              <a:rPr lang="en-US" dirty="0" smtClean="0">
                <a:latin typeface="Times New Roman" panose="02020603050405020304" pitchFamily="18" charset="0"/>
                <a:cs typeface="Times New Roman" panose="02020603050405020304" pitchFamily="18" charset="0"/>
              </a:rPr>
              <a:t>It is the work of the eminent architect Sir Christopher Wren.</a:t>
            </a:r>
          </a:p>
          <a:p>
            <a:pPr marL="0" indent="0">
              <a:buNone/>
            </a:pPr>
            <a:r>
              <a:rPr lang="en-US" dirty="0" smtClean="0">
                <a:latin typeface="Times New Roman" panose="02020603050405020304" pitchFamily="18" charset="0"/>
                <a:cs typeface="Times New Roman" panose="02020603050405020304" pitchFamily="18" charset="0"/>
              </a:rPr>
              <a:t>Its high dome, containing the remarkable Whispering Gallery, is a prominent landmark towering above the multi – storied buildings which line the river – bank.</a:t>
            </a:r>
            <a:endParaRPr lang="ru-RU" dirty="0">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980092" y="4293096"/>
            <a:ext cx="3624349" cy="2414847"/>
          </a:xfr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163019"/>
            <a:ext cx="4440535" cy="2748903"/>
          </a:xfrm>
          <a:prstGeom prst="rect">
            <a:avLst/>
          </a:prstGeom>
        </p:spPr>
      </p:pic>
    </p:spTree>
    <p:extLst>
      <p:ext uri="{BB962C8B-B14F-4D97-AF65-F5344CB8AC3E}">
        <p14:creationId xmlns:p14="http://schemas.microsoft.com/office/powerpoint/2010/main" val="14019479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4048" y="26888"/>
            <a:ext cx="3851920" cy="2888940"/>
          </a:xfrm>
          <a:prstGeom prst="rect">
            <a:avLst/>
          </a:prstGeo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167433"/>
            <a:ext cx="4602088" cy="2607850"/>
          </a:xfrm>
          <a:prstGeom prst="rect">
            <a:avLst/>
          </a:prstGeom>
        </p:spPr>
      </p:pic>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568" y="2947265"/>
            <a:ext cx="4759424" cy="3569568"/>
          </a:xfrm>
          <a:prstGeom prst="rect">
            <a:avLst/>
          </a:prstGeom>
        </p:spPr>
      </p:pic>
      <p:pic>
        <p:nvPicPr>
          <p:cNvPr id="5" name="Рисунок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68144" y="3501008"/>
            <a:ext cx="2735195" cy="2052412"/>
          </a:xfrm>
          <a:prstGeom prst="rect">
            <a:avLst/>
          </a:prstGeom>
        </p:spPr>
      </p:pic>
    </p:spTree>
    <p:extLst>
      <p:ext uri="{BB962C8B-B14F-4D97-AF65-F5344CB8AC3E}">
        <p14:creationId xmlns:p14="http://schemas.microsoft.com/office/powerpoint/2010/main" val="32904996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Trafalgar Square.</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sz="half" idx="1"/>
          </p:nvPr>
        </p:nvSpPr>
        <p:spPr/>
        <p:txBody>
          <a:bodyPr/>
          <a:lstStyle/>
          <a:p>
            <a:r>
              <a:rPr lang="en-US" dirty="0" smtClean="0">
                <a:latin typeface="Times New Roman" panose="02020603050405020304" pitchFamily="18" charset="0"/>
                <a:cs typeface="Times New Roman" panose="02020603050405020304" pitchFamily="18" charset="0"/>
              </a:rPr>
              <a:t>It is the natural center of London.</a:t>
            </a:r>
          </a:p>
          <a:p>
            <a:r>
              <a:rPr lang="en-US" dirty="0" smtClean="0">
                <a:latin typeface="Times New Roman" panose="02020603050405020304" pitchFamily="18" charset="0"/>
                <a:cs typeface="Times New Roman" panose="02020603050405020304" pitchFamily="18" charset="0"/>
              </a:rPr>
              <a:t>The square was so named to commemorate Nelson’s victory at the Battle of Trafalgar in 1805.</a:t>
            </a:r>
            <a:endParaRPr lang="ru-RU" dirty="0">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92080" y="1599341"/>
            <a:ext cx="3538736" cy="3953895"/>
          </a:xfrm>
          <a:effectLst>
            <a:softEdge rad="31750"/>
          </a:effectLst>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1" y="4509120"/>
            <a:ext cx="2784309" cy="2088232"/>
          </a:xfrm>
          <a:prstGeom prst="rect">
            <a:avLst/>
          </a:prstGeom>
        </p:spPr>
      </p:pic>
    </p:spTree>
    <p:extLst>
      <p:ext uri="{BB962C8B-B14F-4D97-AF65-F5344CB8AC3E}">
        <p14:creationId xmlns:p14="http://schemas.microsoft.com/office/powerpoint/2010/main" val="36696757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504" y="188640"/>
            <a:ext cx="8964488" cy="5973609"/>
          </a:xfrm>
          <a:prstGeom prst="rect">
            <a:avLst/>
          </a:prstGeom>
        </p:spPr>
      </p:pic>
    </p:spTree>
    <p:extLst>
      <p:ext uri="{BB962C8B-B14F-4D97-AF65-F5344CB8AC3E}">
        <p14:creationId xmlns:p14="http://schemas.microsoft.com/office/powerpoint/2010/main" val="6433000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The Tower of London.</a:t>
            </a:r>
            <a:endParaRPr lang="ru-RU" dirty="0">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46793" y="1052736"/>
            <a:ext cx="2382416" cy="1796239"/>
          </a:xfrm>
        </p:spPr>
      </p:pic>
      <p:sp>
        <p:nvSpPr>
          <p:cNvPr id="4" name="Объект 3"/>
          <p:cNvSpPr>
            <a:spLocks noGrp="1"/>
          </p:cNvSpPr>
          <p:nvPr>
            <p:ph sz="half" idx="2"/>
          </p:nvPr>
        </p:nvSpPr>
        <p:spPr/>
        <p:txBody>
          <a:bodyPr/>
          <a:lstStyle/>
          <a:p>
            <a:r>
              <a:rPr lang="en-US" dirty="0" smtClean="0">
                <a:latin typeface="Times New Roman" panose="02020603050405020304" pitchFamily="18" charset="0"/>
                <a:cs typeface="Times New Roman" panose="02020603050405020304" pitchFamily="18" charset="0"/>
              </a:rPr>
              <a:t>It was one of the first and most impressive castles after the Norman invasion of England in 1066.</a:t>
            </a:r>
            <a:endParaRPr lang="ru-RU" dirty="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1640" y="4005061"/>
            <a:ext cx="3859138" cy="2732557"/>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26864" y="2132856"/>
            <a:ext cx="2268690" cy="1695846"/>
          </a:xfrm>
          <a:prstGeom prst="rect">
            <a:avLst/>
          </a:prstGeom>
          <a:scene3d>
            <a:camera prst="orthographicFront">
              <a:rot lat="0" lon="0" rev="300000"/>
            </a:camera>
            <a:lightRig rig="threePt" dir="t"/>
          </a:scene3d>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2817" y="3012194"/>
            <a:ext cx="2253630" cy="1802904"/>
          </a:xfrm>
          <a:prstGeom prst="rect">
            <a:avLst/>
          </a:prstGeom>
          <a:scene3d>
            <a:camera prst="orthographicFront">
              <a:rot lat="0" lon="0" rev="21299999"/>
            </a:camera>
            <a:lightRig rig="threePt" dir="t"/>
          </a:scene3d>
        </p:spPr>
      </p:pic>
      <p:pic>
        <p:nvPicPr>
          <p:cNvPr id="3" name="Рисунок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92080" y="4147204"/>
            <a:ext cx="3695506" cy="2448273"/>
          </a:xfrm>
          <a:prstGeom prst="rect">
            <a:avLst/>
          </a:prstGeom>
        </p:spPr>
      </p:pic>
    </p:spTree>
    <p:extLst>
      <p:ext uri="{BB962C8B-B14F-4D97-AF65-F5344CB8AC3E}">
        <p14:creationId xmlns:p14="http://schemas.microsoft.com/office/powerpoint/2010/main" val="13999129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Globe Theater </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sz="half" idx="1"/>
          </p:nvPr>
        </p:nvSpPr>
        <p:spPr/>
        <p:txBody>
          <a:bodyPr/>
          <a:lstStyle/>
          <a:p>
            <a:r>
              <a:rPr lang="en-US" dirty="0" smtClean="0">
                <a:latin typeface="Times New Roman" panose="02020603050405020304" pitchFamily="18" charset="0"/>
                <a:cs typeface="Times New Roman" panose="02020603050405020304" pitchFamily="18" charset="0"/>
              </a:rPr>
              <a:t>It was reconstructed on its original site.</a:t>
            </a:r>
            <a:endParaRPr lang="ru-RU" dirty="0">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245368" y="3661873"/>
            <a:ext cx="4038600" cy="2688193"/>
          </a:xfrm>
          <a:effectLst>
            <a:glow rad="101600">
              <a:schemeClr val="accent5">
                <a:satMod val="175000"/>
                <a:alpha val="40000"/>
              </a:schemeClr>
            </a:glow>
          </a:effectLst>
        </p:spPr>
      </p:pic>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1209" y="116632"/>
            <a:ext cx="1921396" cy="1853079"/>
          </a:xfrm>
          <a:prstGeom prst="rect">
            <a:avLst/>
          </a:prstGeom>
          <a:scene3d>
            <a:camera prst="orthographicFront"/>
            <a:lightRig rig="threePt" dir="t"/>
          </a:scene3d>
          <a:sp3d>
            <a:bevelT w="152400" h="50800" prst="softRound"/>
          </a:sp3d>
        </p:spPr>
      </p:pic>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3968" y="1698012"/>
            <a:ext cx="2943116" cy="1963861"/>
          </a:xfrm>
          <a:prstGeom prst="rect">
            <a:avLst/>
          </a:prstGeom>
          <a:scene3d>
            <a:camera prst="isometricOffAxis1Right"/>
            <a:lightRig rig="threePt" dir="t"/>
          </a:scene3d>
        </p:spPr>
      </p:pic>
      <p:pic>
        <p:nvPicPr>
          <p:cNvPr id="9" name="Рисунок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1700" y="3789040"/>
            <a:ext cx="3588311" cy="2392207"/>
          </a:xfrm>
          <a:prstGeom prst="rect">
            <a:avLst/>
          </a:prstGeom>
          <a:scene3d>
            <a:camera prst="perspectiveContrastingLeftFacing"/>
            <a:lightRig rig="threePt" dir="t"/>
          </a:scene3d>
        </p:spPr>
      </p:pic>
    </p:spTree>
    <p:extLst>
      <p:ext uri="{BB962C8B-B14F-4D97-AF65-F5344CB8AC3E}">
        <p14:creationId xmlns:p14="http://schemas.microsoft.com/office/powerpoint/2010/main" val="37743143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Albert    Hall</a:t>
            </a:r>
            <a:endParaRPr lang="ru-RU" dirty="0">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308304" y="116632"/>
            <a:ext cx="1512168" cy="1970859"/>
          </a:xfrm>
          <a:effectLst>
            <a:softEdge rad="127000"/>
          </a:effectLst>
          <a:scene3d>
            <a:camera prst="obliqueTopLeft"/>
            <a:lightRig rig="threePt" dir="t"/>
          </a:scene3d>
        </p:spPr>
      </p:pic>
      <p:sp>
        <p:nvSpPr>
          <p:cNvPr id="4" name="Объект 3"/>
          <p:cNvSpPr>
            <a:spLocks noGrp="1"/>
          </p:cNvSpPr>
          <p:nvPr>
            <p:ph sz="half" idx="2"/>
          </p:nvPr>
        </p:nvSpPr>
        <p:spPr/>
        <p:txBody>
          <a:bodyPr/>
          <a:lstStyle/>
          <a:p>
            <a:r>
              <a:rPr lang="en-US" dirty="0" smtClean="0">
                <a:latin typeface="Times New Roman" panose="02020603050405020304" pitchFamily="18" charset="0"/>
                <a:cs typeface="Times New Roman" panose="02020603050405020304" pitchFamily="18" charset="0"/>
              </a:rPr>
              <a:t>It is a large                    concert hall.</a:t>
            </a:r>
          </a:p>
          <a:p>
            <a:r>
              <a:rPr lang="en-US" dirty="0" smtClean="0">
                <a:latin typeface="Times New Roman" panose="02020603050405020304" pitchFamily="18" charset="0"/>
                <a:cs typeface="Times New Roman" panose="02020603050405020304" pitchFamily="18" charset="0"/>
              </a:rPr>
              <a:t>It was built in 1867 – 1871.</a:t>
            </a:r>
          </a:p>
          <a:p>
            <a:r>
              <a:rPr lang="en-US" dirty="0" smtClean="0">
                <a:latin typeface="Times New Roman" panose="02020603050405020304" pitchFamily="18" charset="0"/>
                <a:cs typeface="Times New Roman" panose="02020603050405020304" pitchFamily="18" charset="0"/>
              </a:rPr>
              <a:t>It has 8 000 places for the audience.</a:t>
            </a:r>
            <a:endParaRPr lang="ru-RU" dirty="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1124744"/>
            <a:ext cx="3528392" cy="2646294"/>
          </a:xfrm>
          <a:prstGeom prst="rect">
            <a:avLst/>
          </a:prstGeom>
          <a:effectLst>
            <a:glow rad="228600">
              <a:schemeClr val="accent2">
                <a:satMod val="175000"/>
                <a:alpha val="40000"/>
              </a:schemeClr>
            </a:glow>
          </a:effectLst>
        </p:spPr>
      </p:pic>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703" y="3933056"/>
            <a:ext cx="3758910" cy="2819183"/>
          </a:xfrm>
          <a:prstGeom prst="rect">
            <a:avLst/>
          </a:prstGeom>
          <a:effectLst>
            <a:glow rad="139700">
              <a:schemeClr val="accent1">
                <a:satMod val="175000"/>
                <a:alpha val="40000"/>
              </a:schemeClr>
            </a:glow>
          </a:effectLst>
        </p:spPr>
      </p:pic>
    </p:spTree>
    <p:extLst>
      <p:ext uri="{BB962C8B-B14F-4D97-AF65-F5344CB8AC3E}">
        <p14:creationId xmlns:p14="http://schemas.microsoft.com/office/powerpoint/2010/main" val="4940708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The British Museum</a:t>
            </a:r>
            <a:endParaRPr lang="ru-RU" dirty="0">
              <a:latin typeface="Times New Roman" panose="02020603050405020304" pitchFamily="18" charset="0"/>
              <a:cs typeface="Times New Roman" panose="02020603050405020304" pitchFamily="18" charset="0"/>
            </a:endParaRPr>
          </a:p>
        </p:txBody>
      </p:sp>
      <p:sp>
        <p:nvSpPr>
          <p:cNvPr id="4" name="Текст 3"/>
          <p:cNvSpPr>
            <a:spLocks noGrp="1"/>
          </p:cNvSpPr>
          <p:nvPr>
            <p:ph type="body" idx="2"/>
          </p:nvPr>
        </p:nvSpPr>
        <p:spPr/>
        <p:txBody>
          <a:bodyPr/>
          <a:lstStyle/>
          <a:p>
            <a:r>
              <a:rPr lang="en-US" dirty="0" smtClean="0"/>
              <a:t>Its collection includes ancient manuscripts, statues.</a:t>
            </a:r>
          </a:p>
          <a:p>
            <a:r>
              <a:rPr lang="en-US" dirty="0"/>
              <a:t> </a:t>
            </a:r>
            <a:r>
              <a:rPr lang="en-US" dirty="0" smtClean="0"/>
              <a:t>the British Museum Library was set in the 18</a:t>
            </a:r>
            <a:r>
              <a:rPr lang="en-US" baseline="30000" dirty="0" smtClean="0"/>
              <a:t>th</a:t>
            </a:r>
            <a:r>
              <a:rPr lang="en-US" dirty="0" smtClean="0"/>
              <a:t> century.</a:t>
            </a:r>
            <a:endParaRPr lang="ru-RU" dirty="0"/>
          </a:p>
        </p:txBody>
      </p:sp>
      <p:pic>
        <p:nvPicPr>
          <p:cNvPr id="7" name="Объект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71600" y="3501008"/>
            <a:ext cx="5111750" cy="2811462"/>
          </a:xfr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7984" y="188640"/>
            <a:ext cx="3912096" cy="2934072"/>
          </a:xfrm>
          <a:prstGeom prst="rect">
            <a:avLst/>
          </a:prstGeom>
        </p:spPr>
      </p:pic>
    </p:spTree>
    <p:extLst>
      <p:ext uri="{BB962C8B-B14F-4D97-AF65-F5344CB8AC3E}">
        <p14:creationId xmlns:p14="http://schemas.microsoft.com/office/powerpoint/2010/main" val="11446721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Victoria and Albert Museum</a:t>
            </a:r>
            <a:endParaRPr lang="ru-RU"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196752"/>
            <a:ext cx="3443785" cy="2306472"/>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38476" y="1556792"/>
            <a:ext cx="3305944" cy="2206718"/>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9" y="3947736"/>
            <a:ext cx="3699495" cy="2730900"/>
          </a:xfrm>
          <a:prstGeom prst="rect">
            <a:avLst/>
          </a:prstGeom>
        </p:spPr>
      </p:pic>
      <p:pic>
        <p:nvPicPr>
          <p:cNvPr id="7" name="Рисунок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47864" y="2728830"/>
            <a:ext cx="2550630" cy="1708282"/>
          </a:xfrm>
          <a:prstGeom prst="rect">
            <a:avLst/>
          </a:prstGeom>
        </p:spPr>
      </p:pic>
      <p:pic>
        <p:nvPicPr>
          <p:cNvPr id="9" name="Рисунок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08104" y="4149080"/>
            <a:ext cx="3521968" cy="2641476"/>
          </a:xfrm>
          <a:prstGeom prst="rect">
            <a:avLst/>
          </a:prstGeom>
        </p:spPr>
      </p:pic>
      <p:pic>
        <p:nvPicPr>
          <p:cNvPr id="10" name="Рисунок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71321" y="1231746"/>
            <a:ext cx="1760761" cy="1320571"/>
          </a:xfrm>
          <a:prstGeom prst="rect">
            <a:avLst/>
          </a:prstGeom>
        </p:spPr>
      </p:pic>
      <p:pic>
        <p:nvPicPr>
          <p:cNvPr id="11" name="Рисунок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53049" y="4655245"/>
            <a:ext cx="1600159" cy="2135311"/>
          </a:xfrm>
          <a:prstGeom prst="rect">
            <a:avLst/>
          </a:prstGeom>
        </p:spPr>
      </p:pic>
    </p:spTree>
    <p:extLst>
      <p:ext uri="{BB962C8B-B14F-4D97-AF65-F5344CB8AC3E}">
        <p14:creationId xmlns:p14="http://schemas.microsoft.com/office/powerpoint/2010/main" val="3441606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London Eye</a:t>
            </a:r>
            <a:endParaRPr lang="ru-RU"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2160" y="4581128"/>
            <a:ext cx="2767856" cy="2075892"/>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484784"/>
            <a:ext cx="4346172" cy="2892921"/>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1043" y="3789040"/>
            <a:ext cx="4415415" cy="2939405"/>
          </a:xfrm>
          <a:prstGeom prst="rect">
            <a:avLst/>
          </a:prstGeom>
        </p:spPr>
      </p:pic>
      <p:pic>
        <p:nvPicPr>
          <p:cNvPr id="6" name="Рисунок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5536" y="1196752"/>
            <a:ext cx="3239641" cy="2432223"/>
          </a:xfrm>
          <a:prstGeom prst="rect">
            <a:avLst/>
          </a:prstGeom>
        </p:spPr>
      </p:pic>
    </p:spTree>
    <p:extLst>
      <p:ext uri="{BB962C8B-B14F-4D97-AF65-F5344CB8AC3E}">
        <p14:creationId xmlns:p14="http://schemas.microsoft.com/office/powerpoint/2010/main" val="30118465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4291" y="404664"/>
            <a:ext cx="5019675" cy="4000500"/>
          </a:xfrm>
          <a:prstGeom prst="rect">
            <a:avLst/>
          </a:prstGeom>
          <a:effectLst>
            <a:softEdge rad="63500"/>
          </a:effectLst>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7966" y="4797152"/>
            <a:ext cx="2286000" cy="1714500"/>
          </a:xfrm>
          <a:prstGeom prst="rect">
            <a:avLst/>
          </a:prstGeom>
          <a:effectLst>
            <a:softEdge rad="63500"/>
          </a:effectLst>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504" y="116632"/>
            <a:ext cx="2687340" cy="2017572"/>
          </a:xfrm>
          <a:prstGeom prst="rect">
            <a:avLst/>
          </a:prstGeom>
          <a:effectLst>
            <a:softEdge rad="63500"/>
          </a:effectLst>
        </p:spPr>
      </p:pic>
      <p:pic>
        <p:nvPicPr>
          <p:cNvPr id="8" name="Рисунок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3678" y="2264660"/>
            <a:ext cx="2818780" cy="2194425"/>
          </a:xfrm>
          <a:prstGeom prst="rect">
            <a:avLst/>
          </a:prstGeom>
          <a:effectLst>
            <a:softEdge rad="63500"/>
          </a:effectLst>
        </p:spPr>
      </p:pic>
      <p:pic>
        <p:nvPicPr>
          <p:cNvPr id="11" name="Рисунок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63688" y="4479962"/>
            <a:ext cx="3131840" cy="2348880"/>
          </a:xfrm>
          <a:prstGeom prst="rect">
            <a:avLst/>
          </a:prstGeom>
          <a:effectLst>
            <a:softEdge rad="63500"/>
          </a:effectLst>
        </p:spPr>
      </p:pic>
    </p:spTree>
    <p:extLst>
      <p:ext uri="{BB962C8B-B14F-4D97-AF65-F5344CB8AC3E}">
        <p14:creationId xmlns:p14="http://schemas.microsoft.com/office/powerpoint/2010/main" val="40855888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t>Red telephone boxes were designed in 1920s. </a:t>
            </a:r>
            <a:endParaRPr lang="ru-RU"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601" y="1412776"/>
            <a:ext cx="2593207" cy="2593207"/>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5856" y="1708412"/>
            <a:ext cx="2149776" cy="1891280"/>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39752" y="4032339"/>
            <a:ext cx="4160313" cy="2772353"/>
          </a:xfrm>
          <a:prstGeom prst="rect">
            <a:avLst/>
          </a:prstGeom>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399" y="4169543"/>
            <a:ext cx="1922689" cy="2564572"/>
          </a:xfrm>
          <a:prstGeom prst="rect">
            <a:avLst/>
          </a:prstGeom>
        </p:spPr>
      </p:pic>
      <p:pic>
        <p:nvPicPr>
          <p:cNvPr id="8" name="Рисунок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40152" y="1553738"/>
            <a:ext cx="3048000" cy="2038350"/>
          </a:xfrm>
          <a:prstGeom prst="rect">
            <a:avLst/>
          </a:prstGeom>
        </p:spPr>
      </p:pic>
      <p:pic>
        <p:nvPicPr>
          <p:cNvPr id="9" name="Рисунок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56176" y="3645024"/>
            <a:ext cx="2935440" cy="1955737"/>
          </a:xfrm>
          <a:prstGeom prst="rect">
            <a:avLst/>
          </a:prstGeom>
        </p:spPr>
      </p:pic>
    </p:spTree>
    <p:extLst>
      <p:ext uri="{BB962C8B-B14F-4D97-AF65-F5344CB8AC3E}">
        <p14:creationId xmlns:p14="http://schemas.microsoft.com/office/powerpoint/2010/main" val="38831108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London Traffic</a:t>
            </a:r>
            <a:endParaRPr lang="ru-RU"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7824" y="1484784"/>
            <a:ext cx="3810000" cy="2857500"/>
          </a:xfrm>
          <a:prstGeom prst="rect">
            <a:avLst/>
          </a:prstGeo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535" y="4005064"/>
            <a:ext cx="3454524" cy="2463888"/>
          </a:xfrm>
          <a:prstGeom prst="rect">
            <a:avLst/>
          </a:prstGeom>
          <a:scene3d>
            <a:camera prst="perspectiveContrastingRightFacing"/>
            <a:lightRig rig="threePt" dir="t"/>
          </a:scene3d>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0112" y="4221088"/>
            <a:ext cx="3336032" cy="2408198"/>
          </a:xfrm>
          <a:prstGeom prst="rect">
            <a:avLst/>
          </a:prstGeom>
          <a:scene3d>
            <a:camera prst="isometricOffAxis2Left"/>
            <a:lightRig rig="threePt" dir="t"/>
          </a:scene3d>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86791" y="260648"/>
            <a:ext cx="2534682" cy="1584176"/>
          </a:xfrm>
          <a:prstGeom prst="rect">
            <a:avLst/>
          </a:prstGeom>
          <a:effectLst>
            <a:reflection blurRad="6350" stA="50000" endA="300" endPos="55000" dir="5400000" sy="-100000" algn="bl" rotWithShape="0"/>
          </a:effectLst>
        </p:spPr>
      </p:pic>
      <p:pic>
        <p:nvPicPr>
          <p:cNvPr id="9" name="Рисунок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0528" y="1067405"/>
            <a:ext cx="3271912" cy="2182979"/>
          </a:xfrm>
          <a:prstGeom prst="rect">
            <a:avLst/>
          </a:prstGeom>
          <a:effectLst>
            <a:reflection blurRad="6350" stA="52000" endA="300" endPos="35000" dir="5400000" sy="-100000" algn="bl" rotWithShape="0"/>
          </a:effectLst>
          <a:scene3d>
            <a:camera prst="perspectiveContrastingRightFacing"/>
            <a:lightRig rig="threePt" dir="t"/>
          </a:scene3d>
        </p:spPr>
      </p:pic>
    </p:spTree>
    <p:extLst>
      <p:ext uri="{BB962C8B-B14F-4D97-AF65-F5344CB8AC3E}">
        <p14:creationId xmlns:p14="http://schemas.microsoft.com/office/powerpoint/2010/main" val="15339100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776" y="3645024"/>
            <a:ext cx="4344144" cy="2939085"/>
          </a:xfrm>
          <a:prstGeom prst="rect">
            <a:avLst/>
          </a:prstGeo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3920" y="332656"/>
            <a:ext cx="4530080" cy="2502869"/>
          </a:xfrm>
          <a:prstGeom prst="rect">
            <a:avLst/>
          </a:prstGeom>
        </p:spPr>
      </p:pic>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512" y="212490"/>
            <a:ext cx="3657600" cy="2743200"/>
          </a:xfrm>
          <a:prstGeom prst="rect">
            <a:avLst/>
          </a:prstGeom>
        </p:spPr>
      </p:pic>
      <p:pic>
        <p:nvPicPr>
          <p:cNvPr id="5" name="Рисунок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10720" y="3789041"/>
            <a:ext cx="4147681" cy="2765120"/>
          </a:xfrm>
          <a:prstGeom prst="rect">
            <a:avLst/>
          </a:prstGeom>
        </p:spPr>
      </p:pic>
    </p:spTree>
    <p:extLst>
      <p:ext uri="{BB962C8B-B14F-4D97-AF65-F5344CB8AC3E}">
        <p14:creationId xmlns:p14="http://schemas.microsoft.com/office/powerpoint/2010/main" val="9273157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latin typeface="Times New Roman" panose="02020603050405020304" pitchFamily="18" charset="0"/>
                <a:cs typeface="Times New Roman" panose="02020603050405020304" pitchFamily="18" charset="0"/>
              </a:rPr>
              <a:t>High “double – decker” buses rise above the smaller cars and vans.</a:t>
            </a:r>
            <a:endParaRPr lang="ru-RU"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628800"/>
            <a:ext cx="3432423" cy="2288282"/>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1597029"/>
            <a:ext cx="3550593" cy="2351823"/>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528" y="4077072"/>
            <a:ext cx="3559944" cy="2669958"/>
          </a:xfrm>
          <a:prstGeom prst="rect">
            <a:avLst/>
          </a:prstGeom>
        </p:spPr>
      </p:pic>
      <p:pic>
        <p:nvPicPr>
          <p:cNvPr id="7" name="Рисунок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19872" y="3167527"/>
            <a:ext cx="2425452" cy="1819089"/>
          </a:xfrm>
          <a:prstGeom prst="rect">
            <a:avLst/>
          </a:prstGeom>
        </p:spPr>
      </p:pic>
      <p:pic>
        <p:nvPicPr>
          <p:cNvPr id="8" name="Рисунок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24128" y="4266536"/>
            <a:ext cx="3352800" cy="2514600"/>
          </a:xfrm>
          <a:prstGeom prst="rect">
            <a:avLst/>
          </a:prstGeom>
        </p:spPr>
      </p:pic>
    </p:spTree>
    <p:extLst>
      <p:ext uri="{BB962C8B-B14F-4D97-AF65-F5344CB8AC3E}">
        <p14:creationId xmlns:p14="http://schemas.microsoft.com/office/powerpoint/2010/main" val="11368999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The Tube. The London Underground.</a:t>
            </a:r>
            <a:endParaRPr lang="ru-RU" dirty="0">
              <a:latin typeface="Times New Roman" panose="02020603050405020304" pitchFamily="18" charset="0"/>
              <a:cs typeface="Times New Roman" panose="02020603050405020304" pitchFamily="18" charset="0"/>
            </a:endParaRPr>
          </a:p>
        </p:txBody>
      </p:sp>
      <p:sp>
        <p:nvSpPr>
          <p:cNvPr id="4" name="Текст 3"/>
          <p:cNvSpPr>
            <a:spLocks noGrp="1"/>
          </p:cNvSpPr>
          <p:nvPr>
            <p:ph type="body" idx="2"/>
          </p:nvPr>
        </p:nvSpPr>
        <p:spPr/>
        <p:txBody>
          <a:bodyPr/>
          <a:lstStyle/>
          <a:p>
            <a:r>
              <a:rPr lang="en-US" dirty="0" smtClean="0">
                <a:latin typeface="Times New Roman" panose="02020603050405020304" pitchFamily="18" charset="0"/>
                <a:cs typeface="Times New Roman" panose="02020603050405020304" pitchFamily="18" charset="0"/>
              </a:rPr>
              <a:t>The first ever underground railway system in the world. It opened more than 100 years ago.</a:t>
            </a:r>
            <a:endParaRPr lang="ru-RU" dirty="0">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635896" y="692696"/>
            <a:ext cx="5111750" cy="3370384"/>
          </a:xfrm>
          <a:effectLst>
            <a:reflection blurRad="6350" stA="50000" endA="300" endPos="90000" dist="50800" dir="5400000" sy="-100000" algn="bl" rotWithShape="0"/>
          </a:effectLst>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524" y="4509120"/>
            <a:ext cx="3280939" cy="2184028"/>
          </a:xfrm>
          <a:prstGeom prst="rect">
            <a:avLst/>
          </a:prstGeom>
        </p:spPr>
      </p:pic>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36" y="2204864"/>
            <a:ext cx="2664618" cy="2154188"/>
          </a:xfrm>
          <a:prstGeom prst="rect">
            <a:avLst/>
          </a:prstGeom>
        </p:spPr>
      </p:pic>
    </p:spTree>
    <p:extLst>
      <p:ext uri="{BB962C8B-B14F-4D97-AF65-F5344CB8AC3E}">
        <p14:creationId xmlns:p14="http://schemas.microsoft.com/office/powerpoint/2010/main" val="33645621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The London Underground</a:t>
            </a:r>
            <a:endParaRPr lang="ru-RU" dirty="0"/>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21" y="1196752"/>
            <a:ext cx="2921020" cy="1944216"/>
          </a:xfrm>
          <a:prstGeom prst="rect">
            <a:avLst/>
          </a:prstGeom>
          <a:scene3d>
            <a:camera prst="isometricOffAxis1Right"/>
            <a:lightRig rig="threePt" dir="t"/>
          </a:scene3d>
        </p:spPr>
      </p:pic>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4128" y="1124744"/>
            <a:ext cx="3106291" cy="2337209"/>
          </a:xfrm>
          <a:prstGeom prst="rect">
            <a:avLst/>
          </a:prstGeom>
          <a:effectLst>
            <a:softEdge rad="63500"/>
          </a:effectLst>
        </p:spPr>
      </p:pic>
      <p:pic>
        <p:nvPicPr>
          <p:cNvPr id="9" name="Рисунок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504" y="4609683"/>
            <a:ext cx="3882008" cy="2144809"/>
          </a:xfrm>
          <a:prstGeom prst="rect">
            <a:avLst/>
          </a:prstGeom>
          <a:effectLst>
            <a:softEdge rad="63500"/>
          </a:effectLst>
        </p:spPr>
      </p:pic>
      <p:pic>
        <p:nvPicPr>
          <p:cNvPr id="3" name="Рисунок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0451" y="2708920"/>
            <a:ext cx="2736304" cy="1824202"/>
          </a:xfrm>
          <a:prstGeom prst="rect">
            <a:avLst/>
          </a:prstGeom>
          <a:effectLst>
            <a:glow rad="101600">
              <a:schemeClr val="accent2">
                <a:satMod val="175000"/>
                <a:alpha val="40000"/>
              </a:schemeClr>
            </a:glow>
          </a:effectLst>
        </p:spPr>
      </p:pic>
      <p:pic>
        <p:nvPicPr>
          <p:cNvPr id="4" name="Рисунок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56966" y="4093655"/>
            <a:ext cx="3665984" cy="2749488"/>
          </a:xfrm>
          <a:prstGeom prst="rect">
            <a:avLst/>
          </a:prstGeom>
          <a:effectLst>
            <a:softEdge rad="127000"/>
          </a:effectLst>
        </p:spPr>
      </p:pic>
      <p:pic>
        <p:nvPicPr>
          <p:cNvPr id="6" name="Рисунок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83968" y="3110487"/>
            <a:ext cx="2716808" cy="2037606"/>
          </a:xfrm>
          <a:prstGeom prst="rect">
            <a:avLst/>
          </a:prstGeom>
          <a:effectLst>
            <a:softEdge rad="63500"/>
          </a:effectLst>
        </p:spPr>
      </p:pic>
    </p:spTree>
    <p:extLst>
      <p:ext uri="{BB962C8B-B14F-4D97-AF65-F5344CB8AC3E}">
        <p14:creationId xmlns:p14="http://schemas.microsoft.com/office/powerpoint/2010/main" val="16552068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The Tube map.</a:t>
            </a:r>
            <a:endParaRPr lang="ru-RU" dirty="0">
              <a:latin typeface="Times New Roman" panose="02020603050405020304" pitchFamily="18" charset="0"/>
              <a:cs typeface="Times New Roman" panose="02020603050405020304" pitchFamily="18" charset="0"/>
            </a:endParaRPr>
          </a:p>
        </p:txBody>
      </p:sp>
      <p:sp>
        <p:nvSpPr>
          <p:cNvPr id="4" name="Текст 3"/>
          <p:cNvSpPr>
            <a:spLocks noGrp="1"/>
          </p:cNvSpPr>
          <p:nvPr>
            <p:ph type="body" idx="2"/>
          </p:nvPr>
        </p:nvSpPr>
        <p:spPr/>
        <p:txBody>
          <a:bodyPr/>
          <a:lstStyle/>
          <a:p>
            <a:r>
              <a:rPr lang="en-US" dirty="0" smtClean="0">
                <a:latin typeface="Times New Roman" panose="02020603050405020304" pitchFamily="18" charset="0"/>
                <a:cs typeface="Times New Roman" panose="02020603050405020304" pitchFamily="18" charset="0"/>
              </a:rPr>
              <a:t>The first London Underground map was introduced in 1908. a second design in 1933 was more popular. It is still used today.</a:t>
            </a:r>
            <a:endParaRPr lang="ru-RU" dirty="0">
              <a:latin typeface="Times New Roman" panose="02020603050405020304" pitchFamily="18" charset="0"/>
              <a:cs typeface="Times New Roman" panose="02020603050405020304" pitchFamily="18" charset="0"/>
            </a:endParaRPr>
          </a:p>
        </p:txBody>
      </p:sp>
      <p:pic>
        <p:nvPicPr>
          <p:cNvPr id="6" name="Объект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139951" y="44624"/>
            <a:ext cx="4875287" cy="3245065"/>
          </a:xfrm>
        </p:spPr>
      </p:pic>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9326" y="3356992"/>
            <a:ext cx="4875287" cy="3408604"/>
          </a:xfrm>
          <a:prstGeom prst="rect">
            <a:avLst/>
          </a:prstGeom>
        </p:spPr>
      </p:pic>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42" y="3372798"/>
            <a:ext cx="4307384" cy="2949039"/>
          </a:xfrm>
          <a:prstGeom prst="rect">
            <a:avLst/>
          </a:prstGeom>
          <a:effectLst>
            <a:softEdge rad="63500"/>
          </a:effectLst>
        </p:spPr>
      </p:pic>
    </p:spTree>
    <p:extLst>
      <p:ext uri="{BB962C8B-B14F-4D97-AF65-F5344CB8AC3E}">
        <p14:creationId xmlns:p14="http://schemas.microsoft.com/office/powerpoint/2010/main" val="2071833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Boxes for litter.</a:t>
            </a:r>
            <a:endParaRPr lang="ru-RU"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153" y="1844824"/>
            <a:ext cx="2930417" cy="4392488"/>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7824" y="1481015"/>
            <a:ext cx="4246612" cy="2828993"/>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9904" y="1510604"/>
            <a:ext cx="2877110" cy="2753216"/>
          </a:xfrm>
          <a:prstGeom prst="rect">
            <a:avLst/>
          </a:prstGeom>
        </p:spPr>
      </p:pic>
      <p:pic>
        <p:nvPicPr>
          <p:cNvPr id="7" name="Рисунок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25263" y="4120598"/>
            <a:ext cx="3744838" cy="2464345"/>
          </a:xfrm>
          <a:prstGeom prst="rect">
            <a:avLst/>
          </a:prstGeom>
        </p:spPr>
      </p:pic>
    </p:spTree>
    <p:extLst>
      <p:ext uri="{BB962C8B-B14F-4D97-AF65-F5344CB8AC3E}">
        <p14:creationId xmlns:p14="http://schemas.microsoft.com/office/powerpoint/2010/main" val="39682768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Sights of the city.</a:t>
            </a:r>
            <a:endParaRPr lang="ru-RU"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889" y="1412776"/>
            <a:ext cx="3984104" cy="2988078"/>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49808" y="4509120"/>
            <a:ext cx="3491880" cy="2038219"/>
          </a:xfrm>
          <a:prstGeom prst="rect">
            <a:avLst/>
          </a:prstGeom>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520" y="4149080"/>
            <a:ext cx="3436888" cy="2616945"/>
          </a:xfrm>
          <a:prstGeom prst="rect">
            <a:avLst/>
          </a:prstGeom>
        </p:spPr>
      </p:pic>
      <p:pic>
        <p:nvPicPr>
          <p:cNvPr id="5" name="Рисунок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32040" y="1472719"/>
            <a:ext cx="3727416" cy="2641476"/>
          </a:xfrm>
          <a:prstGeom prst="rect">
            <a:avLst/>
          </a:prstGeom>
        </p:spPr>
      </p:pic>
    </p:spTree>
    <p:extLst>
      <p:ext uri="{BB962C8B-B14F-4D97-AF65-F5344CB8AC3E}">
        <p14:creationId xmlns:p14="http://schemas.microsoft.com/office/powerpoint/2010/main" val="15503659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129" y="3086457"/>
            <a:ext cx="5261278" cy="2959469"/>
          </a:xfrm>
          <a:prstGeom prst="rect">
            <a:avLst/>
          </a:prstGeom>
          <a:scene3d>
            <a:camera prst="perspectiveHeroicExtremeRightFacing"/>
            <a:lightRig rig="threePt" dir="t"/>
          </a:scene3d>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7008" y="404664"/>
            <a:ext cx="4191000" cy="2857500"/>
          </a:xfrm>
          <a:prstGeom prst="rect">
            <a:avLst/>
          </a:prstGeom>
          <a:scene3d>
            <a:camera prst="isometricOffAxis2Left"/>
            <a:lightRig rig="threePt" dir="t"/>
          </a:scene3d>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92080" y="3861048"/>
            <a:ext cx="3245743" cy="2449617"/>
          </a:xfrm>
          <a:prstGeom prst="rect">
            <a:avLst/>
          </a:prstGeom>
          <a:ln>
            <a:noFill/>
          </a:ln>
          <a:effectLst>
            <a:outerShdw blurRad="190500" algn="tl" rotWithShape="0">
              <a:srgbClr val="000000">
                <a:alpha val="70000"/>
              </a:srgbClr>
            </a:outerShdw>
          </a:effectLst>
        </p:spPr>
      </p:pic>
      <p:pic>
        <p:nvPicPr>
          <p:cNvPr id="6" name="Рисунок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504" y="71709"/>
            <a:ext cx="4503716" cy="2641476"/>
          </a:xfrm>
          <a:prstGeom prst="rect">
            <a:avLst/>
          </a:prstGeom>
        </p:spPr>
      </p:pic>
    </p:spTree>
    <p:extLst>
      <p:ext uri="{BB962C8B-B14F-4D97-AF65-F5344CB8AC3E}">
        <p14:creationId xmlns:p14="http://schemas.microsoft.com/office/powerpoint/2010/main" val="30424142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L</a:t>
            </a:r>
            <a:r>
              <a:rPr lang="en-US" dirty="0" smtClean="0">
                <a:latin typeface="Times New Roman" panose="02020603050405020304" pitchFamily="18" charset="0"/>
                <a:cs typeface="Times New Roman" panose="02020603050405020304" pitchFamily="18" charset="0"/>
              </a:rPr>
              <a:t>ondon</a:t>
            </a:r>
            <a:endParaRPr lang="ru-RU" dirty="0">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85157" y="1600200"/>
            <a:ext cx="3382685" cy="4525963"/>
          </a:xfr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0072" y="1124744"/>
            <a:ext cx="3200400" cy="1701800"/>
          </a:xfrm>
          <a:prstGeom prst="rect">
            <a:avLst/>
          </a:prstGeom>
        </p:spPr>
      </p:pic>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76949" y="3212976"/>
            <a:ext cx="4247694" cy="2829438"/>
          </a:xfrm>
          <a:prstGeom prst="rect">
            <a:avLst/>
          </a:prstGeom>
        </p:spPr>
      </p:pic>
    </p:spTree>
    <p:extLst>
      <p:ext uri="{BB962C8B-B14F-4D97-AF65-F5344CB8AC3E}">
        <p14:creationId xmlns:p14="http://schemas.microsoft.com/office/powerpoint/2010/main" val="7357388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London at night.</a:t>
            </a:r>
            <a:endParaRPr lang="ru-RU"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1450914"/>
            <a:ext cx="3072341" cy="2304256"/>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8144" y="1340768"/>
            <a:ext cx="3044527" cy="2380086"/>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3356" y="4322279"/>
            <a:ext cx="3454102" cy="2348789"/>
          </a:xfrm>
          <a:prstGeom prst="rect">
            <a:avLst/>
          </a:prstGeom>
        </p:spPr>
      </p:pic>
      <p:pic>
        <p:nvPicPr>
          <p:cNvPr id="6" name="Рисунок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237" y="4509120"/>
            <a:ext cx="3611880" cy="2263140"/>
          </a:xfrm>
          <a:prstGeom prst="rect">
            <a:avLst/>
          </a:prstGeom>
        </p:spPr>
      </p:pic>
      <p:pic>
        <p:nvPicPr>
          <p:cNvPr id="7" name="Рисунок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31840" y="2204864"/>
            <a:ext cx="3176588" cy="2381250"/>
          </a:xfrm>
          <a:prstGeom prst="rect">
            <a:avLst/>
          </a:prstGeom>
        </p:spPr>
      </p:pic>
    </p:spTree>
    <p:extLst>
      <p:ext uri="{BB962C8B-B14F-4D97-AF65-F5344CB8AC3E}">
        <p14:creationId xmlns:p14="http://schemas.microsoft.com/office/powerpoint/2010/main" val="8751159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260648"/>
            <a:ext cx="3710186" cy="2968149"/>
          </a:xfrm>
          <a:prstGeom prst="rect">
            <a:avLst/>
          </a:prstGeo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9952" y="332656"/>
            <a:ext cx="4784080" cy="3588060"/>
          </a:xfrm>
          <a:prstGeom prst="rect">
            <a:avLst/>
          </a:prstGeom>
        </p:spPr>
      </p:pic>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504" y="4005064"/>
            <a:ext cx="4139952" cy="2587470"/>
          </a:xfrm>
          <a:prstGeom prst="rect">
            <a:avLst/>
          </a:prstGeom>
        </p:spPr>
      </p:pic>
      <p:pic>
        <p:nvPicPr>
          <p:cNvPr id="5" name="Рисунок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64088" y="4365104"/>
            <a:ext cx="3273177" cy="2292907"/>
          </a:xfrm>
          <a:prstGeom prst="rect">
            <a:avLst/>
          </a:prstGeom>
        </p:spPr>
      </p:pic>
    </p:spTree>
    <p:extLst>
      <p:ext uri="{BB962C8B-B14F-4D97-AF65-F5344CB8AC3E}">
        <p14:creationId xmlns:p14="http://schemas.microsoft.com/office/powerpoint/2010/main" val="35769624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16632"/>
            <a:ext cx="8760973" cy="6570730"/>
          </a:xfrm>
          <a:prstGeom prst="rect">
            <a:avLst/>
          </a:prstGeom>
        </p:spPr>
      </p:pic>
    </p:spTree>
    <p:extLst>
      <p:ext uri="{BB962C8B-B14F-4D97-AF65-F5344CB8AC3E}">
        <p14:creationId xmlns:p14="http://schemas.microsoft.com/office/powerpoint/2010/main" val="3775267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The East End streets.</a:t>
            </a:r>
            <a:endParaRPr lang="ru-RU"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2085679"/>
            <a:ext cx="4994703" cy="3744416"/>
          </a:xfrm>
          <a:prstGeom prst="rect">
            <a:avLst/>
          </a:prstGeom>
        </p:spPr>
      </p:pic>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6096" y="1406593"/>
            <a:ext cx="3497742" cy="2551294"/>
          </a:xfrm>
          <a:prstGeom prst="rect">
            <a:avLst/>
          </a:prstGeom>
        </p:spPr>
      </p:pic>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4088" y="3993123"/>
            <a:ext cx="3497742" cy="2623307"/>
          </a:xfrm>
          <a:prstGeom prst="rect">
            <a:avLst/>
          </a:prstGeom>
        </p:spPr>
      </p:pic>
    </p:spTree>
    <p:extLst>
      <p:ext uri="{BB962C8B-B14F-4D97-AF65-F5344CB8AC3E}">
        <p14:creationId xmlns:p14="http://schemas.microsoft.com/office/powerpoint/2010/main" val="15965878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Heathrow Airport.</a:t>
            </a:r>
            <a:endParaRPr lang="ru-RU"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3933056"/>
            <a:ext cx="3768080" cy="2826060"/>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3888" y="1415170"/>
            <a:ext cx="5429250" cy="4029075"/>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1700808"/>
            <a:ext cx="2964582" cy="1914363"/>
          </a:xfrm>
          <a:prstGeom prst="rect">
            <a:avLst/>
          </a:prstGeom>
        </p:spPr>
      </p:pic>
    </p:spTree>
    <p:extLst>
      <p:ext uri="{BB962C8B-B14F-4D97-AF65-F5344CB8AC3E}">
        <p14:creationId xmlns:p14="http://schemas.microsoft.com/office/powerpoint/2010/main" val="7355894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59974"/>
            <a:ext cx="5538192" cy="2803710"/>
          </a:xfrm>
          <a:prstGeom prst="rect">
            <a:avLst/>
          </a:prstGeo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4789" y="3356992"/>
            <a:ext cx="3995936" cy="2804718"/>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12447" y="130382"/>
            <a:ext cx="3552041" cy="2661611"/>
          </a:xfrm>
          <a:prstGeom prst="rect">
            <a:avLst/>
          </a:prstGeom>
          <a:scene3d>
            <a:camera prst="isometricOffAxis2Left"/>
            <a:lightRig rig="threePt" dir="t"/>
          </a:scene3d>
        </p:spPr>
      </p:pic>
      <p:pic>
        <p:nvPicPr>
          <p:cNvPr id="4" name="Рисунок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0" y="3150581"/>
            <a:ext cx="4290053" cy="3217540"/>
          </a:xfrm>
          <a:prstGeom prst="rect">
            <a:avLst/>
          </a:prstGeom>
        </p:spPr>
      </p:pic>
    </p:spTree>
    <p:extLst>
      <p:ext uri="{BB962C8B-B14F-4D97-AF65-F5344CB8AC3E}">
        <p14:creationId xmlns:p14="http://schemas.microsoft.com/office/powerpoint/2010/main" val="1933742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116632"/>
            <a:ext cx="8748464" cy="6561348"/>
          </a:xfrm>
          <a:prstGeom prst="rect">
            <a:avLst/>
          </a:prstGeom>
        </p:spPr>
      </p:pic>
    </p:spTree>
    <p:extLst>
      <p:ext uri="{BB962C8B-B14F-4D97-AF65-F5344CB8AC3E}">
        <p14:creationId xmlns:p14="http://schemas.microsoft.com/office/powerpoint/2010/main" val="28857601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The port of London.</a:t>
            </a:r>
            <a:endParaRPr lang="ru-RU"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39952" y="2564904"/>
            <a:ext cx="4678444" cy="3454499"/>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1700808"/>
            <a:ext cx="3810000" cy="2857500"/>
          </a:xfrm>
          <a:prstGeom prst="rect">
            <a:avLst/>
          </a:prstGeom>
        </p:spPr>
      </p:pic>
      <p:sp>
        <p:nvSpPr>
          <p:cNvPr id="6" name="Скругленный прямоугольник 5"/>
          <p:cNvSpPr/>
          <p:nvPr/>
        </p:nvSpPr>
        <p:spPr>
          <a:xfrm>
            <a:off x="179512" y="4963047"/>
            <a:ext cx="2952328" cy="5541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It is to east of the City.</a:t>
            </a:r>
            <a:endParaRPr lang="ru-RU" dirty="0"/>
          </a:p>
        </p:txBody>
      </p:sp>
    </p:spTree>
    <p:extLst>
      <p:ext uri="{BB962C8B-B14F-4D97-AF65-F5344CB8AC3E}">
        <p14:creationId xmlns:p14="http://schemas.microsoft.com/office/powerpoint/2010/main" val="11056199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1216" y="269776"/>
            <a:ext cx="8229600" cy="1143000"/>
          </a:xfrm>
        </p:spPr>
        <p:txBody>
          <a:bodyPr>
            <a:normAutofit fontScale="90000"/>
          </a:bodyPr>
          <a:lstStyle/>
          <a:p>
            <a:r>
              <a:rPr lang="en-US" sz="3100" dirty="0" smtClean="0">
                <a:latin typeface="Times New Roman" panose="02020603050405020304" pitchFamily="18" charset="0"/>
                <a:cs typeface="Times New Roman" panose="02020603050405020304" pitchFamily="18" charset="0"/>
              </a:rPr>
              <a:t>Here are </a:t>
            </a:r>
            <a:r>
              <a:rPr lang="en-US" sz="3100" dirty="0" err="1" smtClean="0">
                <a:latin typeface="Times New Roman" panose="02020603050405020304" pitchFamily="18" charset="0"/>
                <a:cs typeface="Times New Roman" panose="02020603050405020304" pitchFamily="18" charset="0"/>
              </a:rPr>
              <a:t>kilometres</a:t>
            </a:r>
            <a:r>
              <a:rPr lang="en-US" sz="3100" dirty="0" smtClean="0">
                <a:latin typeface="Times New Roman" panose="02020603050405020304" pitchFamily="18" charset="0"/>
                <a:cs typeface="Times New Roman" panose="02020603050405020304" pitchFamily="18" charset="0"/>
              </a:rPr>
              <a:t> and </a:t>
            </a:r>
            <a:r>
              <a:rPr lang="en-US" sz="3100" dirty="0" err="1" smtClean="0">
                <a:latin typeface="Times New Roman" panose="02020603050405020304" pitchFamily="18" charset="0"/>
                <a:cs typeface="Times New Roman" panose="02020603050405020304" pitchFamily="18" charset="0"/>
              </a:rPr>
              <a:t>kilometres</a:t>
            </a:r>
            <a:r>
              <a:rPr lang="en-US" sz="3100" dirty="0" smtClean="0">
                <a:latin typeface="Times New Roman" panose="02020603050405020304" pitchFamily="18" charset="0"/>
                <a:cs typeface="Times New Roman" panose="02020603050405020304" pitchFamily="18" charset="0"/>
              </a:rPr>
              <a:t> of docks, and the great industrial areas that depends upon shipping</a:t>
            </a:r>
            <a:r>
              <a:rPr lang="en-US"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1412776"/>
            <a:ext cx="4536504" cy="301696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6016" y="2348880"/>
            <a:ext cx="4300466" cy="317296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9672" y="4581128"/>
            <a:ext cx="3217540" cy="214502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1389640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750" y="571500"/>
            <a:ext cx="8572500" cy="5715000"/>
          </a:xfrm>
          <a:prstGeom prst="rect">
            <a:avLst/>
          </a:prstGeom>
        </p:spPr>
      </p:pic>
    </p:spTree>
    <p:extLst>
      <p:ext uri="{BB962C8B-B14F-4D97-AF65-F5344CB8AC3E}">
        <p14:creationId xmlns:p14="http://schemas.microsoft.com/office/powerpoint/2010/main" val="23013170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London is situated upon both </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sz="half" idx="1"/>
          </p:nvPr>
        </p:nvSpPr>
        <p:spPr/>
        <p:txBody>
          <a:bodyPr/>
          <a:lstStyle/>
          <a:p>
            <a:r>
              <a:rPr lang="en-US" dirty="0" smtClean="0">
                <a:latin typeface="Times New Roman" panose="02020603050405020304" pitchFamily="18" charset="0"/>
                <a:cs typeface="Times New Roman" panose="02020603050405020304" pitchFamily="18" charset="0"/>
              </a:rPr>
              <a:t>banks of the River Thames. </a:t>
            </a:r>
          </a:p>
          <a:p>
            <a:r>
              <a:rPr lang="en-US" dirty="0" smtClean="0">
                <a:latin typeface="Times New Roman" panose="02020603050405020304" pitchFamily="18" charset="0"/>
                <a:cs typeface="Times New Roman" panose="02020603050405020304" pitchFamily="18" charset="0"/>
              </a:rPr>
              <a:t>It is the largest city in Britain and one of the largest in the world.</a:t>
            </a:r>
          </a:p>
          <a:p>
            <a:r>
              <a:rPr lang="en-US" dirty="0" smtClean="0">
                <a:latin typeface="Times New Roman" panose="02020603050405020304" pitchFamily="18" charset="0"/>
                <a:cs typeface="Times New Roman" panose="02020603050405020304" pitchFamily="18" charset="0"/>
              </a:rPr>
              <a:t>Its population is about 7 million people.</a:t>
            </a:r>
            <a:endParaRPr lang="ru-RU" dirty="0">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940796" y="3697898"/>
            <a:ext cx="4038600" cy="3028950"/>
          </a:xfrm>
          <a:effectLst>
            <a:softEdge rad="63500"/>
          </a:effectLst>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60032" y="1196752"/>
            <a:ext cx="4200128" cy="2362572"/>
          </a:xfrm>
          <a:prstGeom prst="rect">
            <a:avLst/>
          </a:prstGeom>
          <a:effectLst>
            <a:softEdge rad="63500"/>
          </a:effectLst>
        </p:spPr>
      </p:pic>
      <p:pic>
        <p:nvPicPr>
          <p:cNvPr id="4" name="Рисунок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551" y="4941168"/>
            <a:ext cx="3813225" cy="1791650"/>
          </a:xfrm>
          <a:prstGeom prst="rect">
            <a:avLst/>
          </a:prstGeom>
          <a:effectLst>
            <a:softEdge rad="127000"/>
          </a:effectLst>
        </p:spPr>
      </p:pic>
    </p:spTree>
    <p:extLst>
      <p:ext uri="{BB962C8B-B14F-4D97-AF65-F5344CB8AC3E}">
        <p14:creationId xmlns:p14="http://schemas.microsoft.com/office/powerpoint/2010/main" val="7190906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56837" y="40105"/>
            <a:ext cx="5508104" cy="3673217"/>
          </a:xfrm>
          <a:prstGeom prst="rect">
            <a:avLst/>
          </a:prstGeom>
          <a:ln>
            <a:noFill/>
          </a:ln>
          <a:effectLst>
            <a:outerShdw blurRad="292100" dist="139700" dir="2700000" algn="tl" rotWithShape="0">
              <a:srgbClr val="333333">
                <a:alpha val="65000"/>
              </a:srgbClr>
            </a:outerShdw>
          </a:effectLst>
        </p:spPr>
      </p:pic>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593" y="3933056"/>
            <a:ext cx="3744416" cy="2826611"/>
          </a:xfrm>
          <a:prstGeom prst="rect">
            <a:avLst/>
          </a:prstGeom>
          <a:ln>
            <a:noFill/>
          </a:ln>
          <a:effectLst>
            <a:outerShdw blurRad="292100" dist="139700" dir="2700000" algn="tl" rotWithShape="0">
              <a:srgbClr val="333333">
                <a:alpha val="65000"/>
              </a:srgbClr>
            </a:outerShdw>
          </a:effectLst>
        </p:spPr>
      </p:pic>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10889" y="3789041"/>
            <a:ext cx="4127331" cy="275293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179208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London bridges.</a:t>
            </a: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1196752"/>
            <a:ext cx="3752940" cy="2813298"/>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1800" y="3645024"/>
            <a:ext cx="5072112" cy="3179614"/>
          </a:xfrm>
          <a:prstGeom prst="rect">
            <a:avLst/>
          </a:prstGeom>
        </p:spPr>
      </p:pic>
    </p:spTree>
    <p:extLst>
      <p:ext uri="{BB962C8B-B14F-4D97-AF65-F5344CB8AC3E}">
        <p14:creationId xmlns:p14="http://schemas.microsoft.com/office/powerpoint/2010/main" val="22931858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8750" y="571500"/>
            <a:ext cx="6286500" cy="5715000"/>
          </a:xfrm>
          <a:prstGeom prst="rect">
            <a:avLst/>
          </a:prstGeom>
        </p:spPr>
      </p:pic>
    </p:spTree>
    <p:extLst>
      <p:ext uri="{BB962C8B-B14F-4D97-AF65-F5344CB8AC3E}">
        <p14:creationId xmlns:p14="http://schemas.microsoft.com/office/powerpoint/2010/main" val="115937036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676" y="260730"/>
            <a:ext cx="3998820" cy="2664214"/>
          </a:xfrm>
          <a:prstGeom prst="rect">
            <a:avLst/>
          </a:prstGeom>
          <a:ln>
            <a:noFill/>
          </a:ln>
          <a:effectLst>
            <a:outerShdw blurRad="190500" algn="tl" rotWithShape="0">
              <a:srgbClr val="000000">
                <a:alpha val="70000"/>
              </a:srgbClr>
            </a:outerShdw>
          </a:effectLst>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1958" y="260730"/>
            <a:ext cx="4416491" cy="3312368"/>
          </a:xfrm>
          <a:prstGeom prst="rect">
            <a:avLst/>
          </a:prstGeom>
          <a:ln>
            <a:noFill/>
          </a:ln>
          <a:effectLst>
            <a:outerShdw blurRad="190500" algn="tl" rotWithShape="0">
              <a:srgbClr val="000000">
                <a:alpha val="70000"/>
              </a:srgbClr>
            </a:outerShdw>
          </a:effectLst>
        </p:spPr>
      </p:pic>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512" y="3573098"/>
            <a:ext cx="3919984" cy="2860363"/>
          </a:xfrm>
          <a:prstGeom prst="rect">
            <a:avLst/>
          </a:prstGeom>
          <a:ln>
            <a:noFill/>
          </a:ln>
          <a:effectLst>
            <a:outerShdw blurRad="190500" algn="tl" rotWithShape="0">
              <a:srgbClr val="000000">
                <a:alpha val="70000"/>
              </a:srgbClr>
            </a:outerShdw>
          </a:effectLst>
        </p:spPr>
      </p:pic>
      <p:pic>
        <p:nvPicPr>
          <p:cNvPr id="5" name="Рисунок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2753" y="3856942"/>
            <a:ext cx="4001410" cy="300105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6955536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735" y="2708920"/>
            <a:ext cx="8545191" cy="3968616"/>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7330" y="332656"/>
            <a:ext cx="4536504" cy="3039458"/>
          </a:xfrm>
          <a:prstGeom prst="rect">
            <a:avLst/>
          </a:prstGeom>
          <a:scene3d>
            <a:camera prst="isometricOffAxis2Left"/>
            <a:lightRig rig="threePt" dir="t"/>
          </a:scene3d>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528" y="421226"/>
            <a:ext cx="3816424" cy="2862318"/>
          </a:xfrm>
          <a:prstGeom prst="rect">
            <a:avLst/>
          </a:prstGeom>
          <a:scene3d>
            <a:camera prst="perspectiveContrastingRightFacing"/>
            <a:lightRig rig="threePt" dir="t"/>
          </a:scene3d>
        </p:spPr>
      </p:pic>
    </p:spTree>
    <p:extLst>
      <p:ext uri="{BB962C8B-B14F-4D97-AF65-F5344CB8AC3E}">
        <p14:creationId xmlns:p14="http://schemas.microsoft.com/office/powerpoint/2010/main" val="3528925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Buckingham Palace.</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sz="half" idx="1"/>
          </p:nvPr>
        </p:nvSpPr>
        <p:spPr/>
        <p:txBody>
          <a:bodyPr/>
          <a:lstStyle/>
          <a:p>
            <a:pPr marL="0" indent="0">
              <a:buNone/>
            </a:pPr>
            <a:r>
              <a:rPr lang="en-US" dirty="0" smtClean="0">
                <a:latin typeface="Times New Roman" panose="02020603050405020304" pitchFamily="18" charset="0"/>
                <a:cs typeface="Times New Roman" panose="02020603050405020304" pitchFamily="18" charset="0"/>
              </a:rPr>
              <a:t>It is the official London Residence of the Sovereign. The daily ceremony of the Changing of the Guards takes place in its courtyard. The palace was built in 1703 by the Duke of Buckingham.</a:t>
            </a:r>
            <a:endParaRPr lang="ru-RU" dirty="0">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sz="half" idx="2"/>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040228" y="1196752"/>
            <a:ext cx="4038600" cy="3028950"/>
          </a:xfrm>
          <a:ln>
            <a:noFill/>
          </a:ln>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0072" y="4005064"/>
            <a:ext cx="3678912" cy="2437279"/>
          </a:xfrm>
          <a:prstGeom prst="rect">
            <a:avLst/>
          </a:prstGeom>
        </p:spPr>
      </p:pic>
    </p:spTree>
    <p:extLst>
      <p:ext uri="{BB962C8B-B14F-4D97-AF65-F5344CB8AC3E}">
        <p14:creationId xmlns:p14="http://schemas.microsoft.com/office/powerpoint/2010/main" val="33158427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The West  End </a:t>
            </a:r>
            <a:endParaRPr lang="ru-RU" dirty="0">
              <a:latin typeface="Times New Roman" panose="02020603050405020304" pitchFamily="18" charset="0"/>
              <a:cs typeface="Times New Roman" panose="02020603050405020304" pitchFamily="18" charset="0"/>
            </a:endParaRPr>
          </a:p>
        </p:txBody>
      </p:sp>
      <p:sp>
        <p:nvSpPr>
          <p:cNvPr id="4" name="Текст 3"/>
          <p:cNvSpPr>
            <a:spLocks noGrp="1"/>
          </p:cNvSpPr>
          <p:nvPr>
            <p:ph type="body" idx="2"/>
          </p:nvPr>
        </p:nvSpPr>
        <p:spPr/>
        <p:txBody>
          <a:bodyPr/>
          <a:lstStyle/>
          <a:p>
            <a:r>
              <a:rPr lang="en-US" dirty="0" smtClean="0">
                <a:latin typeface="Times New Roman" panose="02020603050405020304" pitchFamily="18" charset="0"/>
                <a:cs typeface="Times New Roman" panose="02020603050405020304" pitchFamily="18" charset="0"/>
              </a:rPr>
              <a:t>It can be called the center of London. Here are the historical palaces as well as famous parks.</a:t>
            </a:r>
          </a:p>
          <a:p>
            <a:r>
              <a:rPr lang="en-US" dirty="0" smtClean="0">
                <a:latin typeface="Times New Roman" panose="02020603050405020304" pitchFamily="18" charset="0"/>
                <a:cs typeface="Times New Roman" panose="02020603050405020304" pitchFamily="18" charset="0"/>
              </a:rPr>
              <a:t>It is the area of the largest department stores, cinemas and hotels. </a:t>
            </a:r>
          </a:p>
          <a:p>
            <a:r>
              <a:rPr lang="en-US" dirty="0" smtClean="0">
                <a:latin typeface="Times New Roman" panose="02020603050405020304" pitchFamily="18" charset="0"/>
                <a:cs typeface="Times New Roman" panose="02020603050405020304" pitchFamily="18" charset="0"/>
              </a:rPr>
              <a:t>There are about 40 theatres, several concert halls, a lot of museums including the British Museum and the best art galleries.</a:t>
            </a:r>
            <a:endParaRPr lang="ru-RU" dirty="0">
              <a:latin typeface="Times New Roman" panose="02020603050405020304" pitchFamily="18" charset="0"/>
              <a:cs typeface="Times New Roman" panose="02020603050405020304" pitchFamily="18" charset="0"/>
            </a:endParaRPr>
          </a:p>
        </p:txBody>
      </p:sp>
      <p:pic>
        <p:nvPicPr>
          <p:cNvPr id="7" name="Объект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0" y="332656"/>
            <a:ext cx="4381500" cy="2857500"/>
          </a:xfrm>
          <a:prstGeom prst="rect">
            <a:avLst/>
          </a:prstGeom>
          <a:ln>
            <a:noFill/>
          </a:ln>
          <a:effectLst>
            <a:outerShdw blurRad="190500" algn="tl" rotWithShape="0">
              <a:srgbClr val="000000">
                <a:alpha val="70000"/>
              </a:srgbClr>
            </a:outerShdw>
          </a:effectLst>
        </p:spPr>
      </p:pic>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6369" y="3688148"/>
            <a:ext cx="4369048" cy="2818741"/>
          </a:xfrm>
          <a:prstGeom prst="rect">
            <a:avLst/>
          </a:prstGeom>
          <a:ln>
            <a:noFill/>
          </a:ln>
          <a:effectLst>
            <a:outerShdw blurRad="190500" algn="tl" rotWithShape="0">
              <a:srgbClr val="000000">
                <a:alpha val="70000"/>
              </a:srgbClr>
            </a:outerShdw>
          </a:effectLst>
        </p:spPr>
      </p:pic>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36" y="3903214"/>
            <a:ext cx="3547244" cy="244637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670219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81" y="116632"/>
            <a:ext cx="2822443" cy="2116832"/>
          </a:xfrm>
          <a:prstGeom prst="rect">
            <a:avLst/>
          </a:prstGeom>
          <a:ln>
            <a:noFill/>
          </a:ln>
          <a:effectLst>
            <a:outerShdw blurRad="292100" dist="139700" dir="2700000" algn="tl" rotWithShape="0">
              <a:srgbClr val="333333">
                <a:alpha val="65000"/>
              </a:srgbClr>
            </a:outerShdw>
          </a:effectLst>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55776" y="1982839"/>
            <a:ext cx="3780299" cy="2525240"/>
          </a:xfrm>
          <a:prstGeom prst="rect">
            <a:avLst/>
          </a:prstGeom>
          <a:ln>
            <a:noFill/>
          </a:ln>
          <a:effectLst>
            <a:softEdge rad="112500"/>
          </a:effectLst>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3142" y="4149080"/>
            <a:ext cx="3923293" cy="2612967"/>
          </a:xfrm>
          <a:prstGeom prst="rect">
            <a:avLst/>
          </a:prstGeom>
          <a:ln>
            <a:noFill/>
          </a:ln>
          <a:effectLst>
            <a:outerShdw blurRad="190500" algn="tl" rotWithShape="0">
              <a:srgbClr val="000000">
                <a:alpha val="70000"/>
              </a:srgbClr>
            </a:outerShdw>
          </a:effectLst>
        </p:spPr>
      </p:pic>
      <p:pic>
        <p:nvPicPr>
          <p:cNvPr id="6" name="Рисунок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16216" y="116632"/>
            <a:ext cx="2493818" cy="1866207"/>
          </a:xfrm>
          <a:prstGeom prst="rect">
            <a:avLst/>
          </a:prstGeom>
          <a:ln>
            <a:noFill/>
          </a:ln>
          <a:effectLst>
            <a:outerShdw blurRad="190500" algn="tl" rotWithShape="0">
              <a:srgbClr val="000000">
                <a:alpha val="70000"/>
              </a:srgbClr>
            </a:outerShdw>
          </a:effectLst>
        </p:spPr>
      </p:pic>
      <p:pic>
        <p:nvPicPr>
          <p:cNvPr id="7" name="Рисунок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08104" y="4259205"/>
            <a:ext cx="3337122" cy="2502842"/>
          </a:xfrm>
          <a:prstGeom prst="rect">
            <a:avLst/>
          </a:prstGeom>
          <a:ln>
            <a:noFill/>
          </a:ln>
          <a:effectLst>
            <a:outerShdw blurRad="190500" algn="tl" rotWithShape="0">
              <a:srgbClr val="000000">
                <a:alpha val="70000"/>
              </a:srgbClr>
            </a:outerShdw>
          </a:effectLst>
        </p:spPr>
      </p:pic>
      <p:pic>
        <p:nvPicPr>
          <p:cNvPr id="8" name="Рисунок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534561" y="31686"/>
            <a:ext cx="2644800" cy="176823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36899792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359</TotalTime>
  <Words>728</Words>
  <Application>Microsoft Office PowerPoint</Application>
  <PresentationFormat>Экран (4:3)</PresentationFormat>
  <Paragraphs>69</Paragraphs>
  <Slides>53</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53</vt:i4>
      </vt:variant>
    </vt:vector>
  </HeadingPairs>
  <TitlesOfParts>
    <vt:vector size="54" baseType="lpstr">
      <vt:lpstr>Апекс</vt:lpstr>
      <vt:lpstr>The Capital of the UK.</vt:lpstr>
      <vt:lpstr>Презентация PowerPoint</vt:lpstr>
      <vt:lpstr>Презентация PowerPoint</vt:lpstr>
      <vt:lpstr>London</vt:lpstr>
      <vt:lpstr>London is situated upon both </vt:lpstr>
      <vt:lpstr>Презентация PowerPoint</vt:lpstr>
      <vt:lpstr>Buckingham Palace.</vt:lpstr>
      <vt:lpstr>The West  End </vt:lpstr>
      <vt:lpstr>Презентация PowerPoint</vt:lpstr>
      <vt:lpstr>Piccadilly Circus.</vt:lpstr>
      <vt:lpstr>Whitehall.</vt:lpstr>
      <vt:lpstr>Презентация PowerPoint</vt:lpstr>
      <vt:lpstr>Downing Street</vt:lpstr>
      <vt:lpstr>The City of London.</vt:lpstr>
      <vt:lpstr>The Houses of Parliament.</vt:lpstr>
      <vt:lpstr>Презентация PowerPoint</vt:lpstr>
      <vt:lpstr>Westminster Abbey.</vt:lpstr>
      <vt:lpstr>Презентация PowerPoint</vt:lpstr>
      <vt:lpstr>Презентация PowerPoint</vt:lpstr>
      <vt:lpstr>St. Paul’s Cathedral.</vt:lpstr>
      <vt:lpstr>Презентация PowerPoint</vt:lpstr>
      <vt:lpstr>Trafalgar Square.</vt:lpstr>
      <vt:lpstr>Презентация PowerPoint</vt:lpstr>
      <vt:lpstr>The Tower of London.</vt:lpstr>
      <vt:lpstr>Globe Theater </vt:lpstr>
      <vt:lpstr>Albert    Hall</vt:lpstr>
      <vt:lpstr>The British Museum</vt:lpstr>
      <vt:lpstr>Victoria and Albert Museum</vt:lpstr>
      <vt:lpstr>London Eye</vt:lpstr>
      <vt:lpstr>Red telephone boxes were designed in 1920s. </vt:lpstr>
      <vt:lpstr>London Traffic</vt:lpstr>
      <vt:lpstr>Презентация PowerPoint</vt:lpstr>
      <vt:lpstr>High “double – decker” buses rise above the smaller cars and vans.</vt:lpstr>
      <vt:lpstr>The Tube. The London Underground.</vt:lpstr>
      <vt:lpstr>The London Underground</vt:lpstr>
      <vt:lpstr>The Tube map.</vt:lpstr>
      <vt:lpstr>Boxes for litter.</vt:lpstr>
      <vt:lpstr>Sights of the city.</vt:lpstr>
      <vt:lpstr>Презентация PowerPoint</vt:lpstr>
      <vt:lpstr>London at night.</vt:lpstr>
      <vt:lpstr>Презентация PowerPoint</vt:lpstr>
      <vt:lpstr>Презентация PowerPoint</vt:lpstr>
      <vt:lpstr>The East End streets.</vt:lpstr>
      <vt:lpstr>Heathrow Airport.</vt:lpstr>
      <vt:lpstr>Презентация PowerPoint</vt:lpstr>
      <vt:lpstr>Презентация PowerPoint</vt:lpstr>
      <vt:lpstr>The port of London.</vt:lpstr>
      <vt:lpstr>Here are kilometres and kilometres of docks, and the great industrial areas that depends upon shipping.</vt:lpstr>
      <vt:lpstr>Презентация PowerPoint</vt:lpstr>
      <vt:lpstr>Презентация PowerPoint</vt:lpstr>
      <vt:lpstr>London bridges.</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Capital of the UK.</dc:title>
  <dc:creator>User</dc:creator>
  <cp:lastModifiedBy>User</cp:lastModifiedBy>
  <cp:revision>43</cp:revision>
  <dcterms:created xsi:type="dcterms:W3CDTF">2014-08-26T03:41:03Z</dcterms:created>
  <dcterms:modified xsi:type="dcterms:W3CDTF">2014-11-19T16:05:44Z</dcterms:modified>
</cp:coreProperties>
</file>