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76450435-6131-4BA9-BD02-603D08AFE7CB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2700" cmpd="sng">
              <a:solidFill>
                <a:schemeClr val="accent3"/>
              </a:solidFill>
            </a:ln>
          </a:top>
          <a:bottom>
            <a:ln w="2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 w="10000" cmpd="sng">
              <a:solidFill>
                <a:schemeClr val="accent3"/>
              </a:solidFill>
            </a:ln>
          </a:top>
          <a:bottom>
            <a:ln w="10000" cmpd="sng">
              <a:solidFill>
                <a:schemeClr val="accent3"/>
              </a:solidFill>
            </a:ln>
          </a:bottom>
        </a:tcBdr>
        <a:fill>
          <a:solidFill>
            <a:schemeClr val="accent3">
              <a:alpha val="20000"/>
              <a:tint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9D6073-5DEC-478E-BFBB-120F47F47B7E}" styleName="Light Style 1 - Body/Background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2700" cmpd="sng">
              <a:solidFill>
                <a:schemeClr val="dk1"/>
              </a:solidFill>
            </a:ln>
          </a:top>
          <a:bottom>
            <a:ln w="227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 w="10000" cmpd="sng">
              <a:solidFill>
                <a:schemeClr val="dk1"/>
              </a:solidFill>
            </a:ln>
          </a:top>
          <a:bottom>
            <a:ln w="10000" cmpd="sng">
              <a:solidFill>
                <a:schemeClr val="dk1"/>
              </a:solidFill>
            </a:ln>
          </a:bottom>
        </a:tcBdr>
        <a:fill>
          <a:solidFill>
            <a:schemeClr val="dk1">
              <a:alpha val="20000"/>
              <a:tint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dbl">
              <a:solidFill>
                <a:schemeClr val="dk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ru-RU" altLang="en-US" smtClean="0"/>
              <a:t>Введение</a:t>
            </a:r>
            <a:endParaRPr lang="ru-RU" altLang="en-US"/>
          </a:p>
          <a:p>
            <a:pPr lvl="0"/>
            <a:r>
              <a:rPr lang="ru-RU" altLang="en-US" smtClean="0"/>
              <a:t>Основной текст 1</a:t>
            </a:r>
            <a:endParaRPr lang="ru-RU" altLang="en-US"/>
          </a:p>
          <a:p>
            <a:pPr lvl="0"/>
            <a:r>
              <a:rPr lang="ru-RU" altLang="en-US" smtClean="0"/>
              <a:t>Основной текст 2</a:t>
            </a:r>
            <a:endParaRPr lang="ru-RU" altLang="en-US"/>
          </a:p>
          <a:p>
            <a:pPr lvl="0"/>
            <a:r>
              <a:rPr lang="ru-RU" altLang="en-US" smtClean="0"/>
              <a:t>Основной текст 3</a:t>
            </a:r>
            <a:endParaRPr lang="ru-RU" altLang="en-US"/>
          </a:p>
          <a:p>
            <a:pPr lvl="0"/>
            <a:r>
              <a:rPr lang="ru-RU" altLang="en-US" smtClean="0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Манифе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ru-RU" altLang="en-US" smtClean="0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en-US" smtClean="0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ru-RU" altLang="en-US" smtClean="0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0" hangingPunct="1">
        <a:defRPr>
          <a:solidFill>
            <a:schemeClr val="tx2"/>
          </a:solidFill>
        </a:defRPr>
      </a:lvl2pPr>
      <a:lvl3pPr rtl="0" eaLnBrk="1" latinLnBrk="0" hangingPunct="1">
        <a:defRPr>
          <a:solidFill>
            <a:schemeClr val="tx2"/>
          </a:solidFill>
        </a:defRPr>
      </a:lvl3pPr>
      <a:lvl4pPr rtl="0" eaLnBrk="1" latinLnBrk="0" hangingPunct="1">
        <a:defRPr>
          <a:solidFill>
            <a:schemeClr val="tx2"/>
          </a:solidFill>
        </a:defRPr>
      </a:lvl4pPr>
      <a:lvl5pPr rtl="0" eaLnBrk="1" latinLnBrk="0" hangingPunct="1">
        <a:defRPr>
          <a:solidFill>
            <a:schemeClr val="tx2"/>
          </a:solidFill>
        </a:defRPr>
      </a:lvl5pPr>
      <a:lvl6pPr rtl="0" eaLnBrk="1" latinLnBrk="0" hangingPunct="1">
        <a:defRPr>
          <a:solidFill>
            <a:schemeClr val="tx2"/>
          </a:solidFill>
        </a:defRPr>
      </a:lvl6pPr>
      <a:lvl7pPr rtl="0" eaLnBrk="1" latinLnBrk="0" hangingPunct="1">
        <a:defRPr>
          <a:solidFill>
            <a:schemeClr val="tx2"/>
          </a:solidFill>
        </a:defRPr>
      </a:lvl7pPr>
      <a:lvl8pPr rtl="0" eaLnBrk="1" latinLnBrk="0" hangingPunct="1">
        <a:defRPr>
          <a:solidFill>
            <a:schemeClr val="tx2"/>
          </a:solidFill>
        </a:defRPr>
      </a:lvl8pPr>
      <a:lvl9pPr rtl="0"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 sz="6100" b="1"/>
              <a:t>Модерация</a:t>
            </a:r>
            <a:r>
              <a:rPr lang="en-US" altLang="ru-RU" sz="6100" b="1"/>
              <a:t>.</a:t>
            </a:r>
            <a:endParaRPr lang="en-US" altLang="ru-RU" sz="6100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688529" cy="7754102"/>
          </a:xfrm>
          <a:prstGeom prst="rect">
            <a:avLst/>
          </a:prstGeom>
        </p:spPr>
      </p:pic>
      <p:sp>
        <p:nvSpPr>
          <p:cNvPr id="5" name="Горизонтальная надпись 4"/>
          <p:cNvSpPr txBox="1"/>
          <p:nvPr/>
        </p:nvSpPr>
        <p:spPr>
          <a:xfrm>
            <a:off x="685663" y="2262203"/>
            <a:ext cx="11506337" cy="1383967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8500" b="1">
                <a:solidFill>
                  <a:schemeClr val="dk1"/>
                </a:solidFill>
              </a:rPr>
              <a:t>Технология модерации</a:t>
            </a:r>
            <a:r>
              <a:rPr lang="en-US" altLang="ru-RU" sz="8500" b="1">
                <a:solidFill>
                  <a:schemeClr val="dk1"/>
                </a:solidFill>
              </a:rPr>
              <a:t>.</a:t>
            </a:r>
            <a:endParaRPr lang="en-US" altLang="ru-RU" sz="8500" b="1">
              <a:solidFill>
                <a:schemeClr val="dk1"/>
              </a:solidFill>
            </a:endParaRPr>
          </a:p>
        </p:txBody>
      </p:sp>
      <p:sp>
        <p:nvSpPr>
          <p:cNvPr id="6" name="Горизонтальная надпись 5"/>
          <p:cNvSpPr txBox="1"/>
          <p:nvPr/>
        </p:nvSpPr>
        <p:spPr>
          <a:xfrm>
            <a:off x="2129334" y="5444490"/>
            <a:ext cx="9148264" cy="497205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700" b="1"/>
              <a:t>Подготовила</a:t>
            </a:r>
            <a:r>
              <a:rPr lang="en-US" altLang="ru-RU" sz="2700" b="1"/>
              <a:t>:</a:t>
            </a:r>
            <a:r>
              <a:rPr lang="ru-RU" altLang="en-US" sz="2700" b="1"/>
              <a:t> Пузырева Ю</a:t>
            </a:r>
            <a:r>
              <a:rPr lang="en-US" altLang="ru-RU" sz="2700" b="1"/>
              <a:t>.</a:t>
            </a:r>
            <a:r>
              <a:rPr lang="ru-RU" altLang="en-US" sz="2700" b="1"/>
              <a:t>С</a:t>
            </a:r>
            <a:r>
              <a:rPr lang="en-US" altLang="ru-RU" sz="2700" b="1"/>
              <a:t>.,</a:t>
            </a:r>
            <a:r>
              <a:rPr lang="ru-RU" altLang="en-US" sz="2700" b="1"/>
              <a:t> учитель начальных классов</a:t>
            </a:r>
            <a:r>
              <a:rPr lang="en-US" altLang="ru-RU" sz="2700" b="1"/>
              <a:t>.</a:t>
            </a:r>
            <a:endParaRPr lang="en-US" altLang="ru-RU" sz="27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58917"/>
            <a:ext cx="10972798" cy="5967246"/>
          </a:xfrm>
        </p:spPr>
        <p:txBody>
          <a:bodyPr/>
          <a:lstStyle/>
          <a:p>
            <a:pPr lvl="0">
              <a:defRPr/>
            </a:pPr>
            <a:r>
              <a:rPr lang="ru-RU" altLang="en-US" sz="3600" b="1" u="sng"/>
              <a:t>Модерация</a:t>
            </a:r>
            <a:r>
              <a:rPr lang="ru-RU" altLang="en-US" sz="3600"/>
              <a:t> </a:t>
            </a:r>
            <a:r>
              <a:rPr lang="en-US" altLang="ru-RU" sz="3600"/>
              <a:t>-</a:t>
            </a:r>
            <a:r>
              <a:rPr lang="ru-RU" altLang="en-US" sz="3600"/>
              <a:t> это техника организации интерактивного общения</a:t>
            </a:r>
            <a:r>
              <a:rPr lang="en-US" altLang="ru-RU" sz="3600"/>
              <a:t>.</a:t>
            </a:r>
            <a:r>
              <a:rPr lang="ru-RU" altLang="en-US" sz="3600"/>
              <a:t> </a:t>
            </a:r>
            <a:endParaRPr lang="ru-RU" altLang="en-US" sz="3600"/>
          </a:p>
          <a:p>
            <a:pPr lvl="0">
              <a:defRPr/>
            </a:pPr>
            <a:r>
              <a:rPr lang="ru-RU" altLang="en-US" sz="3600" b="1" u="sng"/>
              <a:t>Модератор</a:t>
            </a:r>
            <a:r>
              <a:rPr lang="ru-RU" altLang="en-US" sz="3600"/>
              <a:t> </a:t>
            </a:r>
            <a:r>
              <a:rPr lang="en-US" altLang="ru-RU" sz="3600"/>
              <a:t>-</a:t>
            </a:r>
            <a:r>
              <a:rPr lang="ru-RU" altLang="en-US" sz="3600"/>
              <a:t> методический помощник</a:t>
            </a:r>
            <a:r>
              <a:rPr lang="en-US" altLang="ru-RU" sz="3600"/>
              <a:t>,</a:t>
            </a:r>
            <a:r>
              <a:rPr lang="ru-RU" altLang="en-US" sz="3600"/>
              <a:t> организатор групповой работы</a:t>
            </a:r>
            <a:r>
              <a:rPr lang="en-US" altLang="ru-RU" sz="3600"/>
              <a:t>.</a:t>
            </a:r>
            <a:endParaRPr lang="en-US" altLang="ru-RU" sz="3600"/>
          </a:p>
          <a:p>
            <a:pPr lvl="0">
              <a:defRPr/>
            </a:pPr>
            <a:endParaRPr lang="ru-RU" altLang="en-US" sz="2400"/>
          </a:p>
          <a:p>
            <a:pPr lvl="0">
              <a:defRPr/>
            </a:pPr>
            <a:endParaRPr lang="ru-RU" altLang="en-US" sz="2400"/>
          </a:p>
          <a:p>
            <a:pPr lvl="0">
              <a:defRPr/>
            </a:pPr>
            <a:endParaRPr lang="ru-RU" altLang="en-US" sz="3400"/>
          </a:p>
          <a:p>
            <a:pPr lvl="0">
              <a:defRPr/>
            </a:pPr>
            <a:r>
              <a:rPr lang="ru-RU" altLang="en-US" sz="3400"/>
              <a:t>Авторитет </a:t>
            </a:r>
            <a:r>
              <a:rPr lang="ru-RU" altLang="en-US" sz="3400" b="1" i="1"/>
              <a:t>процесса</a:t>
            </a:r>
            <a:r>
              <a:rPr lang="en-US" altLang="ru-RU" sz="3400"/>
              <a:t>,</a:t>
            </a:r>
            <a:r>
              <a:rPr lang="ru-RU" altLang="en-US" sz="3400"/>
              <a:t> а не содержания</a:t>
            </a:r>
            <a:r>
              <a:rPr lang="en-US" altLang="ru-RU" sz="3400"/>
              <a:t>.</a:t>
            </a:r>
            <a:endParaRPr lang="en-US" altLang="ru-RU" sz="3400"/>
          </a:p>
          <a:p>
            <a:pPr lvl="0">
              <a:defRPr/>
            </a:pPr>
            <a:r>
              <a:rPr lang="ru-RU" altLang="en-US" sz="3400"/>
              <a:t>От итальянского  “</a:t>
            </a:r>
            <a:r>
              <a:rPr lang="en-US" altLang="ru-RU" sz="3400"/>
              <a:t>moderare</a:t>
            </a:r>
            <a:r>
              <a:rPr lang="ru-RU" altLang="en-US" sz="3400"/>
              <a:t>” </a:t>
            </a:r>
            <a:r>
              <a:rPr lang="en-US" altLang="ru-RU" sz="3400"/>
              <a:t>,</a:t>
            </a:r>
            <a:r>
              <a:rPr lang="ru-RU" altLang="en-US" sz="3400"/>
              <a:t> т</a:t>
            </a:r>
            <a:r>
              <a:rPr lang="en-US" altLang="ru-RU" sz="3400"/>
              <a:t>.</a:t>
            </a:r>
            <a:r>
              <a:rPr lang="ru-RU" altLang="en-US" sz="3400"/>
              <a:t>е</a:t>
            </a:r>
            <a:r>
              <a:rPr lang="en-US" altLang="ru-RU" sz="3400"/>
              <a:t>.</a:t>
            </a:r>
            <a:r>
              <a:rPr lang="ru-RU" altLang="en-US" sz="3400"/>
              <a:t> </a:t>
            </a:r>
            <a:r>
              <a:rPr lang="ru-RU" altLang="en-US" sz="4000" b="1" i="1"/>
              <a:t>“</a:t>
            </a:r>
            <a:r>
              <a:rPr lang="ru-RU" altLang="en-US" sz="3000" b="1" i="1"/>
              <a:t>смягчение”</a:t>
            </a:r>
            <a:r>
              <a:rPr lang="en-US" altLang="ru-RU" sz="3000" b="1" i="1"/>
              <a:t>,</a:t>
            </a:r>
            <a:r>
              <a:rPr lang="ru-RU" altLang="en-US" sz="3000" b="1" i="1"/>
              <a:t> “сдерживание”</a:t>
            </a:r>
            <a:r>
              <a:rPr lang="en-US" altLang="ru-RU" sz="3000" b="1" i="1"/>
              <a:t>,</a:t>
            </a:r>
            <a:r>
              <a:rPr lang="ru-RU" altLang="en-US" sz="3000" b="1" i="1"/>
              <a:t> “умеренность”</a:t>
            </a:r>
            <a:endParaRPr lang="ru-RU" altLang="en-US" sz="3000" b="1" i="1"/>
          </a:p>
        </p:txBody>
      </p:sp>
      <p:cxnSp>
        <p:nvCxnSpPr>
          <p:cNvPr id="4" name="Стрелки 3"/>
          <p:cNvCxnSpPr/>
          <p:nvPr/>
        </p:nvCxnSpPr>
        <p:spPr>
          <a:xfrm rot="16200000" flipH="1">
            <a:off x="1628024" y="2952752"/>
            <a:ext cx="939966" cy="12529"/>
          </a:xfrm>
          <a:prstGeom prst="straightConnector1">
            <a:avLst/>
          </a:prstGeom>
          <a:ln>
            <a:solidFill>
              <a:schemeClr val="dk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Зачем эта техника ученику</a:t>
            </a:r>
            <a:r>
              <a:rPr lang="en-US" altLang="ru-RU"/>
              <a:t>?</a:t>
            </a:r>
            <a:endParaRPr lang="en-US" altLang="ru-RU"/>
          </a:p>
        </p:txBody>
      </p:sp>
      <p:sp>
        <p:nvSpPr>
          <p:cNvPr id="4" name="Эллипс 3"/>
          <p:cNvSpPr/>
          <p:nvPr/>
        </p:nvSpPr>
        <p:spPr>
          <a:xfrm>
            <a:off x="1289633" y="1153026"/>
            <a:ext cx="1955131" cy="1760704"/>
          </a:xfrm>
          <a:prstGeom prst="ellipse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endParaRPr lang="ru-RU" altLang="en-US"/>
          </a:p>
        </p:txBody>
      </p:sp>
      <p:sp>
        <p:nvSpPr>
          <p:cNvPr id="7" name="Горизонтальная надпись 6"/>
          <p:cNvSpPr txBox="1"/>
          <p:nvPr/>
        </p:nvSpPr>
        <p:spPr>
          <a:xfrm>
            <a:off x="2511592" y="3566862"/>
            <a:ext cx="246848" cy="365058"/>
          </a:xfrm>
          <a:prstGeom prst="rect">
            <a:avLst/>
          </a:prstGeom>
        </p:spPr>
        <p:txBody>
          <a:bodyPr wrap="none">
            <a:spAutoFit/>
          </a:bodyPr>
          <a:p>
            <a:pPr lvl="0">
              <a:defRPr/>
            </a:pPr>
            <a:endParaRPr lang="ru-RU" altLang="en-US"/>
          </a:p>
        </p:txBody>
      </p:sp>
      <p:sp>
        <p:nvSpPr>
          <p:cNvPr id="9" name="Горизонтальная надпись 8"/>
          <p:cNvSpPr txBox="1"/>
          <p:nvPr/>
        </p:nvSpPr>
        <p:spPr>
          <a:xfrm>
            <a:off x="1166209" y="6492942"/>
            <a:ext cx="246848" cy="365058"/>
          </a:xfrm>
          <a:prstGeom prst="rect">
            <a:avLst/>
          </a:prstGeom>
        </p:spPr>
        <p:txBody>
          <a:bodyPr wrap="none">
            <a:spAutoFit/>
          </a:bodyPr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Блок-схема: объединить 9"/>
          <p:cNvSpPr/>
          <p:nvPr/>
        </p:nvSpPr>
        <p:spPr>
          <a:xfrm>
            <a:off x="810250" y="3128211"/>
            <a:ext cx="2913899" cy="3007894"/>
          </a:xfrm>
          <a:prstGeom prst="flowChartMerge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 sz="3200"/>
              <a:t>Ученик</a:t>
            </a:r>
            <a:endParaRPr lang="ru-RU" altLang="en-US" sz="3200"/>
          </a:p>
        </p:txBody>
      </p:sp>
      <p:sp>
        <p:nvSpPr>
          <p:cNvPr id="11" name="Горизонтальная надпись 10"/>
          <p:cNvSpPr txBox="1"/>
          <p:nvPr/>
        </p:nvSpPr>
        <p:spPr>
          <a:xfrm>
            <a:off x="3150769" y="2384298"/>
            <a:ext cx="5890461" cy="365017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endParaRPr lang="ru-RU" altLang="en-US"/>
          </a:p>
        </p:txBody>
      </p:sp>
      <p:sp>
        <p:nvSpPr>
          <p:cNvPr id="12" name="Горизонтальная надпись 11"/>
          <p:cNvSpPr txBox="1"/>
          <p:nvPr/>
        </p:nvSpPr>
        <p:spPr>
          <a:xfrm>
            <a:off x="4328862" y="1624263"/>
            <a:ext cx="4712368" cy="364557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endParaRPr lang="ru-RU" altLang="en-US"/>
          </a:p>
        </p:txBody>
      </p:sp>
      <p:sp>
        <p:nvSpPr>
          <p:cNvPr id="13" name="Горизонтальная надпись 12"/>
          <p:cNvSpPr txBox="1"/>
          <p:nvPr/>
        </p:nvSpPr>
        <p:spPr>
          <a:xfrm>
            <a:off x="4529388" y="1806541"/>
            <a:ext cx="6780296" cy="363254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endParaRPr lang="ru-RU" altLang="en-US"/>
          </a:p>
        </p:txBody>
      </p:sp>
      <p:sp>
        <p:nvSpPr>
          <p:cNvPr id="14" name="Горизонтальная надпись 13"/>
          <p:cNvSpPr txBox="1"/>
          <p:nvPr/>
        </p:nvSpPr>
        <p:spPr>
          <a:xfrm>
            <a:off x="3724149" y="1534225"/>
            <a:ext cx="8074439" cy="5140895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en-US" altLang="ru-RU" sz="2800"/>
              <a:t>-</a:t>
            </a:r>
            <a:r>
              <a:rPr lang="ru-RU" altLang="en-US" sz="2800"/>
              <a:t> научиться добывать и эффективно применять знания</a:t>
            </a:r>
            <a:endParaRPr lang="ru-RU" altLang="en-US" sz="2800"/>
          </a:p>
          <a:p>
            <a:pPr lvl="0">
              <a:defRPr/>
            </a:pPr>
            <a:endParaRPr lang="ru-RU" altLang="en-US" sz="2800"/>
          </a:p>
          <a:p>
            <a:pPr lvl="0">
              <a:defRPr/>
            </a:pPr>
            <a:r>
              <a:rPr lang="en-US" altLang="ru-RU" sz="2800"/>
              <a:t>-</a:t>
            </a:r>
            <a:r>
              <a:rPr lang="ru-RU" altLang="en-US" sz="2800"/>
              <a:t> самостоятельно принимать решения</a:t>
            </a:r>
            <a:endParaRPr lang="ru-RU" altLang="en-US" sz="2800"/>
          </a:p>
          <a:p>
            <a:pPr lvl="0">
              <a:defRPr/>
            </a:pPr>
            <a:endParaRPr lang="ru-RU" altLang="en-US" sz="2800"/>
          </a:p>
          <a:p>
            <a:pPr lvl="0">
              <a:defRPr/>
            </a:pPr>
            <a:r>
              <a:rPr lang="en-US" altLang="ru-RU" sz="2800"/>
              <a:t>-</a:t>
            </a:r>
            <a:r>
              <a:rPr lang="ru-RU" altLang="en-US" sz="2800"/>
              <a:t> прогнозировать и предупреждать последствия своей деятельности</a:t>
            </a:r>
            <a:endParaRPr lang="ru-RU" altLang="en-US" sz="2800"/>
          </a:p>
          <a:p>
            <a:pPr lvl="0">
              <a:defRPr/>
            </a:pPr>
            <a:endParaRPr lang="ru-RU" altLang="en-US" sz="2800"/>
          </a:p>
          <a:p>
            <a:pPr lvl="0">
              <a:defRPr/>
            </a:pPr>
            <a:r>
              <a:rPr lang="en-US" altLang="ru-RU" sz="2800"/>
              <a:t>-</a:t>
            </a:r>
            <a:r>
              <a:rPr lang="ru-RU" altLang="en-US" sz="2800"/>
              <a:t> сотрудничать</a:t>
            </a:r>
            <a:endParaRPr lang="ru-RU" altLang="en-US" sz="2800"/>
          </a:p>
          <a:p>
            <a:pPr lvl="0">
              <a:defRPr/>
            </a:pPr>
            <a:endParaRPr lang="en-US" altLang="ru-RU" sz="2800"/>
          </a:p>
          <a:p>
            <a:pPr lvl="0">
              <a:defRPr/>
            </a:pPr>
            <a:r>
              <a:rPr lang="en-US" altLang="ru-RU" sz="2800"/>
              <a:t>-</a:t>
            </a:r>
            <a:r>
              <a:rPr lang="ru-RU" altLang="en-US" sz="2800"/>
              <a:t> совершенствовать свои знания в различных областях</a:t>
            </a: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Зачем учителю</a:t>
            </a:r>
            <a:r>
              <a:rPr lang="en-US" altLang="ru-RU"/>
              <a:t>?</a:t>
            </a:r>
            <a:endParaRPr lang="en-US" altLang="ru-RU"/>
          </a:p>
        </p:txBody>
      </p:sp>
      <p:sp>
        <p:nvSpPr>
          <p:cNvPr id="4" name="Эллипс 3"/>
          <p:cNvSpPr/>
          <p:nvPr/>
        </p:nvSpPr>
        <p:spPr>
          <a:xfrm>
            <a:off x="1107908" y="985085"/>
            <a:ext cx="1779671" cy="1742072"/>
          </a:xfrm>
          <a:prstGeom prst="ellipse">
            <a:avLst/>
          </a:prstGeom>
          <a:solidFill>
            <a:srgbClr val="ffd7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endParaRPr lang="ru-RU" altLang="en-US"/>
          </a:p>
        </p:txBody>
      </p:sp>
      <p:sp>
        <p:nvSpPr>
          <p:cNvPr id="5" name="Блок-схема: объединить 4"/>
          <p:cNvSpPr/>
          <p:nvPr/>
        </p:nvSpPr>
        <p:spPr>
          <a:xfrm>
            <a:off x="474996" y="2952750"/>
            <a:ext cx="3045493" cy="3408947"/>
          </a:xfrm>
          <a:prstGeom prst="flowChartMerge">
            <a:avLst/>
          </a:prstGeom>
          <a:solidFill>
            <a:srgbClr val="ffd7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 sz="3000" b="1">
                <a:solidFill>
                  <a:schemeClr val="tx1"/>
                </a:solidFill>
              </a:rPr>
              <a:t>Учитель</a:t>
            </a:r>
            <a:endParaRPr lang="ru-RU" altLang="en-US" sz="3000" b="1">
              <a:solidFill>
                <a:schemeClr val="tx1"/>
              </a:solidFill>
            </a:endParaRPr>
          </a:p>
        </p:txBody>
      </p:sp>
      <p:sp>
        <p:nvSpPr>
          <p:cNvPr id="7" name="Горизонтальная надпись 6"/>
          <p:cNvSpPr txBox="1"/>
          <p:nvPr/>
        </p:nvSpPr>
        <p:spPr>
          <a:xfrm>
            <a:off x="8602579" y="2727158"/>
            <a:ext cx="241333" cy="361299"/>
          </a:xfrm>
          <a:prstGeom prst="rect">
            <a:avLst/>
          </a:prstGeom>
        </p:spPr>
        <p:txBody>
          <a:bodyPr wrap="none">
            <a:spAutoFit/>
          </a:bodyPr>
          <a:p>
            <a:pPr lvl="0">
              <a:defRPr/>
            </a:pPr>
            <a:endParaRPr lang="ru-RU" altLang="en-US"/>
          </a:p>
        </p:txBody>
      </p:sp>
      <p:sp>
        <p:nvSpPr>
          <p:cNvPr id="8" name="Горизонтальная надпись 7"/>
          <p:cNvSpPr txBox="1"/>
          <p:nvPr/>
        </p:nvSpPr>
        <p:spPr>
          <a:xfrm>
            <a:off x="4291263" y="1724526"/>
            <a:ext cx="7093618" cy="4912494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en-US" altLang="ru-RU" sz="2900"/>
              <a:t>-</a:t>
            </a:r>
            <a:r>
              <a:rPr lang="ru-RU" altLang="en-US" sz="2900"/>
              <a:t> эффективное управление классом в процессе урока</a:t>
            </a:r>
            <a:endParaRPr lang="ru-RU" altLang="en-US" sz="2900"/>
          </a:p>
          <a:p>
            <a:pPr lvl="0">
              <a:defRPr/>
            </a:pPr>
            <a:endParaRPr lang="ru-RU" altLang="en-US" sz="2900"/>
          </a:p>
          <a:p>
            <a:pPr lvl="0">
              <a:defRPr/>
            </a:pPr>
            <a:r>
              <a:rPr lang="en-US" altLang="ru-RU" sz="2900"/>
              <a:t>-</a:t>
            </a:r>
            <a:r>
              <a:rPr lang="ru-RU" altLang="en-US" sz="2900"/>
              <a:t> максимально полное вовлечение всех учеников в образовтаельный процесс</a:t>
            </a:r>
            <a:endParaRPr lang="ru-RU" altLang="en-US" sz="2900"/>
          </a:p>
          <a:p>
            <a:pPr lvl="0">
              <a:defRPr/>
            </a:pPr>
            <a:endParaRPr lang="ru-RU" altLang="en-US" sz="2900"/>
          </a:p>
          <a:p>
            <a:pPr lvl="0">
              <a:defRPr/>
            </a:pPr>
            <a:r>
              <a:rPr lang="en-US" altLang="ru-RU" sz="2900"/>
              <a:t>-</a:t>
            </a:r>
            <a:r>
              <a:rPr lang="ru-RU" altLang="en-US" sz="2900"/>
              <a:t> поддержка высокой познавателньой активности</a:t>
            </a:r>
            <a:endParaRPr lang="ru-RU" altLang="en-US" sz="2900"/>
          </a:p>
          <a:p>
            <a:pPr lvl="0">
              <a:defRPr/>
            </a:pPr>
            <a:endParaRPr lang="ru-RU" altLang="en-US" sz="2900"/>
          </a:p>
          <a:p>
            <a:pPr lvl="0">
              <a:defRPr/>
            </a:pPr>
            <a:r>
              <a:rPr lang="en-US" altLang="ru-RU" sz="2900"/>
              <a:t>-</a:t>
            </a:r>
            <a:r>
              <a:rPr lang="ru-RU" altLang="en-US" sz="2900"/>
              <a:t> гарантированное достижение целей урока</a:t>
            </a:r>
            <a:endParaRPr lang="ru-RU" altLang="en-US" sz="2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"/>
          <p:cNvGraphicFramePr>
            <a:graphicFrameLocks noGrp="1"/>
          </p:cNvGraphicFramePr>
          <p:nvPr>
            <p:ph idx="1"/>
          </p:nvPr>
        </p:nvGraphicFramePr>
        <p:xfrm>
          <a:off x="260583" y="171450"/>
          <a:ext cx="11670833" cy="6450330"/>
        </p:xfrm>
        <a:graphic>
          <a:graphicData uri="http://schemas.openxmlformats.org/drawingml/2006/table">
            <a:tbl>
              <a:tblPr firstRow="1" bandRow="1">
                <a:tableStyleId>{76450435-6131-4BA9-BD02-603D08AFE7CB}</a:tableStyleId>
              </a:tblPr>
              <a:tblGrid>
                <a:gridCol w="3893655"/>
                <a:gridCol w="3893655"/>
                <a:gridCol w="3883521"/>
              </a:tblGrid>
              <a:tr h="1493008"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Пассивные методы</a:t>
                      </a:r>
                      <a:endParaRPr lang="ru-RU" altLang="en-US" sz="3900"/>
                    </a:p>
                  </a:txBody>
                  <a:tcPr marL="91440" marR="91440"/>
                </a:tc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Активные методы</a:t>
                      </a:r>
                      <a:endParaRPr lang="ru-RU" altLang="en-US" sz="3900"/>
                    </a:p>
                  </a:txBody>
                  <a:tcPr marL="91440" marR="91440"/>
                </a:tc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Интерактивные методы</a:t>
                      </a:r>
                      <a:endParaRPr lang="ru-RU" altLang="en-US" sz="3900"/>
                    </a:p>
                  </a:txBody>
                  <a:tcPr marL="91440" marR="91440"/>
                </a:tc>
              </a:tr>
              <a:tr h="4957322"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пересказ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рассказ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лекция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практикум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наблюдение</a:t>
                      </a:r>
                      <a:endParaRPr lang="ru-RU" altLang="en-US" sz="3900"/>
                    </a:p>
                  </a:txBody>
                  <a:tcPr marL="91440" marR="91440"/>
                </a:tc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проблемная лекция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активная консультация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деловые игры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круглые столы</a:t>
                      </a:r>
                      <a:endParaRPr lang="ru-RU" altLang="en-US" sz="3900"/>
                    </a:p>
                  </a:txBody>
                  <a:tcPr marL="91440" marR="91440"/>
                </a:tc>
                <a:tc>
                  <a:txBody>
                    <a:bodyPr vert="horz" wrap="square" lIns="91440" tIns="45720" rIns="91440" bIns="45720" anchor="t" anchorCtr="0">
                      <a:spAutoFit/>
                    </a:bodyPr>
                    <a:p>
                      <a:pPr lvl="0">
                        <a:defRPr/>
                      </a:pPr>
                      <a:r>
                        <a:rPr lang="ru-RU" altLang="en-US" sz="3900"/>
                        <a:t>работа в парах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мозговой штурм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кластер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аргументированное эссе</a:t>
                      </a:r>
                      <a:r>
                        <a:rPr lang="en-US" altLang="ru-RU" sz="3900"/>
                        <a:t>,</a:t>
                      </a:r>
                      <a:r>
                        <a:rPr lang="ru-RU" altLang="en-US" sz="3900"/>
                        <a:t> дерево решений</a:t>
                      </a:r>
                      <a:endParaRPr lang="ru-RU" altLang="en-US" sz="3900"/>
                    </a:p>
                  </a:txBody>
                  <a:tcPr marL="91440" marR="9144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8697" y="1323473"/>
            <a:ext cx="3697204" cy="877302"/>
          </a:xfrm>
          <a:prstGeom prst="rect">
            <a:avLst/>
          </a:prstGeom>
          <a:noFill/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endParaRPr lang="ru-RU" alt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20867" y="596565"/>
            <a:ext cx="3697204" cy="726908"/>
          </a:xfrm>
          <a:prstGeom prst="rect">
            <a:avLst/>
          </a:prstGeom>
          <a:noFill/>
          <a:ln w="19050" cap="flat" cmpd="sng" algn="ctr">
            <a:solidFill>
              <a:srgbClr val="2e3e67">
                <a:alpha val="100000"/>
              </a:srgbClr>
            </a:solidFill>
            <a:prstDash val="solid"/>
          </a:ln>
        </p:spPr>
        <p:txBody>
          <a:bodyPr anchor="ctr"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80787" y="2200776"/>
            <a:ext cx="3697204" cy="726908"/>
          </a:xfrm>
          <a:prstGeom prst="rect">
            <a:avLst/>
          </a:prstGeom>
          <a:noFill/>
          <a:ln w="19050" cap="flat" cmpd="sng" algn="ctr">
            <a:solidFill>
              <a:srgbClr val="2e3e67">
                <a:alpha val="100000"/>
              </a:srgbClr>
            </a:solidFill>
            <a:prstDash val="solid"/>
          </a:ln>
        </p:spPr>
        <p:txBody>
          <a:bodyPr anchor="ctr"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46609" y="2927684"/>
            <a:ext cx="3697204" cy="726908"/>
          </a:xfrm>
          <a:prstGeom prst="rect">
            <a:avLst/>
          </a:prstGeom>
          <a:noFill/>
          <a:ln w="19050" cap="flat" cmpd="sng" algn="ctr">
            <a:solidFill>
              <a:srgbClr val="2e3e67">
                <a:alpha val="100000"/>
              </a:srgbClr>
            </a:solidFill>
            <a:prstDash val="solid"/>
          </a:ln>
        </p:spPr>
        <p:txBody>
          <a:bodyPr anchor="ctr"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1361" y="3654592"/>
            <a:ext cx="3697204" cy="726908"/>
          </a:xfrm>
          <a:prstGeom prst="rect">
            <a:avLst/>
          </a:prstGeom>
          <a:noFill/>
          <a:ln w="19050" cap="flat" cmpd="sng" algn="ctr">
            <a:solidFill>
              <a:srgbClr val="2e3e67">
                <a:alpha val="100000"/>
              </a:srgbClr>
            </a:solidFill>
            <a:prstDash val="solid"/>
          </a:ln>
        </p:spPr>
        <p:txBody>
          <a:bodyPr anchor="ctr"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Горизонтальная надпись 12"/>
          <p:cNvSpPr txBox="1"/>
          <p:nvPr/>
        </p:nvSpPr>
        <p:spPr>
          <a:xfrm>
            <a:off x="1266574" y="781751"/>
            <a:ext cx="2680035" cy="502219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800" b="1"/>
              <a:t>Инициация</a:t>
            </a:r>
            <a:endParaRPr lang="ru-RU" altLang="en-US" sz="2800" b="1"/>
          </a:p>
        </p:txBody>
      </p:sp>
      <p:sp>
        <p:nvSpPr>
          <p:cNvPr id="14" name="Горизонтальная надпись 13"/>
          <p:cNvSpPr txBox="1"/>
          <p:nvPr/>
        </p:nvSpPr>
        <p:spPr>
          <a:xfrm>
            <a:off x="1784684" y="1586664"/>
            <a:ext cx="3321218" cy="497406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700" b="1"/>
              <a:t>Погружение в тему</a:t>
            </a:r>
            <a:endParaRPr lang="ru-RU" altLang="en-US" sz="2700" b="1"/>
          </a:p>
        </p:txBody>
      </p:sp>
      <p:sp>
        <p:nvSpPr>
          <p:cNvPr id="15" name="Горизонтальная надпись 14"/>
          <p:cNvSpPr txBox="1"/>
          <p:nvPr/>
        </p:nvSpPr>
        <p:spPr>
          <a:xfrm>
            <a:off x="2680787" y="2317533"/>
            <a:ext cx="3697205" cy="499961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300" b="1"/>
              <a:t>Формирование ожиданий</a:t>
            </a:r>
            <a:r>
              <a:rPr lang="ru-RU" altLang="en-US" sz="2700" b="1"/>
              <a:t> </a:t>
            </a:r>
            <a:endParaRPr lang="ru-RU" altLang="en-US" sz="2700" b="1"/>
          </a:p>
        </p:txBody>
      </p:sp>
      <p:sp>
        <p:nvSpPr>
          <p:cNvPr id="17" name="Горизонтальная надпись 16"/>
          <p:cNvSpPr txBox="1"/>
          <p:nvPr/>
        </p:nvSpPr>
        <p:spPr>
          <a:xfrm>
            <a:off x="3946609" y="2936557"/>
            <a:ext cx="6096000" cy="492443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700" b="1"/>
              <a:t>Интерактивная лекция</a:t>
            </a:r>
            <a:endParaRPr lang="ru-RU" altLang="en-US" sz="2700" b="1"/>
          </a:p>
        </p:txBody>
      </p:sp>
      <p:sp>
        <p:nvSpPr>
          <p:cNvPr id="18" name="Горизонтальная надпись 17"/>
          <p:cNvSpPr txBox="1"/>
          <p:nvPr/>
        </p:nvSpPr>
        <p:spPr>
          <a:xfrm>
            <a:off x="5197391" y="3580573"/>
            <a:ext cx="3865145" cy="875222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500" b="1"/>
              <a:t>Проработка содержания темы</a:t>
            </a:r>
            <a:r>
              <a:rPr lang="ru-RU" altLang="en-US" sz="2700" b="1"/>
              <a:t> </a:t>
            </a:r>
            <a:endParaRPr lang="ru-RU" altLang="en-US" sz="2700" b="1"/>
          </a:p>
        </p:txBody>
      </p:sp>
      <p:sp>
        <p:nvSpPr>
          <p:cNvPr id="19" name="Прямоугольник 18"/>
          <p:cNvSpPr/>
          <p:nvPr/>
        </p:nvSpPr>
        <p:spPr>
          <a:xfrm>
            <a:off x="6377992" y="4381500"/>
            <a:ext cx="3697204" cy="726908"/>
          </a:xfrm>
          <a:prstGeom prst="rect">
            <a:avLst/>
          </a:prstGeom>
          <a:noFill/>
          <a:ln w="19050" cap="flat" cmpd="sng" algn="ctr">
            <a:solidFill>
              <a:srgbClr val="2e3e67">
                <a:alpha val="100000"/>
              </a:srgbClr>
            </a:solidFill>
            <a:prstDash val="solid"/>
          </a:ln>
        </p:spPr>
        <p:txBody>
          <a:bodyPr anchor="ctr"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u="none" strike="noStrike" kern="1200" cap="none" spc="0" normalizeH="0" baseline="0" mc:Ignorable="hp" hp:hslEmbossed="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" name="Горизонтальная надпись 19"/>
          <p:cNvSpPr txBox="1"/>
          <p:nvPr/>
        </p:nvSpPr>
        <p:spPr>
          <a:xfrm>
            <a:off x="6732671" y="4510639"/>
            <a:ext cx="6096000" cy="469031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500" b="1"/>
              <a:t>Подведение итогов</a:t>
            </a:r>
            <a:endParaRPr lang="ru-RU" altLang="en-US" sz="2500" b="1"/>
          </a:p>
        </p:txBody>
      </p:sp>
      <p:sp>
        <p:nvSpPr>
          <p:cNvPr id="22" name="Горизонтальная надпись 21"/>
          <p:cNvSpPr txBox="1"/>
          <p:nvPr/>
        </p:nvSpPr>
        <p:spPr>
          <a:xfrm>
            <a:off x="7129962" y="596565"/>
            <a:ext cx="3753604" cy="649305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500" b="1" u="sng"/>
              <a:t>Фазы модерации</a:t>
            </a:r>
            <a:r>
              <a:rPr lang="en-US" altLang="ru-RU" sz="3700"/>
              <a:t>.</a:t>
            </a:r>
            <a:endParaRPr lang="en-US" altLang="ru-RU" sz="370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25604" y="3816684"/>
            <a:ext cx="4561974" cy="304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828003" y="1612734"/>
            <a:ext cx="10335462" cy="4952081"/>
          </a:xfrm>
          <a:prstGeom prst="rect">
            <a:avLst/>
          </a:prstGeom>
        </p:spPr>
      </p:pic>
      <p:sp>
        <p:nvSpPr>
          <p:cNvPr id="4" name="Горизонтальная надпись 3"/>
          <p:cNvSpPr txBox="1"/>
          <p:nvPr/>
        </p:nvSpPr>
        <p:spPr>
          <a:xfrm>
            <a:off x="656723" y="295775"/>
            <a:ext cx="10878553" cy="139777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2900"/>
              <a:t>Модерация </a:t>
            </a:r>
            <a:r>
              <a:rPr lang="en-US" altLang="ru-RU" sz="2900"/>
              <a:t>-</a:t>
            </a:r>
            <a:r>
              <a:rPr lang="ru-RU" altLang="en-US" sz="2900"/>
              <a:t> это принцип действия</a:t>
            </a:r>
            <a:r>
              <a:rPr lang="en-US" altLang="ru-RU" sz="2900"/>
              <a:t>,</a:t>
            </a:r>
            <a:r>
              <a:rPr lang="ru-RU" altLang="en-US" sz="2900"/>
              <a:t> с помощью которого вы соберете </a:t>
            </a:r>
            <a:r>
              <a:rPr lang="ru-RU" altLang="en-US" sz="2900" u="sng"/>
              <a:t>команду</a:t>
            </a:r>
            <a:r>
              <a:rPr lang="en-US" altLang="ru-RU" sz="2900"/>
              <a:t>,</a:t>
            </a:r>
            <a:r>
              <a:rPr lang="ru-RU" altLang="en-US" sz="2900"/>
              <a:t> сможете систематизировать энергию и идеи для работы над общими целями</a:t>
            </a:r>
            <a:r>
              <a:rPr lang="en-US" altLang="ru-RU" sz="2900"/>
              <a:t>.</a:t>
            </a:r>
            <a:endParaRPr lang="en-US" altLang="ru-RU" sz="2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15784" y="1052763"/>
            <a:ext cx="10935367" cy="5805237"/>
          </a:xfrm>
          <a:prstGeom prst="rect">
            <a:avLst/>
          </a:prstGeom>
        </p:spPr>
      </p:pic>
      <p:sp>
        <p:nvSpPr>
          <p:cNvPr id="5" name="Горизонтальная надпись 4"/>
          <p:cNvSpPr txBox="1"/>
          <p:nvPr/>
        </p:nvSpPr>
        <p:spPr>
          <a:xfrm>
            <a:off x="1082841" y="408571"/>
            <a:ext cx="8321843" cy="570599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200" b="1"/>
              <a:t>Метод “Дерево решений”</a:t>
            </a:r>
            <a:endParaRPr lang="ru-RU" altLang="en-US" sz="32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Hancom Office">
  <a:themeElements>
    <a:clrScheme name="Hancom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Hancom 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Hancom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158</ep:Words>
  <ep:PresentationFormat>Экран (4:3)</ep:PresentationFormat>
  <ep:Paragraphs>29</ep:Paragraphs>
  <ep:Slides>8</ep:Slides>
  <ep:Notes>0</ep:Notes>
  <ep:TotalTime>0</ep:TotalTime>
  <ep:HiddenSlides>0</ep:HiddenSlides>
  <ep:MMClips>0</ep:MMClips>
  <ep:HeadingPairs>
    <vt:vector size="4" baseType="variant">
      <vt:variant>
        <vt:lpstr>Темы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Hancom Office</vt:lpstr>
      <vt:lpstr>Модерация.</vt:lpstr>
      <vt:lpstr>Слайд 2</vt:lpstr>
      <vt:lpstr>Зачем эта техника ученику?</vt:lpstr>
      <vt:lpstr>Зачем учителю?</vt:lpstr>
      <vt:lpstr>Слайд 5</vt:lpstr>
      <vt:lpstr>Слайд 6</vt:lpstr>
      <vt:lpstr>Слайд 7</vt:lpstr>
      <vt:lpstr>Слайд 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2023-02-19T17:17:13.013</dcterms:created>
  <dc:creator>Admin</dc:creator>
  <cp:lastModifiedBy>Admin</cp:lastModifiedBy>
  <dcterms:modified xsi:type="dcterms:W3CDTF">2023-02-19T18:51:41.338</dcterms:modified>
  <cp:revision>23</cp:revision>
  <dc:title>Модерация.</dc:title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