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9" r:id="rId4"/>
    <p:sldId id="269" r:id="rId5"/>
    <p:sldId id="270" r:id="rId6"/>
    <p:sldId id="260" r:id="rId7"/>
    <p:sldId id="271" r:id="rId8"/>
    <p:sldId id="258" r:id="rId9"/>
    <p:sldId id="261" r:id="rId10"/>
    <p:sldId id="276" r:id="rId11"/>
    <p:sldId id="275" r:id="rId12"/>
    <p:sldId id="274" r:id="rId13"/>
    <p:sldId id="290" r:id="rId14"/>
    <p:sldId id="273" r:id="rId15"/>
    <p:sldId id="291" r:id="rId16"/>
    <p:sldId id="272" r:id="rId17"/>
    <p:sldId id="277" r:id="rId18"/>
    <p:sldId id="286" r:id="rId19"/>
    <p:sldId id="282" r:id="rId20"/>
    <p:sldId id="281" r:id="rId21"/>
    <p:sldId id="280" r:id="rId22"/>
    <p:sldId id="262" r:id="rId23"/>
    <p:sldId id="263" r:id="rId24"/>
    <p:sldId id="283" r:id="rId25"/>
    <p:sldId id="265" r:id="rId26"/>
    <p:sldId id="284" r:id="rId27"/>
    <p:sldId id="266" r:id="rId28"/>
    <p:sldId id="287" r:id="rId29"/>
    <p:sldId id="288" r:id="rId30"/>
    <p:sldId id="289" r:id="rId31"/>
    <p:sldId id="285" r:id="rId32"/>
    <p:sldId id="26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4686D66-2640-46C3-87B4-572EC3EEFFAE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C405D2F-0692-4428-990B-7696D2888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686D66-2640-46C3-87B4-572EC3EEFFAE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405D2F-0692-4428-990B-7696D2888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686D66-2640-46C3-87B4-572EC3EEFFAE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405D2F-0692-4428-990B-7696D2888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686D66-2640-46C3-87B4-572EC3EEFFAE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405D2F-0692-4428-990B-7696D28889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686D66-2640-46C3-87B4-572EC3EEFFAE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405D2F-0692-4428-990B-7696D28889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686D66-2640-46C3-87B4-572EC3EEFFAE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405D2F-0692-4428-990B-7696D28889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686D66-2640-46C3-87B4-572EC3EEFFAE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405D2F-0692-4428-990B-7696D2888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686D66-2640-46C3-87B4-572EC3EEFFAE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405D2F-0692-4428-990B-7696D28889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686D66-2640-46C3-87B4-572EC3EEFFAE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405D2F-0692-4428-990B-7696D2888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4686D66-2640-46C3-87B4-572EC3EEFFAE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405D2F-0692-4428-990B-7696D2888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4686D66-2640-46C3-87B4-572EC3EEFFAE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C405D2F-0692-4428-990B-7696D28889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4686D66-2640-46C3-87B4-572EC3EEFFAE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C405D2F-0692-4428-990B-7696D2888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rosuchebnik.ru/material/karibskiy-krizis-1962-goda-na-grani-mirovoy-katastrofy/" TargetMode="External"/><Relationship Id="rId2" Type="http://schemas.openxmlformats.org/officeDocument/2006/relationships/hyperlink" Target="https://faktrus.ru/%D0%BA%D0%B0%D1%80%D0%B8%D0%B1%D1%81%D0%BA%D0%B8%D0%B9-%D0%BA%D1%80%D0%B8%D0%B7%D0%B8%D1%81-1962-%D0%B3%D0%BE%D0%B4%D0%B0/" TargetMode="Externa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spravochnick.ru/mezhdunarodnye_otnosheniya/karibskiy_krizis_1962_g/" TargetMode="External"/><Relationship Id="rId4" Type="http://schemas.openxmlformats.org/officeDocument/2006/relationships/hyperlink" Target="https://travelask.ru/articles/karibskiy-krizis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124744"/>
            <a:ext cx="6048672" cy="1778951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latin typeface="Arial Black" pitchFamily="34" charset="0"/>
              </a:rPr>
              <a:t>Карибский  кризис.</a:t>
            </a:r>
            <a:endParaRPr lang="ru-RU" sz="7200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12160" y="4293096"/>
            <a:ext cx="3019872" cy="864096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Подготовила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: Чумакова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И.А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.,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Шапилова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Диана </a:t>
            </a:r>
          </a:p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МБОУ СОШ №1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824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196752"/>
            <a:ext cx="4464000" cy="4680520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Никита Хрущев 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1962 г.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решает в ответ на отказ США убрать турецкие ракеты расположить свои баллистические ракеты уже на Кубе – в непосредственной близости от США. Тем более, Фидель Кастро давно просил усилить советское присутствие для защиты от возможных посягательств США.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06613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Этапы </a:t>
            </a:r>
            <a:r>
              <a:rPr lang="ru-RU" sz="4400" dirty="0" smtClean="0">
                <a:latin typeface="Arial Black" pitchFamily="34" charset="0"/>
              </a:rPr>
              <a:t>Карибского</a:t>
            </a:r>
            <a:r>
              <a:rPr lang="ru-RU" sz="4000" dirty="0" smtClean="0">
                <a:latin typeface="Arial Black" pitchFamily="34" charset="0"/>
              </a:rPr>
              <a:t> кризиса:</a:t>
            </a:r>
            <a:endParaRPr lang="ru-RU" sz="4000" dirty="0">
              <a:latin typeface="Arial Black" pitchFamily="34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994" r="-2800"/>
          <a:stretch/>
        </p:blipFill>
        <p:spPr bwMode="auto">
          <a:xfrm>
            <a:off x="4464000" y="1556792"/>
            <a:ext cx="4680000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4734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9344" y="1988840"/>
            <a:ext cx="4038600" cy="2736304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 Операция «Анадырь» – август-сентябрь 1962. Собственно, размещение советских баллистических ракет на Кубе. Проходила под прикрытием отправки груза на Чукотку.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67944" y="1484784"/>
            <a:ext cx="4861899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06613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Этапы </a:t>
            </a:r>
            <a:r>
              <a:rPr lang="ru-RU" sz="4400" dirty="0" smtClean="0">
                <a:latin typeface="Arial Black" pitchFamily="34" charset="0"/>
              </a:rPr>
              <a:t>Карибского</a:t>
            </a:r>
            <a:r>
              <a:rPr lang="ru-RU" sz="4000" dirty="0" smtClean="0">
                <a:latin typeface="Arial Black" pitchFamily="34" charset="0"/>
              </a:rPr>
              <a:t> кризиса:</a:t>
            </a:r>
            <a:endParaRPr lang="ru-RU" sz="4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654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052736"/>
            <a:ext cx="3960440" cy="4536504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Сентябрь 1962.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Американские самолеты разведчики сфотографировали строительство зенитных установок на Кубе. Президент США Кеннеди с конгрессом обсуждают ответную реакцию США. Предлагалось военное вторжение на Кубу, но Кеннеди высказался против.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591" y="1589402"/>
            <a:ext cx="4857571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06613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Этапы </a:t>
            </a:r>
            <a:r>
              <a:rPr lang="ru-RU" sz="4400" dirty="0" smtClean="0">
                <a:latin typeface="Arial Black" pitchFamily="34" charset="0"/>
              </a:rPr>
              <a:t>Карибского</a:t>
            </a:r>
            <a:r>
              <a:rPr lang="ru-RU" sz="4000" dirty="0" smtClean="0">
                <a:latin typeface="Arial Black" pitchFamily="34" charset="0"/>
              </a:rPr>
              <a:t> кризиса:</a:t>
            </a:r>
            <a:endParaRPr lang="ru-RU" sz="4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712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6170" y="1124744"/>
            <a:ext cx="8766310" cy="1944216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22 октября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Кеннеди объявил о введении морской блокады для Кубы. Все корабли, идущие в Кубу, должны были подлежать досмотру для прекращения поставки вооружения. В ответ Хрущёв заявил, что блокада не законна, и советские корабли будут её игнорировать.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оложение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 Карибском бассейне было очень непростым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s://avatars.mds.yandex.net/get-zen_doc/175962/pub_5bf7017f9cce7200aed038fa_5bf7038e87c57b00aa78b087/scale_120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447" b="4"/>
          <a:stretch/>
        </p:blipFill>
        <p:spPr bwMode="auto">
          <a:xfrm>
            <a:off x="427581" y="2996952"/>
            <a:ext cx="8342319" cy="33567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06613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Этапы </a:t>
            </a:r>
            <a:r>
              <a:rPr lang="ru-RU" sz="4400" dirty="0" smtClean="0">
                <a:latin typeface="Arial Black" pitchFamily="34" charset="0"/>
              </a:rPr>
              <a:t>Карибского</a:t>
            </a:r>
            <a:r>
              <a:rPr lang="ru-RU" sz="4000" dirty="0" smtClean="0">
                <a:latin typeface="Arial Black" pitchFamily="34" charset="0"/>
              </a:rPr>
              <a:t> кризиса:</a:t>
            </a:r>
            <a:endParaRPr lang="ru-RU" sz="4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674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908720"/>
            <a:ext cx="8928992" cy="2160240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24 октября 1962 г.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Начало военно-морской блокады Кубы. В это же время туда шли 30 советских кораблей с ядерными боеголовками. Проблема состояла в том, что в самом факте присутствия советских ракет на Кубе не было ничего противозаконного. Точно такие же ракеты НАТО устанавливал по всей Европе и в Турции в частности.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0509"/>
          <a:stretch/>
        </p:blipFill>
        <p:spPr bwMode="auto">
          <a:xfrm>
            <a:off x="755576" y="3140968"/>
            <a:ext cx="7416159" cy="3342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86409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Этапы </a:t>
            </a:r>
            <a:r>
              <a:rPr lang="ru-RU" sz="4400" dirty="0" smtClean="0">
                <a:latin typeface="Arial Black" pitchFamily="34" charset="0"/>
              </a:rPr>
              <a:t>Карибского</a:t>
            </a:r>
            <a:r>
              <a:rPr lang="ru-RU" sz="4000" dirty="0" smtClean="0">
                <a:latin typeface="Arial Black" pitchFamily="34" charset="0"/>
              </a:rPr>
              <a:t> кризиса:</a:t>
            </a:r>
            <a:endParaRPr lang="ru-RU" sz="4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916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124744"/>
            <a:ext cx="4211960" cy="4464496"/>
          </a:xfrm>
        </p:spPr>
        <p:txBody>
          <a:bodyPr>
            <a:noAutofit/>
          </a:bodyPr>
          <a:lstStyle/>
          <a:p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Президиум ЦК КПСС объявляет повышенную боевую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готовность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армия выдвинулась на боевые позиции. К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25 октября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все стартовые позиции ракет Р-12 были готовы к запуску. Однако у Хрущёва и Кеннеди хватило терпения и мудрости не делать этого. Между ними начались интенсивные телефонные переговоры.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22" r="14805"/>
          <a:stretch/>
        </p:blipFill>
        <p:spPr bwMode="auto">
          <a:xfrm>
            <a:off x="4211960" y="1340768"/>
            <a:ext cx="4716000" cy="367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06613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Этапы </a:t>
            </a:r>
            <a:r>
              <a:rPr lang="ru-RU" sz="4400" dirty="0" smtClean="0">
                <a:latin typeface="Arial Black" pitchFamily="34" charset="0"/>
              </a:rPr>
              <a:t>Карибского</a:t>
            </a:r>
            <a:r>
              <a:rPr lang="ru-RU" sz="4000" dirty="0" smtClean="0">
                <a:latin typeface="Arial Black" pitchFamily="34" charset="0"/>
              </a:rPr>
              <a:t> кризиса:</a:t>
            </a:r>
            <a:endParaRPr lang="ru-RU" sz="4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923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196752"/>
            <a:ext cx="4320480" cy="3384376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26 октября 1962 г.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Хрущев пишет Кеннеди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письмо с компромиссным вариантом решения кризиса,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где предлагает демонтировать ракеты с условием гарантий безопасности режима на Кубе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2699"/>
          <a:stretch/>
        </p:blipFill>
        <p:spPr bwMode="auto">
          <a:xfrm>
            <a:off x="4572000" y="1340768"/>
            <a:ext cx="4536064" cy="389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06613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Этапы </a:t>
            </a:r>
            <a:r>
              <a:rPr lang="ru-RU" sz="4400" dirty="0" smtClean="0">
                <a:latin typeface="Arial Black" pitchFamily="34" charset="0"/>
              </a:rPr>
              <a:t>Карибского</a:t>
            </a:r>
            <a:r>
              <a:rPr lang="ru-RU" sz="4000" dirty="0" smtClean="0">
                <a:latin typeface="Arial Black" pitchFamily="34" charset="0"/>
              </a:rPr>
              <a:t> кризиса:</a:t>
            </a:r>
            <a:endParaRPr lang="ru-RU" sz="4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227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496" y="1124744"/>
            <a:ext cx="3816424" cy="432048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27 октября 1962 г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., «Черная суббота». Современники назвали ее «днем, когда мог кончиться календарь». Над Кубой был сбит американский самолет-разведчик U-2. В тот же день произошло столкновение советской подводной лодки Б-59 с американскими ВМС. 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662" r="7314"/>
          <a:stretch/>
        </p:blipFill>
        <p:spPr bwMode="auto">
          <a:xfrm>
            <a:off x="3923928" y="1844824"/>
            <a:ext cx="5065841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06613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Этапы </a:t>
            </a:r>
            <a:r>
              <a:rPr lang="ru-RU" sz="4400" dirty="0" smtClean="0">
                <a:latin typeface="Arial Black" pitchFamily="34" charset="0"/>
              </a:rPr>
              <a:t>Карибского</a:t>
            </a:r>
            <a:r>
              <a:rPr lang="ru-RU" sz="4000" dirty="0" smtClean="0">
                <a:latin typeface="Arial Black" pitchFamily="34" charset="0"/>
              </a:rPr>
              <a:t> кризиса:</a:t>
            </a:r>
            <a:endParaRPr lang="ru-RU" sz="4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996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3890570" cy="3960440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Подводная лодка под командованием капитана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Савитского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 его помощника Архипова вышла в сторону Кубы еще 1 октября, связи с Москвой не имела и экипаж не знал о политической ситуации. Американцы не знали, что на подводной лодке находятся ядерные ракеты и начали обкладывать подлодку бомбами, вынуждая всплыть. 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700808"/>
            <a:ext cx="4978896" cy="3846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06613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Этапы </a:t>
            </a:r>
            <a:r>
              <a:rPr lang="ru-RU" sz="4400" dirty="0" smtClean="0">
                <a:latin typeface="Arial Black" pitchFamily="34" charset="0"/>
              </a:rPr>
              <a:t>Карибского</a:t>
            </a:r>
            <a:r>
              <a:rPr lang="ru-RU" sz="4000" dirty="0" smtClean="0">
                <a:latin typeface="Arial Black" pitchFamily="34" charset="0"/>
              </a:rPr>
              <a:t> кризиса:</a:t>
            </a:r>
            <a:endParaRPr lang="ru-RU" sz="4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298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0850" y="980728"/>
            <a:ext cx="4608512" cy="504056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Экипаж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подводной лодки и командир решили, что война уже началась и начали голосование за удар по американским силам – «Все умрем, но их потопим». Из офицерского состава отказался от удара Василий Архипов. Согласно инструкции, атаку можно было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начать только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случае согласия всех офицеров, поэтому вместо ядерного удара был подан сигнал американским ВМС о прекращении провокации и лодка всплыла. Если бы Василий Архипов проголосовал «за», то началась бы ядерная война.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80728"/>
            <a:ext cx="4210842" cy="5495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06613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Этапы </a:t>
            </a:r>
            <a:r>
              <a:rPr lang="ru-RU" sz="4400" dirty="0" smtClean="0">
                <a:latin typeface="Arial Black" pitchFamily="34" charset="0"/>
              </a:rPr>
              <a:t>Карибского</a:t>
            </a:r>
            <a:r>
              <a:rPr lang="ru-RU" sz="4000" dirty="0" smtClean="0">
                <a:latin typeface="Arial Black" pitchFamily="34" charset="0"/>
              </a:rPr>
              <a:t> кризиса:</a:t>
            </a:r>
            <a:endParaRPr lang="ru-RU" sz="4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855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102278" y="1124744"/>
            <a:ext cx="4181690" cy="4824536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Карибский кризис 1962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острый политический и военный конфликт между СССР и США, который поставил мир на порог ядерной войны. Это был пик Холодной войны, после которого отношения между двумя сверхдержавами стали оттаивать. Но что там все-таки произошло и причем тут Карибы? 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Карибский кризис.</a:t>
            </a:r>
            <a:endParaRPr lang="ru-RU" sz="4000" dirty="0"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533" y="1556792"/>
            <a:ext cx="4751928" cy="3167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3786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88032" y="1268760"/>
            <a:ext cx="3707904" cy="4525963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11.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Ночь с 27 на 28 октября 1962 г.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Роберт Кеннеди, министр юстиции США, встречается с послом СССР Анатолием Добрыниным. Они обсуждают условия перемирия и снятия конфликта.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412776"/>
            <a:ext cx="4861526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06613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Этапы </a:t>
            </a:r>
            <a:r>
              <a:rPr lang="ru-RU" sz="4400" dirty="0" smtClean="0">
                <a:latin typeface="Arial Black" pitchFamily="34" charset="0"/>
              </a:rPr>
              <a:t>Карибского</a:t>
            </a:r>
            <a:r>
              <a:rPr lang="ru-RU" sz="4000" dirty="0" smtClean="0">
                <a:latin typeface="Arial Black" pitchFamily="34" charset="0"/>
              </a:rPr>
              <a:t> кризиса:</a:t>
            </a:r>
            <a:endParaRPr lang="ru-RU" sz="4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965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124744"/>
            <a:ext cx="4038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12.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28 октября 1962 г.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Кеннеди отправляет в Кремль сообщения, в котором дает гарантии ненападения на Кубу и обещает снять военно-морскую блокаду с условием, что СССР выводит свои баллистические ракеты с Кубы. Кризис начал разрешаться.</a:t>
            </a:r>
          </a:p>
        </p:txBody>
      </p:sp>
      <p:pic>
        <p:nvPicPr>
          <p:cNvPr id="15362" name="Picture 2" descr="http://www.gorhistory.com/hist111/president-missile-criri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11960" y="1340768"/>
            <a:ext cx="4810700" cy="51774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06613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Этапы </a:t>
            </a:r>
            <a:r>
              <a:rPr lang="ru-RU" sz="4400" dirty="0" smtClean="0">
                <a:latin typeface="Arial Black" pitchFamily="34" charset="0"/>
              </a:rPr>
              <a:t>Карибского</a:t>
            </a:r>
            <a:r>
              <a:rPr lang="ru-RU" sz="4000" dirty="0" smtClean="0">
                <a:latin typeface="Arial Black" pitchFamily="34" charset="0"/>
              </a:rPr>
              <a:t> кризиса:</a:t>
            </a:r>
            <a:endParaRPr lang="ru-RU" sz="4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698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908720"/>
            <a:ext cx="8712968" cy="2232248"/>
          </a:xfrm>
        </p:spPr>
        <p:txBody>
          <a:bodyPr>
            <a:noAutofit/>
          </a:bodyPr>
          <a:lstStyle/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Карибский кризис, чуть не ставший причиной Третьей Мировой войны, продемонстрировал всю опасность ядерного оружия и недопустимость использования его в дипломатических переговорах. В 1962 году США и СССР договорились прекратить ядерные испытания в воздухе, под водой и в космосе, и «холодная война» пошла на спад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996952"/>
            <a:ext cx="6480000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06613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Этапы </a:t>
            </a:r>
            <a:r>
              <a:rPr lang="ru-RU" sz="4400" dirty="0" smtClean="0">
                <a:latin typeface="Arial Black" pitchFamily="34" charset="0"/>
              </a:rPr>
              <a:t>Карибского</a:t>
            </a:r>
            <a:r>
              <a:rPr lang="ru-RU" sz="4000" dirty="0" smtClean="0">
                <a:latin typeface="Arial Black" pitchFamily="34" charset="0"/>
              </a:rPr>
              <a:t> кризиса:</a:t>
            </a:r>
            <a:endParaRPr lang="ru-RU" sz="4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000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104456" cy="4824536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Также именно после Карибского кризиса была создана прямая телефонная связь между Вашингтоном и Москвой — чтобы лидерам двух государств больше не приходилось полагаться на письма, радио и телеграф в обсуждении важных и безотлагательных проблем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>
                <a:effectLst/>
                <a:latin typeface="Arial Black" pitchFamily="34" charset="0"/>
              </a:rPr>
              <a:t>Итоги и последствия Карибского кризиса.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72816"/>
            <a:ext cx="4563380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5067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340768"/>
            <a:ext cx="3672408" cy="4824536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Весь мир понял, что дипломатическое решение конфликтов — лучший вариант для всех игроков на политической арене. Америке и СССР удалось выстроить более лояльные отношения, с 1963 года они стали менее напряженными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>
                <a:effectLst/>
                <a:latin typeface="Arial Black" pitchFamily="34" charset="0"/>
              </a:rPr>
              <a:t>Итоги и последствия Карибского кризиса.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772816"/>
            <a:ext cx="5043956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0130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340768"/>
            <a:ext cx="4464496" cy="4608512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Ухудшение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советско-кубинских отношений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Дружба народов крепла, но по итогам Карибского кризиса Советский Союз, по мнению кубинцев, бросил их на произвол судьбы. И действительно, договаривались обо всём лидеры СССР и США, Хрущёв и Кеннеди, а Фиделя Кастро спросить как-то забыли. Кубинские власти расценили отступление СССР, как предательство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Arial Black" pitchFamily="34" charset="0"/>
              </a:rPr>
              <a:t>Итоги и последствия Карибского кризиса.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28800"/>
            <a:ext cx="4610722" cy="4506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3230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340768"/>
            <a:ext cx="4104456" cy="4399818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Были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принят ряд важных решений: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1963 году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подписано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соглашение о запрете использования ядерного оружия.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1968 году принято решение о нераспространении оружия массового поражения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США дает гарантии невмешательства в политический режим на Кубе.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>
                <a:effectLst/>
                <a:latin typeface="Arial Black" pitchFamily="34" charset="0"/>
              </a:rPr>
              <a:t>Итоги и последствия Карибского кризиса.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277" r="12184"/>
          <a:stretch/>
        </p:blipFill>
        <p:spPr bwMode="auto">
          <a:xfrm>
            <a:off x="4211960" y="1484784"/>
            <a:ext cx="4788120" cy="4183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8070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836712"/>
            <a:ext cx="3456384" cy="5112567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Человечество, побывав на краю ядерной бездны, успешно избежало третьей мировой войны. Особый интерес в этом представляла роль Кеннеди и Хрущева, главных руководителей в Карибском кризисе, сумевших преодолеть идеологические противоречия и согласиться на взаимные уступки.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4624"/>
            <a:ext cx="8136904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>
                <a:latin typeface="Arial Black" pitchFamily="34" charset="0"/>
              </a:rPr>
              <a:t>Роль личностей и </a:t>
            </a:r>
            <a:r>
              <a:rPr lang="ru-RU" dirty="0" smtClean="0">
                <a:latin typeface="Arial Black" pitchFamily="34" charset="0"/>
              </a:rPr>
              <a:t>усвоенные уроки.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060848"/>
            <a:ext cx="5473452" cy="2904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8698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124744"/>
            <a:ext cx="4038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Исследователи пришли к выводу, что оба лидера (каждый по-своему) всячески стремились ослабить напряженность и не дать конфликту выйти из-под контроля. С другой стороны, они имели все основания для страха, поскольку осознавали, что никто из них полностью не мог контролировать ход событий.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47907"/>
            <a:ext cx="4541045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27584" y="44624"/>
            <a:ext cx="8136904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>
                <a:latin typeface="Arial Black" pitchFamily="34" charset="0"/>
              </a:rPr>
              <a:t>Роль личностей и </a:t>
            </a:r>
            <a:r>
              <a:rPr lang="ru-RU" dirty="0" smtClean="0">
                <a:latin typeface="Arial Black" pitchFamily="34" charset="0"/>
              </a:rPr>
              <a:t>усвоенные уроки.</a:t>
            </a:r>
            <a:endParaRPr lang="ru-RU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190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052736"/>
            <a:ext cx="4038600" cy="4525963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Уроки конфликта в бассейне Карибского моря не потеряли своей актуальности и сегодня. Удивительно, но именно присутствие ядерного оружия позволяет иметь Земле какой-никакой мир. Остается надеяться, что потребность самосохранения у людей достаточно велика, чтобы не поддаваться соблазну ядерной авантюры.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844824"/>
            <a:ext cx="4729927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27584" y="44624"/>
            <a:ext cx="8136904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>
                <a:latin typeface="Arial Black" pitchFamily="34" charset="0"/>
              </a:rPr>
              <a:t>Роль личностей и </a:t>
            </a:r>
            <a:r>
              <a:rPr lang="ru-RU" dirty="0" smtClean="0">
                <a:latin typeface="Arial Black" pitchFamily="34" charset="0"/>
              </a:rPr>
              <a:t>усвоенные уроки.</a:t>
            </a:r>
            <a:endParaRPr lang="ru-RU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536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5955" y="1340768"/>
            <a:ext cx="4468053" cy="4536504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Карибский кризис стал результатом длительного противостояния Советского Союза и Америки, продолжавшегося с 1946 года. Поэтому принято выделять предпосылки и причины событий, которые стали точкой кипения в отношениях двух сверхдержав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864" y="116632"/>
            <a:ext cx="8229600" cy="85010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Причины и предпосылки:</a:t>
            </a:r>
            <a:endParaRPr lang="ru-RU" sz="4000" dirty="0">
              <a:latin typeface="Arial Black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167"/>
          <a:stretch/>
        </p:blipFill>
        <p:spPr bwMode="auto">
          <a:xfrm>
            <a:off x="4572000" y="1916832"/>
            <a:ext cx="4428032" cy="2887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750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124744"/>
            <a:ext cx="4316288" cy="4525963"/>
          </a:xfrm>
        </p:spPr>
        <p:txBody>
          <a:bodyPr>
            <a:noAutofit/>
          </a:bodyPr>
          <a:lstStyle/>
          <a:p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Международные отношения всегда были перенасыщены противоречиями, поэтому конфликты как имели место в прошлом, так и будут продолжаться в будущем. И разумнее было бы не закрывать глаза на их наличие и не пытаться избавиться от них «красной кнопкой», но научиться как-то контролировать, смягчать и регулировать.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84784"/>
            <a:ext cx="3744415" cy="5131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27584" y="44624"/>
            <a:ext cx="8136904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>
                <a:latin typeface="Arial Black" pitchFamily="34" charset="0"/>
              </a:rPr>
              <a:t>Роль личностей и </a:t>
            </a:r>
            <a:r>
              <a:rPr lang="ru-RU" dirty="0" smtClean="0">
                <a:latin typeface="Arial Black" pitchFamily="34" charset="0"/>
              </a:rPr>
              <a:t>усвоенные уроки.</a:t>
            </a:r>
            <a:endParaRPr lang="ru-RU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412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611560" y="1124744"/>
            <a:ext cx="8075240" cy="4525963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  <a:hlinkClick r:id="rId2"/>
              </a:rPr>
              <a:t>https://faktrus.ru/%D0%BA%D0%B0%D1%80%D0%B8%D0%B1%D1%81%D0%BA%D0%B8%D0%B9-%D0%BA%D1%80%D0%B8%D0%B7%D0%B8%D1%81-1962-%D0%B3%D0%BE%D0%B4%D0%B0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/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  <a:hlinkClick r:id="rId3"/>
              </a:rPr>
              <a:t>https://kurs-ege24.ru/article/karibskiy-krizis-kratko/ </a:t>
            </a:r>
            <a:endParaRPr lang="ru-RU" sz="2400" dirty="0" smtClean="0">
              <a:latin typeface="Times New Roman" pitchFamily="18" charset="0"/>
              <a:cs typeface="Times New Roman" pitchFamily="18" charset="0"/>
              <a:hlinkClick r:id="rId3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3"/>
              </a:rPr>
              <a:t>://rosuchebnik.ru/material/karibskiy-krizis-1962-goda-na-grani-mirovoy-katastrofy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  <a:hlinkClick r:id="rId4"/>
              </a:rPr>
              <a:t>https://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travelask.ru/articles/karibskiy-krizis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  <a:hlinkClick r:id="rId5"/>
              </a:rPr>
              <a:t>https://spravochnick.ru/mezhdunarodnye_otnosheniya/karibskiy_krizis_1962_g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/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Источники получения информации:</a:t>
            </a:r>
            <a:endParaRPr lang="ru-RU" sz="2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21310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30120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Arial Black" pitchFamily="34" charset="0"/>
              </a:rPr>
              <a:t>Конец.</a:t>
            </a:r>
            <a:endParaRPr lang="ru-RU" sz="4400" dirty="0">
              <a:latin typeface="Arial Black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70747" cy="4726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37578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268760"/>
            <a:ext cx="4231522" cy="4752528"/>
          </a:xfrm>
        </p:spPr>
        <p:txBody>
          <a:bodyPr>
            <a:noAutofit/>
          </a:bodyPr>
          <a:lstStyle/>
          <a:p>
            <a:pPr fontAlgn="base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1) Холодная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война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base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СССР и США, две ведущие мировые державы, обе обладали ядерным оружием. Не имея возможности вступить в открытую войну друг с другом, они продолжали бороться за влияние по всей планете другими способами.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Причины:</a:t>
            </a:r>
            <a:endParaRPr lang="ru-RU" sz="4000" dirty="0">
              <a:latin typeface="Arial Black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4673"/>
          <a:stretch/>
        </p:blipFill>
        <p:spPr bwMode="auto">
          <a:xfrm>
            <a:off x="4339026" y="1916832"/>
            <a:ext cx="4608512" cy="3099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8350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124744"/>
            <a:ext cx="8496944" cy="1368152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Размещение американцами своих ракет в Турции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В те годы Турция выступала в качестве союзника США, и на её территории были размещены американские ядерные ракеты.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9412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Причины:</a:t>
            </a:r>
            <a:endParaRPr lang="ru-RU" sz="4000" dirty="0">
              <a:latin typeface="Arial Black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36" y="2852936"/>
            <a:ext cx="8939359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4608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124744"/>
            <a:ext cx="4680520" cy="4968552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Размещение Советским Союзом ядерных ракет на Кубе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под боком у США, стало для американского правительства знаком того, что СССР может в любой момент нанести по американской территории ядерный удар. Именно размещение советских ракет на Кубе с согласия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Фиделя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Кастро стало основной причиной Карибского кризиса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94122"/>
          </a:xfrm>
        </p:spPr>
        <p:txBody>
          <a:bodyPr/>
          <a:lstStyle/>
          <a:p>
            <a:pPr algn="ctr"/>
            <a:r>
              <a:rPr lang="ru-RU" dirty="0" smtClean="0">
                <a:latin typeface="Arial Black" pitchFamily="34" charset="0"/>
              </a:rPr>
              <a:t>Причины: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76191"/>
            <a:ext cx="4196304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3187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196752"/>
            <a:ext cx="5040560" cy="5054478"/>
          </a:xfrm>
        </p:spPr>
        <p:txBody>
          <a:bodyPr>
            <a:noAutofit/>
          </a:bodyPr>
          <a:lstStyle/>
          <a:p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 Кубинская коммунистическая революция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После того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, как к власти на Кубе пришёл Фидель Кастро, он начал налаживать отношения с СССР, так как США фактически объявили блокаду Кубы. Более того, они неоднократно пытались свергнуть неудобного им Кастро, и организовали сотни покушений на его жизнь. Всё это вынудило Кастро обратиться за помощью к Советскому Союзу, который эту помощь с радостью оказал, но на своих условиях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Причины:</a:t>
            </a:r>
            <a:endParaRPr lang="ru-RU" sz="4000" dirty="0">
              <a:latin typeface="Arial Black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54842"/>
            <a:ext cx="3760223" cy="4752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3653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-19962" y="1340768"/>
            <a:ext cx="4282226" cy="4176464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1959 год.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Кубе совершается социалистическая революция под предводительством Фиделя Кастро. Обостряются отношения с США, т.к. кубинцы национализируют предприятия, принадлежавшие американцам. Параллельно налаживаются отношения с СССР, который начинает закупать на Кубе сахар и присылает своих специалистов в помощь построения социалистического общества.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51520" y="-27384"/>
            <a:ext cx="864096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atin typeface="Arial Black" pitchFamily="34" charset="0"/>
              </a:rPr>
              <a:t>Этапы </a:t>
            </a:r>
            <a:r>
              <a:rPr lang="ru-RU" sz="4400" b="1" dirty="0">
                <a:latin typeface="Arial Black" pitchFamily="34" charset="0"/>
              </a:rPr>
              <a:t>Карибского </a:t>
            </a:r>
            <a:r>
              <a:rPr lang="ru-RU" sz="4400" b="1" dirty="0" smtClean="0">
                <a:latin typeface="Arial Black" pitchFamily="34" charset="0"/>
              </a:rPr>
              <a:t>кризиса.</a:t>
            </a:r>
            <a:endParaRPr lang="ru-RU" sz="4400" dirty="0">
              <a:latin typeface="Arial Black" pitchFamily="34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628800"/>
            <a:ext cx="4663157" cy="367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8252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038600" cy="4525963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1961г. США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располагает свои баллистические ракеты в Турции. Таким образом, в зоне досягаемости находилась вся европейская часть России и Москва в частности. СССР воспринимает этот шаг как угрозу.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9392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Этапы Карибского кризиса:</a:t>
            </a:r>
            <a:endParaRPr lang="ru-RU" sz="4000" dirty="0">
              <a:latin typeface="Arial Black" pitchFamily="34" charset="0"/>
            </a:endParaRPr>
          </a:p>
        </p:txBody>
      </p:sp>
      <p:pic>
        <p:nvPicPr>
          <p:cNvPr id="8194" name="Picture 2" descr="https://www.globalsecurity.org/wmd/systems/images/pgm-19-image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40768"/>
            <a:ext cx="4439816" cy="50919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8045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411</TotalTime>
  <Words>1399</Words>
  <Application>Microsoft Office PowerPoint</Application>
  <PresentationFormat>Экран (4:3)</PresentationFormat>
  <Paragraphs>73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Открытая</vt:lpstr>
      <vt:lpstr>Карибский  кризис.</vt:lpstr>
      <vt:lpstr>Карибский кризис.</vt:lpstr>
      <vt:lpstr>Причины и предпосылки:</vt:lpstr>
      <vt:lpstr>Причины:</vt:lpstr>
      <vt:lpstr>Причины:</vt:lpstr>
      <vt:lpstr>Причины:</vt:lpstr>
      <vt:lpstr>Причины:</vt:lpstr>
      <vt:lpstr>Этапы Карибского кризиса.</vt:lpstr>
      <vt:lpstr>Этапы Карибского кризиса:</vt:lpstr>
      <vt:lpstr>Этапы Карибского кризиса:</vt:lpstr>
      <vt:lpstr>Этапы Карибского кризиса:</vt:lpstr>
      <vt:lpstr>Этапы Карибского кризиса:</vt:lpstr>
      <vt:lpstr>Этапы Карибского кризиса:</vt:lpstr>
      <vt:lpstr>Этапы Карибского кризиса:</vt:lpstr>
      <vt:lpstr>Этапы Карибского кризиса:</vt:lpstr>
      <vt:lpstr>Этапы Карибского кризиса:</vt:lpstr>
      <vt:lpstr>Этапы Карибского кризиса:</vt:lpstr>
      <vt:lpstr>Этапы Карибского кризиса:</vt:lpstr>
      <vt:lpstr>Этапы Карибского кризиса:</vt:lpstr>
      <vt:lpstr>Этапы Карибского кризиса:</vt:lpstr>
      <vt:lpstr>Этапы Карибского кризиса:</vt:lpstr>
      <vt:lpstr>Этапы Карибского кризиса:</vt:lpstr>
      <vt:lpstr>Итоги и последствия Карибского кризиса.</vt:lpstr>
      <vt:lpstr>Итоги и последствия Карибского кризиса.</vt:lpstr>
      <vt:lpstr>Итоги и последствия Карибского кризиса.</vt:lpstr>
      <vt:lpstr>Итоги и последствия Карибского кризиса.</vt:lpstr>
      <vt:lpstr>Роль личностей и усвоенные уроки.</vt:lpstr>
      <vt:lpstr>Роль личностей и усвоенные уроки.</vt:lpstr>
      <vt:lpstr>Роль личностей и усвоенные уроки.</vt:lpstr>
      <vt:lpstr>Роль личностей и усвоенные уроки.</vt:lpstr>
      <vt:lpstr>Источники получения информации:</vt:lpstr>
      <vt:lpstr>Конец.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Карибский  кризис.</dc:title>
  <dc:creator>DNS</dc:creator>
  <cp:lastModifiedBy>Пользователь</cp:lastModifiedBy>
  <cp:revision>42</cp:revision>
  <dcterms:created xsi:type="dcterms:W3CDTF">2021-09-11T04:30:34Z</dcterms:created>
  <dcterms:modified xsi:type="dcterms:W3CDTF">2024-01-06T07:49:00Z</dcterms:modified>
</cp:coreProperties>
</file>