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6" r:id="rId2"/>
    <p:sldId id="283" r:id="rId3"/>
    <p:sldId id="284" r:id="rId4"/>
    <p:sldId id="285" r:id="rId5"/>
    <p:sldId id="286" r:id="rId6"/>
    <p:sldId id="265" r:id="rId7"/>
    <p:sldId id="266" r:id="rId8"/>
    <p:sldId id="282" r:id="rId9"/>
    <p:sldId id="270" r:id="rId10"/>
    <p:sldId id="269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6600CC"/>
    <a:srgbClr val="006600"/>
    <a:srgbClr val="CC0099"/>
    <a:srgbClr val="008000"/>
    <a:srgbClr val="00CC66"/>
    <a:srgbClr val="FF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1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2913E2-D31E-4981-AB2B-3E9DEBAD97E9}" type="datetimeFigureOut">
              <a:rPr lang="ru-RU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986175-97F0-4A18-8626-F5C3585B1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92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B18141-C389-400F-8E75-CEDC946CC2D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950A-B5A4-4954-A198-D05C2AC178C3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66C7-9EDE-4D89-90A2-775FE3A646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0F509-F472-4AC6-856C-F5F7DAA06316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3A494-53C6-4EE4-9CC4-6E2FE7BA21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D4284-7BA8-42D8-990E-58B888CC239D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3F696-AE5A-435E-B908-4F9D4F3254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7C05-C591-4CAE-AB23-90B2131C95E7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8A334-A5DE-455B-9FF3-E68DD01979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7964-5B28-4305-9C9C-F4140E25BBAB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B0242-CF77-4656-8FAA-98ACB21B28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DD7F4-25D2-4DA2-B0CA-03EF32E8CD1D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A6E0F-BD01-43D8-9E68-7D927A2579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16AF4-492F-495F-B981-BFA025DDEDBE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A6740-99B4-4D64-A06D-1294A42EE7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37227-2810-4184-A553-87EB3028B37E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98359-50BC-442F-8571-E5AC1FBB05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1C57F-13DC-4E61-9640-86179EB7FFD8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835D-900D-4C99-ADE1-7CA35CFD38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C2679-468B-43D4-93AD-80D62EDD01A6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1295D-6751-42DE-8016-76A822227F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40CEE-2BA5-4F78-A9B8-745D097908C5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CB0FC-DB8D-465B-B91D-A313139235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5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0C0C3E16-7FD8-455E-8257-950E2066BA14}" type="datetimeFigureOut">
              <a:rPr lang="ru-RU" smtClean="0"/>
              <a:pPr>
                <a:defRPr/>
              </a:pPr>
              <a:t>27.09.2023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CDEBED0-0B48-4B35-BE69-422A7BDBE0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2252771"/>
            <a:ext cx="79914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народная сказка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«Лиса и Журавль</a:t>
            </a: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8607" y="4485019"/>
            <a:ext cx="30554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Литературное чтение </a:t>
            </a:r>
          </a:p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247" y="476672"/>
            <a:ext cx="8460432" cy="1079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1.Воспроизведение информации. </a:t>
            </a:r>
            <a:b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628800"/>
            <a:ext cx="2177655" cy="2544544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kas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167369"/>
            <a:ext cx="3024336" cy="20051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kasha_iz_topor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48588" y="4365104"/>
            <a:ext cx="2571715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kash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1844824"/>
            <a:ext cx="2807998" cy="1836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31913" y="2924175"/>
            <a:ext cx="3921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03800" y="285273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31913" y="5084763"/>
            <a:ext cx="3921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16463" y="5589588"/>
            <a:ext cx="392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3059113" y="1484313"/>
            <a:ext cx="33131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жадная 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смекалистый              дружелюбный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хитрая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лживая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умный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злая</a:t>
            </a:r>
          </a:p>
        </p:txBody>
      </p:sp>
      <p:pic>
        <p:nvPicPr>
          <p:cNvPr id="3" name="Рисунок 2" descr="novosti-15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2952328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pro-babushku-starushk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5237" y="2132856"/>
            <a:ext cx="208617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0" name="Прямая со стрелкой 9"/>
          <p:cNvCxnSpPr/>
          <p:nvPr/>
        </p:nvCxnSpPr>
        <p:spPr>
          <a:xfrm flipH="1" flipV="1">
            <a:off x="3276600" y="3573463"/>
            <a:ext cx="863600" cy="865187"/>
          </a:xfrm>
          <a:prstGeom prst="straightConnector1">
            <a:avLst/>
          </a:prstGeom>
          <a:ln w="34925" cmpd="sng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364163" y="1773238"/>
            <a:ext cx="1008062" cy="503237"/>
          </a:xfrm>
          <a:prstGeom prst="straightConnector1">
            <a:avLst/>
          </a:prstGeom>
          <a:ln w="3492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276600" y="2205038"/>
            <a:ext cx="360363" cy="720725"/>
          </a:xfrm>
          <a:prstGeom prst="straightConnector1">
            <a:avLst/>
          </a:prstGeom>
          <a:ln w="3492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276600" y="2781300"/>
            <a:ext cx="358775" cy="503238"/>
          </a:xfrm>
          <a:prstGeom prst="straightConnector1">
            <a:avLst/>
          </a:prstGeom>
          <a:ln w="3492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435600" y="3068638"/>
            <a:ext cx="1008063" cy="0"/>
          </a:xfrm>
          <a:prstGeom prst="straightConnector1">
            <a:avLst/>
          </a:prstGeom>
          <a:ln w="3492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435600" y="3500438"/>
            <a:ext cx="1008063" cy="0"/>
          </a:xfrm>
          <a:prstGeom prst="straightConnector1">
            <a:avLst/>
          </a:prstGeom>
          <a:ln w="3492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219700" y="3860800"/>
            <a:ext cx="1223963" cy="936625"/>
          </a:xfrm>
          <a:prstGeom prst="straightConnector1">
            <a:avLst/>
          </a:prstGeom>
          <a:ln w="3492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3276600" y="3429000"/>
            <a:ext cx="1008063" cy="504825"/>
          </a:xfrm>
          <a:prstGeom prst="straightConnector1">
            <a:avLst/>
          </a:prstGeom>
          <a:ln w="3492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258888" y="-242888"/>
            <a:ext cx="63373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00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3600" b="1" dirty="0" smtClean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соотношений</a:t>
            </a:r>
            <a:r>
              <a:rPr lang="ru-RU" sz="3600" b="1" dirty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Характеристика персонажей.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96461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Ключевой момент. Найдите пословицу,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которая подходит к сказке. Объясните почему.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>
          <a:xfrm>
            <a:off x="323528" y="1700213"/>
            <a:ext cx="8496944" cy="4525962"/>
          </a:xfrm>
        </p:spPr>
        <p:txBody>
          <a:bodyPr/>
          <a:lstStyle/>
          <a:p>
            <a:pPr eaLnBrk="1" hangingPunct="1">
              <a:buClr>
                <a:srgbClr val="0000CC"/>
              </a:buClr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Один за всех и все за одного.</a:t>
            </a:r>
          </a:p>
          <a:p>
            <a:pPr eaLnBrk="1" hangingPunct="1">
              <a:buClr>
                <a:srgbClr val="0000CC"/>
              </a:buClr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Как аукнется, так и откликнется.</a:t>
            </a:r>
          </a:p>
          <a:p>
            <a:pPr eaLnBrk="1" hangingPunct="1">
              <a:buClr>
                <a:srgbClr val="0000CC"/>
              </a:buClr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Знает кошка, чьё мясо съела.</a:t>
            </a:r>
          </a:p>
          <a:p>
            <a:pPr eaLnBrk="1" hangingPunct="1">
              <a:buClr>
                <a:srgbClr val="0000CC"/>
              </a:buClr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Что в воду упало, то пропало.</a:t>
            </a:r>
          </a:p>
          <a:p>
            <a:pPr eaLnBrk="1" hangingPunct="1">
              <a:buClr>
                <a:srgbClr val="0000CC"/>
              </a:buClr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Дружба крепка не лестью, а правдой и честью.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95536" y="2844452"/>
            <a:ext cx="6119813" cy="0"/>
          </a:xfrm>
          <a:prstGeom prst="line">
            <a:avLst/>
          </a:prstGeom>
          <a:ln w="3810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0" name="Picture 26" descr="https://im0-tub-ru.yandex.net/i?id=36c00e2aed580af1fd7be07af6951973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941168"/>
            <a:ext cx="2198018" cy="1470230"/>
          </a:xfrm>
          <a:prstGeom prst="rect">
            <a:avLst/>
          </a:prstGeom>
          <a:noFill/>
        </p:spPr>
      </p:pic>
      <p:pic>
        <p:nvPicPr>
          <p:cNvPr id="6160" name="Picture 16" descr="https://static.sakh.com/market/files/b/b/2017/04/20/6bbce95d1296a09ceddf9cbbe51a311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068960"/>
            <a:ext cx="2158513" cy="1439728"/>
          </a:xfrm>
          <a:prstGeom prst="rect">
            <a:avLst/>
          </a:prstGeom>
          <a:noFill/>
        </p:spPr>
      </p:pic>
      <p:pic>
        <p:nvPicPr>
          <p:cNvPr id="6158" name="Picture 14" descr="http://vredpolza.ru/images/article_image/2015_12/pshennaya-kasha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412776"/>
            <a:ext cx="2376264" cy="1512168"/>
          </a:xfrm>
          <a:prstGeom prst="rect">
            <a:avLst/>
          </a:prstGeom>
          <a:noFill/>
        </p:spPr>
      </p:pic>
      <p:pic>
        <p:nvPicPr>
          <p:cNvPr id="3" name="Picture 2" descr="https://st.depositphotos.com/1001284/3837/v/950/depositphotos_38371511-stock-illustration-an-ax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700808"/>
            <a:ext cx="1632181" cy="1224136"/>
          </a:xfrm>
          <a:prstGeom prst="rect">
            <a:avLst/>
          </a:prstGeom>
          <a:noFill/>
        </p:spPr>
      </p:pic>
      <p:pic>
        <p:nvPicPr>
          <p:cNvPr id="9" name="Picture 12" descr="http://anhen.ru/wp-content/uploads/2014/01/spetcii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780928"/>
            <a:ext cx="1375219" cy="1944216"/>
          </a:xfrm>
          <a:prstGeom prst="rect">
            <a:avLst/>
          </a:prstGeom>
          <a:noFill/>
        </p:spPr>
      </p:pic>
      <p:pic>
        <p:nvPicPr>
          <p:cNvPr id="6148" name="Picture 4" descr="http://www.perlashop.md/storage/2012/07/04/1341404747_00871200_Fit_400x6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356992"/>
            <a:ext cx="1649760" cy="16497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836613"/>
            <a:ext cx="8388350" cy="720725"/>
          </a:xfrm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1.Посмотрите на картинки  и перечислите  предметы, которые не упоминались в сказке?</a:t>
            </a:r>
            <a:b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2.Установите очередность продуктов, которые солдат положил в кашу.   (Общая дискуссия)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64163" y="2349500"/>
            <a:ext cx="36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835150" y="4437063"/>
            <a:ext cx="433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644008" y="4221088"/>
            <a:ext cx="4320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388424" y="2204864"/>
            <a:ext cx="3600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796136" y="4149080"/>
            <a:ext cx="4320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pic>
        <p:nvPicPr>
          <p:cNvPr id="6166" name="Picture 22" descr="https://31tv.ru/upload/files/kartohka7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700808"/>
            <a:ext cx="2259453" cy="1484784"/>
          </a:xfrm>
          <a:prstGeom prst="rect">
            <a:avLst/>
          </a:prstGeom>
          <a:noFill/>
        </p:spPr>
      </p:pic>
      <p:pic>
        <p:nvPicPr>
          <p:cNvPr id="6168" name="Picture 24" descr="http://www.realformaggi.it/assets/Uploads/latte2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094" y="3573016"/>
            <a:ext cx="1828906" cy="2109180"/>
          </a:xfrm>
          <a:prstGeom prst="rect">
            <a:avLst/>
          </a:prstGeom>
          <a:noFill/>
        </p:spPr>
      </p:pic>
      <p:pic>
        <p:nvPicPr>
          <p:cNvPr id="6172" name="Picture 28" descr="http://euromarketfood.com/wp-content/uploads/2015/09/Pork-Fat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085184"/>
            <a:ext cx="1915413" cy="1368152"/>
          </a:xfrm>
          <a:prstGeom prst="rect">
            <a:avLst/>
          </a:prstGeom>
          <a:noFill/>
        </p:spPr>
      </p:pic>
      <p:pic>
        <p:nvPicPr>
          <p:cNvPr id="6174" name="Picture 30" descr="https://res.cloudinary.com/cloudshop-ru/image/upload/w_400,c_fill/v1446018992/het0rsd4rx4o0m0p94a3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4725144"/>
            <a:ext cx="1937792" cy="1937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323173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73" y="548680"/>
            <a:ext cx="8604448" cy="1079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Поставьте </a:t>
            </a: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картинки в логическом порядке. </a:t>
            </a:r>
            <a:b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556792"/>
            <a:ext cx="3216830" cy="2270327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kash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95652" y="4149080"/>
            <a:ext cx="3564780" cy="1772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kasha_iz_topor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4149080"/>
            <a:ext cx="3428719" cy="2016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kash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1556792"/>
            <a:ext cx="3060648" cy="22954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7545" y="2780928"/>
            <a:ext cx="504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03800" y="285273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71601" y="5589240"/>
            <a:ext cx="4320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08104" y="5877272"/>
            <a:ext cx="5040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726963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2843809" y="1484313"/>
            <a:ext cx="3384376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вредная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сообразительный              весёлый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хитрая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злая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умный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жадная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915816" y="3933057"/>
            <a:ext cx="1008112" cy="504055"/>
          </a:xfrm>
          <a:prstGeom prst="straightConnector1">
            <a:avLst/>
          </a:prstGeom>
          <a:ln w="34925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364163" y="1773238"/>
            <a:ext cx="1080045" cy="431626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915816" y="2348880"/>
            <a:ext cx="576064" cy="648072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915816" y="2708920"/>
            <a:ext cx="936105" cy="648072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148064" y="3068638"/>
            <a:ext cx="1295599" cy="322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932040" y="3500438"/>
            <a:ext cx="1511623" cy="570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148064" y="3860801"/>
            <a:ext cx="1295599" cy="864343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2915816" y="3573016"/>
            <a:ext cx="1008112" cy="360040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258888" y="-242888"/>
            <a:ext cx="63373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00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соотношений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Характеристика персонажей. </a:t>
            </a:r>
          </a:p>
        </p:txBody>
      </p:sp>
      <p:pic>
        <p:nvPicPr>
          <p:cNvPr id="4098" name="Picture 2" descr="http://img.labirint.ru/images/comments_pic/1611/5_60612694c25eea646e63bf5a27f8b56f_145806530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6535" y="1556792"/>
            <a:ext cx="2499277" cy="3528392"/>
          </a:xfrm>
          <a:prstGeom prst="rect">
            <a:avLst/>
          </a:prstGeom>
          <a:noFill/>
        </p:spPr>
      </p:pic>
      <p:pic>
        <p:nvPicPr>
          <p:cNvPr id="4100" name="Picture 4" descr="http://litsait.ru/upload/comments/fa1cacb0e34f907b35328fee16a7c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556792"/>
            <a:ext cx="2422905" cy="35737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027915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96461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пословицу,  которая подходит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сказке. Объясните почему.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>
          <a:xfrm>
            <a:off x="323528" y="1700213"/>
            <a:ext cx="9093522" cy="4525962"/>
          </a:xfrm>
        </p:spPr>
        <p:txBody>
          <a:bodyPr/>
          <a:lstStyle/>
          <a:p>
            <a:pPr eaLnBrk="1" hangingPunct="1">
              <a:buClr>
                <a:srgbClr val="0000CC"/>
              </a:buClr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Кашу маслом не испортишь.</a:t>
            </a:r>
          </a:p>
          <a:p>
            <a:pPr eaLnBrk="1" hangingPunct="1">
              <a:buClr>
                <a:srgbClr val="0000CC"/>
              </a:buClr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Лишнее пожелаешь, последнее потеряешь.</a:t>
            </a:r>
          </a:p>
          <a:p>
            <a:pPr eaLnBrk="1" hangingPunct="1">
              <a:buClr>
                <a:srgbClr val="0000CC"/>
              </a:buClr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Что в котёл положишь, то и вынесешь.</a:t>
            </a:r>
          </a:p>
          <a:p>
            <a:pPr eaLnBrk="1" hangingPunct="1">
              <a:buClr>
                <a:srgbClr val="0000CC"/>
              </a:buClr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Знает кошка, чьё мясо съела.</a:t>
            </a:r>
          </a:p>
          <a:p>
            <a:pPr eaLnBrk="1" hangingPunct="1">
              <a:buClr>
                <a:srgbClr val="0000CC"/>
              </a:buClr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За двумя зайцами погонишься, ни одного не поймаешь.</a:t>
            </a:r>
          </a:p>
          <a:p>
            <a:pPr eaLnBrk="1" hangingPunct="1">
              <a:buFont typeface="Arial" charset="0"/>
              <a:buNone/>
            </a:pPr>
            <a:endParaRPr lang="ru-RU" sz="3600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600" y="4221088"/>
            <a:ext cx="7848872" cy="0"/>
          </a:xfrm>
          <a:prstGeom prst="line">
            <a:avLst/>
          </a:prstGeom>
          <a:ln w="3810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94863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188913"/>
            <a:ext cx="8064500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РУССКАЯ НАРОДНАЯ СКАЗКА</a:t>
            </a:r>
          </a:p>
        </p:txBody>
      </p:sp>
      <p:pic>
        <p:nvPicPr>
          <p:cNvPr id="3076" name="Picture 6" descr="http://ic.pics.livejournal.com/englishpushkino/40416328/687237/687237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016000"/>
            <a:ext cx="6865937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9366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Обсудите и назовите характерные черты каждого вида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сказок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2" descr="C:\Users\teacher\Pictures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341438"/>
            <a:ext cx="2486025" cy="682625"/>
          </a:xfrm>
          <a:noFill/>
        </p:spPr>
      </p:pic>
      <p:pic>
        <p:nvPicPr>
          <p:cNvPr id="4101" name="Picture 3" descr="C:\Users\teacher\Pictures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268413"/>
            <a:ext cx="2339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4" descr="C:\Users\teacher\Pictures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4292600"/>
            <a:ext cx="2449513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C:\Users\teacher\Pictures\Рисунок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13" y="2349500"/>
            <a:ext cx="320675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C:\Users\teacher\Pictures\Рисунок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2276475"/>
            <a:ext cx="30607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C:\Users\teacher\Pictures\Рисунок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0338" y="5013325"/>
            <a:ext cx="37068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640762" cy="1079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Вспомните устаревшие слова и фразеологизмы и объясните их значение</a:t>
            </a:r>
            <a:endParaRPr lang="ru-RU" sz="24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775"/>
            <a:ext cx="923696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0000CC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пир -</a:t>
            </a:r>
            <a:r>
              <a:rPr lang="en-US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0000CC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потчует</a:t>
            </a:r>
            <a:r>
              <a:rPr lang="ru-RU" b="1" i="1" dirty="0" smtClean="0">
                <a:solidFill>
                  <a:srgbClr val="0000CC"/>
                </a:solidFill>
              </a:rPr>
              <a:t> – </a:t>
            </a:r>
          </a:p>
          <a:p>
            <a:pPr eaLnBrk="1" hangingPunct="1">
              <a:lnSpc>
                <a:spcPct val="90000"/>
              </a:lnSpc>
              <a:buClr>
                <a:srgbClr val="0000CC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стряпать</a:t>
            </a:r>
            <a:r>
              <a:rPr lang="ru-RU" b="1" i="1" dirty="0" smtClean="0">
                <a:solidFill>
                  <a:srgbClr val="0000CC"/>
                </a:solidFill>
              </a:rPr>
              <a:t> - </a:t>
            </a:r>
            <a:endParaRPr lang="ru-RU" sz="2400" b="1" i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0000CC"/>
              </a:buClr>
              <a:buFont typeface="Arial" charset="0"/>
              <a:buNone/>
            </a:pPr>
            <a:r>
              <a:rPr lang="ru-RU" b="1" i="1" dirty="0" smtClean="0">
                <a:solidFill>
                  <a:srgbClr val="0000CC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0000CC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 обессудь   – </a:t>
            </a:r>
          </a:p>
          <a:p>
            <a:pPr eaLnBrk="1" hangingPunct="1">
              <a:lnSpc>
                <a:spcPct val="90000"/>
              </a:lnSpc>
              <a:buClr>
                <a:srgbClr val="0000CC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 солоно хлебала -</a:t>
            </a:r>
          </a:p>
          <a:p>
            <a:pPr eaLnBrk="1" hangingPunct="1">
              <a:lnSpc>
                <a:spcPct val="90000"/>
              </a:lnSpc>
              <a:buClr>
                <a:srgbClr val="0000CC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врозь –  </a:t>
            </a:r>
            <a:endParaRPr lang="ru-RU" b="1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0000CC"/>
              </a:buClr>
              <a:buFont typeface="Arial" charset="0"/>
              <a:buNone/>
            </a:pPr>
            <a:endParaRPr lang="ru-RU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ru-RU" b="1" i="1" dirty="0" smtClean="0">
              <a:solidFill>
                <a:srgbClr val="0000CC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92500" y="1989138"/>
            <a:ext cx="5327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995762" y="3580507"/>
            <a:ext cx="39608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8000"/>
                </a:solidFill>
                <a:latin typeface="+mj-lt"/>
                <a:cs typeface="Times New Roman" pitchFamily="18" charset="0"/>
              </a:rPr>
              <a:t> </a:t>
            </a:r>
          </a:p>
        </p:txBody>
      </p:sp>
      <p:pic>
        <p:nvPicPr>
          <p:cNvPr id="12" name="Рисунок 11" descr="novosti-1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0135" y="2204360"/>
            <a:ext cx="2109971" cy="15367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771800" y="1491357"/>
            <a:ext cx="6192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богатое праздничное угощение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987824" y="2029966"/>
            <a:ext cx="26002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угощает 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843808" y="2572444"/>
            <a:ext cx="29490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готовить пищу 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89912" y="3651944"/>
            <a:ext cx="33583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извини, не осуди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149230" y="4165282"/>
            <a:ext cx="36631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ушла ни с чем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08175" y="4750382"/>
            <a:ext cx="41594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не вместе, отдельно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836613"/>
            <a:ext cx="8388350" cy="720725"/>
          </a:xfrm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1.Прочитайте предложения  и перечислите те действия, которые не упоминались в сказке?</a:t>
            </a:r>
            <a:b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2.Установите очередность выражений, которые присутствовали в сказке.   (Общая дискуссия)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14056" y="5013175"/>
            <a:ext cx="1761999" cy="1452197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ucumb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628800"/>
            <a:ext cx="1629654" cy="144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meet_france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1700808"/>
            <a:ext cx="1433839" cy="1391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pic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781" y="5373216"/>
            <a:ext cx="1750807" cy="13224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bergner-bg-3053!Larg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3918" y="3068960"/>
            <a:ext cx="1580513" cy="1440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12013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80312" y="3212976"/>
            <a:ext cx="1480987" cy="1507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200px-Salzstreue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87824" y="3209786"/>
            <a:ext cx="1512168" cy="1518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50fac2d90761e661632e4b3aaa4ff19c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03658" y="3573016"/>
            <a:ext cx="1402584" cy="1486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51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96136" y="4997064"/>
            <a:ext cx="1606187" cy="1543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64163" y="2349500"/>
            <a:ext cx="36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835150" y="4437063"/>
            <a:ext cx="433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67175" y="4076700"/>
            <a:ext cx="4333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388350" y="4005263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659563" y="3860800"/>
            <a:ext cx="5048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pic>
        <p:nvPicPr>
          <p:cNvPr id="6162" name="Picture 19" descr="C:\Users\teacher\Pictures\Рисунок2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95738" y="1700213"/>
            <a:ext cx="13906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Лиса и Журавль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Лиса и Журавль</Template>
  <TotalTime>8</TotalTime>
  <Words>247</Words>
  <Application>Microsoft Office PowerPoint</Application>
  <PresentationFormat>Экран (4:3)</PresentationFormat>
  <Paragraphs>75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Лиса и Журавль</vt:lpstr>
      <vt:lpstr>Презентация PowerPoint</vt:lpstr>
      <vt:lpstr>1.Посмотрите на картинки  и перечислите  предметы, которые не упоминались в сказке? 2.Установите очередность продуктов, которые солдат положил в кашу.   (Общая дискуссия) </vt:lpstr>
      <vt:lpstr>Поставьте картинки в логическом порядке.                                   </vt:lpstr>
      <vt:lpstr>Презентация PowerPoint</vt:lpstr>
      <vt:lpstr>Найдите пословицу,  которая подходит  к сказке. Объясните почему. </vt:lpstr>
      <vt:lpstr>Презентация PowerPoint</vt:lpstr>
      <vt:lpstr>Обсудите и назовите характерные черты каждого вида сказок </vt:lpstr>
      <vt:lpstr> Вспомните устаревшие слова и фразеологизмы и объясните их значение</vt:lpstr>
      <vt:lpstr>1.Прочитайте предложения  и перечислите те действия, которые не упоминались в сказке? 2.Установите очередность выражений, которые присутствовали в сказке.   (Общая дискуссия) </vt:lpstr>
      <vt:lpstr>1.Воспроизведение информации.                                   </vt:lpstr>
      <vt:lpstr>Презентация PowerPoint</vt:lpstr>
      <vt:lpstr>Ключевой момент. Найдите пословицу,  которая подходит к сказке. Объясните почему.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79500</dc:creator>
  <dc:description>http://aida.ucoz.ru</dc:description>
  <cp:lastModifiedBy>79500</cp:lastModifiedBy>
  <cp:revision>1</cp:revision>
  <dcterms:created xsi:type="dcterms:W3CDTF">2023-09-27T13:42:47Z</dcterms:created>
  <dcterms:modified xsi:type="dcterms:W3CDTF">2023-09-27T13:51:01Z</dcterms:modified>
</cp:coreProperties>
</file>