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5" r:id="rId2"/>
    <p:sldId id="276" r:id="rId3"/>
    <p:sldId id="258" r:id="rId4"/>
    <p:sldId id="259" r:id="rId5"/>
    <p:sldId id="272" r:id="rId6"/>
    <p:sldId id="260" r:id="rId7"/>
    <p:sldId id="273" r:id="rId8"/>
    <p:sldId id="274" r:id="rId9"/>
    <p:sldId id="265" r:id="rId10"/>
    <p:sldId id="266" r:id="rId11"/>
    <p:sldId id="267" r:id="rId12"/>
    <p:sldId id="268" r:id="rId13"/>
    <p:sldId id="262" r:id="rId14"/>
    <p:sldId id="269" r:id="rId15"/>
    <p:sldId id="270" r:id="rId16"/>
    <p:sldId id="271" r:id="rId17"/>
    <p:sldId id="26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5C3B12-8138-47FF-BE4D-6CE4C6C23AF5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6A7576-58BB-4F46-90EC-ADFFA0BC85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239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6A7576-58BB-4F46-90EC-ADFFA0BC85B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0ABA3-BE08-450E-ABA2-7CDD3BC9A2A1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93E34-FB3F-4D55-BA47-569552A80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D336A-3C39-468D-A97E-E16419125108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D300A-AF93-4C86-BBDB-6F030814A4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5B326-F4C7-4119-A669-2A470166CC12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BB88E-BCD8-41AE-A43D-B6B27C776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58736-72D1-4EC0-ABAB-8AD680FF25F9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D594F-E512-4B06-879D-07D991291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340A7-797D-4EEA-964D-8F892E366018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586CB-A229-47C8-ABEB-6D8C0D4135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95E4C-2EBB-4147-A036-4D7967BD9D03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EC399-1464-4E72-BC40-B90E2BD660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09419-74B4-4E27-A739-FEC831AB8D8A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B25FD-CEF4-4735-B3EC-C2AFA0064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B44C8-D3F5-4FBE-9AE4-DC818252D5B6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859C8-7DD4-41C0-96DF-2B378E837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33793-A983-4285-8B72-2DDDA5EC0788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18BB7-B4EC-4565-92EA-B4E0105794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F9D0C-5E11-49C1-9A5C-739BE08B1B43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067FC-7524-4FC0-807B-DC5E35EBB1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0B0-1254-4361-9344-3999690F68F9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D9989-EA95-4BB0-AD7F-3B809D159A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A184A2-44CC-4C9F-9C04-50EB2410DC31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A458AF-53B7-42FF-9B6A-FFC0E00D7E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597650"/>
            <a:ext cx="16383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gif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gif"/><Relationship Id="rId4" Type="http://schemas.openxmlformats.org/officeDocument/2006/relationships/image" Target="../media/image27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10"/>
          <p:cNvSpPr>
            <a:spLocks noChangeArrowheads="1" noChangeShapeType="1" noTextEdit="1"/>
          </p:cNvSpPr>
          <p:nvPr/>
        </p:nvSpPr>
        <p:spPr bwMode="auto">
          <a:xfrm>
            <a:off x="1714480" y="777863"/>
            <a:ext cx="6286544" cy="4365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12700">
                  <a:noFill/>
                  <a:round/>
                  <a:headEnd/>
                  <a:tailEnd/>
                </a:ln>
                <a:solidFill>
                  <a:srgbClr val="006600"/>
                </a:solidFill>
                <a:latin typeface="Arial"/>
                <a:cs typeface="Arial"/>
              </a:rPr>
              <a:t>ЛИТЕРАТУРНОЕ ЧТЕНИЕ</a:t>
            </a:r>
          </a:p>
        </p:txBody>
      </p:sp>
      <p:sp>
        <p:nvSpPr>
          <p:cNvPr id="3075" name="Text Box 12"/>
          <p:cNvSpPr txBox="1">
            <a:spLocks noChangeArrowheads="1"/>
          </p:cNvSpPr>
          <p:nvPr/>
        </p:nvSpPr>
        <p:spPr bwMode="auto">
          <a:xfrm>
            <a:off x="1331913" y="1143000"/>
            <a:ext cx="6696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4000" b="1">
                <a:solidFill>
                  <a:srgbClr val="CC0000"/>
                </a:solidFill>
              </a:rPr>
              <a:t> </a:t>
            </a:r>
            <a:r>
              <a:rPr lang="ru-RU" sz="2400" b="1">
                <a:solidFill>
                  <a:srgbClr val="000000"/>
                </a:solidFill>
              </a:rPr>
              <a:t>УМК</a:t>
            </a:r>
            <a:r>
              <a:rPr lang="ru-RU" sz="4000" b="1">
                <a:solidFill>
                  <a:srgbClr val="000000"/>
                </a:solidFill>
              </a:rPr>
              <a:t>  </a:t>
            </a:r>
            <a:r>
              <a:rPr lang="ru-RU" sz="2400">
                <a:solidFill>
                  <a:srgbClr val="000000"/>
                </a:solidFill>
              </a:rPr>
              <a:t>«</a:t>
            </a:r>
            <a:r>
              <a:rPr lang="ru-RU" sz="2400" b="1">
                <a:solidFill>
                  <a:srgbClr val="000000"/>
                </a:solidFill>
              </a:rPr>
              <a:t>ШКОЛА РОССИИ</a:t>
            </a:r>
            <a:r>
              <a:rPr lang="ru-RU" sz="2400">
                <a:solidFill>
                  <a:srgbClr val="000000"/>
                </a:solidFill>
              </a:rPr>
              <a:t>»</a:t>
            </a:r>
          </a:p>
        </p:txBody>
      </p:sp>
      <p:pic>
        <p:nvPicPr>
          <p:cNvPr id="3076" name="Picture 16" descr="C:\Users\Rina\Desktop\IMG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356992"/>
            <a:ext cx="2383707" cy="3072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4282" y="2000240"/>
            <a:ext cx="8784976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М. Пришвин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«Ребята и утята»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187599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743" name="Group 4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0228602"/>
              </p:ext>
            </p:extLst>
          </p:nvPr>
        </p:nvGraphicFramePr>
        <p:xfrm>
          <a:off x="539552" y="476672"/>
          <a:ext cx="8352928" cy="5916451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36415"/>
                <a:gridCol w="7716513"/>
              </a:tblGrid>
              <a:tr h="6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Вопрос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/>
                </a:tc>
              </a:tr>
              <a:tr h="4695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Произведение «Ребята и утята» - это сказка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Arial" pitchFamily="34" charset="0"/>
                      </a:endParaRPr>
                    </a:p>
                  </a:txBody>
                  <a:tcPr marL="68585" marR="68585" marT="0" marB="0" horzOverflow="overflow"/>
                </a:tc>
              </a:tr>
              <a:tr h="4821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Главными героями были дети и семья уточки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Arial" pitchFamily="34" charset="0"/>
                      </a:endParaRPr>
                    </a:p>
                  </a:txBody>
                  <a:tcPr marL="68585" marR="68585" marT="0" marB="0" horzOverflow="overflow"/>
                </a:tc>
              </a:tr>
              <a:tr h="4884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При встречи с утятами ребята пропустили их вперед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Arial" pitchFamily="34" charset="0"/>
                      </a:endParaRPr>
                    </a:p>
                  </a:txBody>
                  <a:tcPr marL="68585" marR="68585" marT="0" marB="0" horzOverflow="overflow"/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Уточка пыталась спасти утят, бегая за мальчишками и утятами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Arial" pitchFamily="34" charset="0"/>
                      </a:endParaRPr>
                    </a:p>
                  </a:txBody>
                  <a:tcPr marL="68585" marR="68585" marT="0" marB="0" horzOverflow="overflow"/>
                </a:tc>
              </a:tr>
              <a:tr h="576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Пришвин разговаривал с ребятами ласково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Arial" pitchFamily="34" charset="0"/>
                      </a:endParaRPr>
                    </a:p>
                  </a:txBody>
                  <a:tcPr marL="68585" marR="68585" marT="0" marB="0" horzOverflow="overflow"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Ребята  смогли объяснить свой поступок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Arial" pitchFamily="34" charset="0"/>
                      </a:endParaRPr>
                    </a:p>
                  </a:txBody>
                  <a:tcPr marL="68585" marR="68585" marT="0" marB="0" horzOverflow="overflow"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Уточка бросила своих утят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Arial" pitchFamily="34" charset="0"/>
                      </a:endParaRPr>
                    </a:p>
                  </a:txBody>
                  <a:tcPr marL="68585" marR="68585" marT="0" marB="0" horzOverflow="overflow"/>
                </a:tc>
              </a:tr>
              <a:tr h="9432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Рассказ учит нас не обижать беззащитных, не проходить мимо беды 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Arial" pitchFamily="34" charset="0"/>
                      </a:endParaRPr>
                    </a:p>
                  </a:txBody>
                  <a:tcPr marL="68585" marR="68585" marT="0" marB="0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28837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Ответы Нет Да Нет Да Нет Нет Нет Д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" t="6223" r="67111" b="45184"/>
          <a:stretch>
            <a:fillRect/>
          </a:stretch>
        </p:blipFill>
        <p:spPr bwMode="auto">
          <a:xfrm>
            <a:off x="1177925" y="1463675"/>
            <a:ext cx="2987675" cy="333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251200" y="284163"/>
            <a:ext cx="27844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6000" b="1">
                <a:solidFill>
                  <a:srgbClr val="BF116C"/>
                </a:solidFill>
                <a:latin typeface="Monotype Corsiva" pitchFamily="66" charset="0"/>
              </a:rPr>
              <a:t>Ответы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754563" y="1096963"/>
            <a:ext cx="1600200" cy="551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AutoNum type="arabicPeriod"/>
            </a:pPr>
            <a:r>
              <a:rPr lang="ru-RU" sz="4000" b="1" dirty="0">
                <a:solidFill>
                  <a:srgbClr val="006600"/>
                </a:solidFill>
              </a:rPr>
              <a:t>Нет </a:t>
            </a:r>
          </a:p>
          <a:p>
            <a:pPr>
              <a:buFontTx/>
              <a:buAutoNum type="arabicPeriod"/>
            </a:pPr>
            <a:r>
              <a:rPr lang="ru-RU" sz="4000" b="1" dirty="0">
                <a:solidFill>
                  <a:srgbClr val="006600"/>
                </a:solidFill>
              </a:rPr>
              <a:t>Да.</a:t>
            </a:r>
          </a:p>
          <a:p>
            <a:pPr>
              <a:buFontTx/>
              <a:buAutoNum type="arabicPeriod"/>
            </a:pPr>
            <a:r>
              <a:rPr lang="ru-RU" sz="4000" b="1" dirty="0">
                <a:solidFill>
                  <a:srgbClr val="006600"/>
                </a:solidFill>
              </a:rPr>
              <a:t>Нет</a:t>
            </a:r>
          </a:p>
          <a:p>
            <a:pPr>
              <a:buFontTx/>
              <a:buAutoNum type="arabicPeriod"/>
            </a:pPr>
            <a:r>
              <a:rPr lang="ru-RU" sz="4000" b="1" dirty="0">
                <a:solidFill>
                  <a:srgbClr val="006600"/>
                </a:solidFill>
              </a:rPr>
              <a:t>Да </a:t>
            </a:r>
          </a:p>
          <a:p>
            <a:pPr>
              <a:buFontTx/>
              <a:buAutoNum type="arabicPeriod"/>
            </a:pPr>
            <a:r>
              <a:rPr lang="ru-RU" sz="4000" b="1" dirty="0">
                <a:solidFill>
                  <a:srgbClr val="006600"/>
                </a:solidFill>
              </a:rPr>
              <a:t>Нет </a:t>
            </a:r>
          </a:p>
          <a:p>
            <a:pPr>
              <a:buFontTx/>
              <a:buAutoNum type="arabicPeriod"/>
            </a:pPr>
            <a:r>
              <a:rPr lang="ru-RU" sz="4000" b="1" dirty="0">
                <a:solidFill>
                  <a:srgbClr val="006600"/>
                </a:solidFill>
              </a:rPr>
              <a:t>Нет </a:t>
            </a:r>
          </a:p>
          <a:p>
            <a:pPr>
              <a:buFontTx/>
              <a:buAutoNum type="arabicPeriod"/>
            </a:pPr>
            <a:r>
              <a:rPr lang="ru-RU" sz="4000" b="1" dirty="0">
                <a:solidFill>
                  <a:srgbClr val="006600"/>
                </a:solidFill>
              </a:rPr>
              <a:t>Нет </a:t>
            </a:r>
          </a:p>
          <a:p>
            <a:pPr>
              <a:buFontTx/>
              <a:buAutoNum type="arabicPeriod"/>
            </a:pPr>
            <a:r>
              <a:rPr lang="ru-RU" sz="4000" b="1" dirty="0">
                <a:solidFill>
                  <a:srgbClr val="006600"/>
                </a:solidFill>
              </a:rPr>
              <a:t>Да </a:t>
            </a:r>
          </a:p>
          <a:p>
            <a:pPr>
              <a:buFontTx/>
              <a:buAutoNum type="arabicPeriod"/>
            </a:pP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23840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2235200" y="752475"/>
            <a:ext cx="4648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b="1">
                <a:solidFill>
                  <a:srgbClr val="7030A0"/>
                </a:solidFill>
                <a:latin typeface="Monotype Corsiva" pitchFamily="66" charset="0"/>
              </a:rPr>
              <a:t>Дополни пословицу</a:t>
            </a:r>
          </a:p>
        </p:txBody>
      </p:sp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514350" y="1971675"/>
            <a:ext cx="44243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>
                <a:solidFill>
                  <a:srgbClr val="002060"/>
                </a:solidFill>
              </a:rPr>
              <a:t>Умей ошибиться, умей и …</a:t>
            </a:r>
          </a:p>
        </p:txBody>
      </p:sp>
      <p:sp>
        <p:nvSpPr>
          <p:cNvPr id="20484" name="TextBox 5"/>
          <p:cNvSpPr txBox="1">
            <a:spLocks noChangeArrowheads="1"/>
          </p:cNvSpPr>
          <p:nvPr/>
        </p:nvSpPr>
        <p:spPr bwMode="auto">
          <a:xfrm>
            <a:off x="6388100" y="4348163"/>
            <a:ext cx="2397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600" b="1">
                <a:solidFill>
                  <a:srgbClr val="BF116C"/>
                </a:solidFill>
                <a:latin typeface="Monotype Corsiva" pitchFamily="66" charset="0"/>
              </a:rPr>
              <a:t>исправиться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4988" y="2722563"/>
            <a:ext cx="50196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2060"/>
                </a:solidFill>
                <a:latin typeface="+mn-lt"/>
              </a:rPr>
              <a:t>Добрый пример лучше  ста …</a:t>
            </a:r>
          </a:p>
        </p:txBody>
      </p:sp>
      <p:sp>
        <p:nvSpPr>
          <p:cNvPr id="20486" name="TextBox 7"/>
          <p:cNvSpPr txBox="1">
            <a:spLocks noChangeArrowheads="1"/>
          </p:cNvSpPr>
          <p:nvPr/>
        </p:nvSpPr>
        <p:spPr bwMode="auto">
          <a:xfrm>
            <a:off x="7099300" y="3678238"/>
            <a:ext cx="12795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600" b="1">
                <a:solidFill>
                  <a:srgbClr val="BF116C"/>
                </a:solidFill>
                <a:latin typeface="Monotype Corsiva" pitchFamily="66" charset="0"/>
              </a:rPr>
              <a:t>слов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3700" y="3556000"/>
            <a:ext cx="50387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2060"/>
                </a:solidFill>
                <a:latin typeface="+mn-lt"/>
              </a:rPr>
              <a:t>Сначала думай – потом…</a:t>
            </a:r>
          </a:p>
        </p:txBody>
      </p:sp>
      <p:sp>
        <p:nvSpPr>
          <p:cNvPr id="20488" name="TextBox 10"/>
          <p:cNvSpPr txBox="1">
            <a:spLocks noChangeArrowheads="1"/>
          </p:cNvSpPr>
          <p:nvPr/>
        </p:nvSpPr>
        <p:spPr bwMode="auto">
          <a:xfrm>
            <a:off x="7037388" y="2112963"/>
            <a:ext cx="14017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600" b="1">
                <a:solidFill>
                  <a:srgbClr val="BF116C"/>
                </a:solidFill>
                <a:latin typeface="Monotype Corsiva" pitchFamily="66" charset="0"/>
              </a:rPr>
              <a:t>делай</a:t>
            </a:r>
          </a:p>
        </p:txBody>
      </p:sp>
      <p:sp>
        <p:nvSpPr>
          <p:cNvPr id="20489" name="TextBox 11"/>
          <p:cNvSpPr txBox="1">
            <a:spLocks noChangeArrowheads="1"/>
          </p:cNvSpPr>
          <p:nvPr/>
        </p:nvSpPr>
        <p:spPr bwMode="auto">
          <a:xfrm>
            <a:off x="555625" y="4348163"/>
            <a:ext cx="5341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>
                <a:solidFill>
                  <a:srgbClr val="002060"/>
                </a:solidFill>
              </a:rPr>
              <a:t>Дитя плачет, а у матери сердце…</a:t>
            </a:r>
          </a:p>
        </p:txBody>
      </p:sp>
      <p:sp>
        <p:nvSpPr>
          <p:cNvPr id="20490" name="TextBox 12"/>
          <p:cNvSpPr txBox="1">
            <a:spLocks noChangeArrowheads="1"/>
          </p:cNvSpPr>
          <p:nvPr/>
        </p:nvSpPr>
        <p:spPr bwMode="auto">
          <a:xfrm>
            <a:off x="7058025" y="2925763"/>
            <a:ext cx="12525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600" b="1">
                <a:solidFill>
                  <a:srgbClr val="BF116C"/>
                </a:solidFill>
                <a:latin typeface="Monotype Corsiva" pitchFamily="66" charset="0"/>
              </a:rPr>
              <a:t>болит</a:t>
            </a:r>
          </a:p>
        </p:txBody>
      </p:sp>
      <p:cxnSp>
        <p:nvCxnSpPr>
          <p:cNvPr id="37" name="Прямая со стрелкой 36"/>
          <p:cNvCxnSpPr/>
          <p:nvPr/>
        </p:nvCxnSpPr>
        <p:spPr>
          <a:xfrm rot="16200000" flipH="1">
            <a:off x="4456907" y="2580481"/>
            <a:ext cx="2336800" cy="18494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5148263" y="2987675"/>
            <a:ext cx="2052637" cy="10969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endCxn id="20488" idx="1"/>
          </p:cNvCxnSpPr>
          <p:nvPr/>
        </p:nvCxnSpPr>
        <p:spPr>
          <a:xfrm flipV="1">
            <a:off x="4700588" y="2436813"/>
            <a:ext cx="2336800" cy="13827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20489" idx="3"/>
            <a:endCxn id="20490" idx="1"/>
          </p:cNvCxnSpPr>
          <p:nvPr/>
        </p:nvCxnSpPr>
        <p:spPr>
          <a:xfrm flipV="1">
            <a:off x="5897563" y="3249613"/>
            <a:ext cx="1160462" cy="13604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362428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1601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Составление  плана  рассказа</a:t>
            </a:r>
            <a:endParaRPr lang="ru-RU" sz="4400" b="1" cap="none" spc="0" dirty="0">
              <a:ln w="11430"/>
              <a:solidFill>
                <a:srgbClr val="00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467544" y="1052736"/>
            <a:ext cx="3600400" cy="2664296"/>
            <a:chOff x="467544" y="1052736"/>
            <a:chExt cx="3384516" cy="2683460"/>
          </a:xfrm>
        </p:grpSpPr>
        <p:sp>
          <p:nvSpPr>
            <p:cNvPr id="3" name="TextBox 2"/>
            <p:cNvSpPr txBox="1"/>
            <p:nvPr/>
          </p:nvSpPr>
          <p:spPr>
            <a:xfrm>
              <a:off x="467544" y="3212976"/>
              <a:ext cx="33845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Wingdings" pitchFamily="2" charset="2"/>
                <a:buChar char="ü"/>
              </a:pPr>
              <a:r>
                <a:rPr lang="ru-RU" sz="2800" b="1" dirty="0" smtClean="0"/>
                <a:t> Дорога  к озеру</a:t>
              </a:r>
              <a:endParaRPr lang="ru-RU" sz="2800" b="1" dirty="0"/>
            </a:p>
          </p:txBody>
        </p:sp>
        <p:pic>
          <p:nvPicPr>
            <p:cNvPr id="31746" name="Picture 2" descr="http://diafilmy.su/uploads/posts/2014-05/1401297928_05r.jpg"/>
            <p:cNvPicPr>
              <a:picLocks noChangeAspect="1" noChangeArrowheads="1"/>
            </p:cNvPicPr>
            <p:nvPr/>
          </p:nvPicPr>
          <p:blipFill>
            <a:blip r:embed="rId3" cstate="print"/>
            <a:srcRect l="12427" r="-453" b="11548"/>
            <a:stretch>
              <a:fillRect/>
            </a:stretch>
          </p:blipFill>
          <p:spPr bwMode="auto">
            <a:xfrm>
              <a:off x="1115616" y="1052736"/>
              <a:ext cx="2448272" cy="1843405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11" name="TextBox 10"/>
          <p:cNvSpPr txBox="1"/>
          <p:nvPr/>
        </p:nvSpPr>
        <p:spPr>
          <a:xfrm>
            <a:off x="251520" y="6021288"/>
            <a:ext cx="3767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b="1" dirty="0" smtClean="0"/>
              <a:t>Приказ  взрослого</a:t>
            </a:r>
            <a:endParaRPr lang="ru-RU" sz="2800" b="1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4283968" y="980728"/>
            <a:ext cx="4226670" cy="2755468"/>
            <a:chOff x="4283968" y="980728"/>
            <a:chExt cx="4226670" cy="2755468"/>
          </a:xfrm>
        </p:grpSpPr>
        <p:sp>
          <p:nvSpPr>
            <p:cNvPr id="7" name="TextBox 6"/>
            <p:cNvSpPr txBox="1"/>
            <p:nvPr/>
          </p:nvSpPr>
          <p:spPr>
            <a:xfrm>
              <a:off x="4283968" y="3212976"/>
              <a:ext cx="422667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Wingdings" pitchFamily="2" charset="2"/>
                <a:buChar char="ü"/>
              </a:pPr>
              <a:r>
                <a:rPr lang="ru-RU" sz="2800" b="1" dirty="0" smtClean="0"/>
                <a:t>Встреча  с  ребятами</a:t>
              </a:r>
              <a:endParaRPr lang="ru-RU" sz="2800" b="1" dirty="0"/>
            </a:p>
          </p:txBody>
        </p:sp>
        <p:pic>
          <p:nvPicPr>
            <p:cNvPr id="31750" name="Picture 6" descr="http://diafilmy.su/uploads/posts/2014-05/1401297977_13r.jpg"/>
            <p:cNvPicPr>
              <a:picLocks noChangeAspect="1" noChangeArrowheads="1"/>
            </p:cNvPicPr>
            <p:nvPr/>
          </p:nvPicPr>
          <p:blipFill>
            <a:blip r:embed="rId4" cstate="print"/>
            <a:srcRect r="1618" b="11548"/>
            <a:stretch>
              <a:fillRect/>
            </a:stretch>
          </p:blipFill>
          <p:spPr bwMode="auto">
            <a:xfrm>
              <a:off x="5076056" y="980728"/>
              <a:ext cx="2880320" cy="1940425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31752" name="Picture 8" descr="http://diafilmy.su/uploads/posts/2014-05/1401297934_26r.jpg"/>
          <p:cNvPicPr>
            <a:picLocks noChangeAspect="1" noChangeArrowheads="1"/>
          </p:cNvPicPr>
          <p:nvPr/>
        </p:nvPicPr>
        <p:blipFill>
          <a:blip r:embed="rId5" cstate="print"/>
          <a:srcRect r="2653" b="20205"/>
          <a:stretch>
            <a:fillRect/>
          </a:stretch>
        </p:blipFill>
        <p:spPr bwMode="auto">
          <a:xfrm>
            <a:off x="5076056" y="3861048"/>
            <a:ext cx="3168352" cy="19460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2" name="Picture 2" descr="http://diafilmy.su/uploads/posts/2014-05/1401297950_15r.jpg"/>
          <p:cNvPicPr>
            <a:picLocks noChangeAspect="1" noChangeArrowheads="1"/>
          </p:cNvPicPr>
          <p:nvPr/>
        </p:nvPicPr>
        <p:blipFill>
          <a:blip r:embed="rId6" cstate="print"/>
          <a:srcRect l="5689" t="9675" r="8356" b="15694"/>
          <a:stretch>
            <a:fillRect/>
          </a:stretch>
        </p:blipFill>
        <p:spPr bwMode="auto">
          <a:xfrm>
            <a:off x="755576" y="3861048"/>
            <a:ext cx="3168352" cy="20613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4283968" y="5831049"/>
            <a:ext cx="47160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b="1" dirty="0" smtClean="0"/>
              <a:t>Семья  продолжает  путешествие</a:t>
            </a:r>
            <a:endParaRPr lang="ru-RU" sz="28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1571625" y="357188"/>
            <a:ext cx="64404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4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друзей природы</a:t>
            </a:r>
          </a:p>
        </p:txBody>
      </p:sp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760413" y="1362075"/>
            <a:ext cx="52752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ru-RU" sz="2000" b="1" i="1"/>
              <a:t>  </a:t>
            </a:r>
            <a:r>
              <a:rPr lang="ru-RU" sz="2400" b="1" i="1">
                <a:solidFill>
                  <a:srgbClr val="008000"/>
                </a:solidFill>
              </a:rPr>
              <a:t>  </a:t>
            </a:r>
            <a:r>
              <a:rPr lang="ru-RU" sz="2400" b="1" i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Если случайно окажешься рядом </a:t>
            </a:r>
          </a:p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с гнездом птицы, не бери в руки</a:t>
            </a:r>
          </a:p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яйца или птенцов, сразу же уходи.</a:t>
            </a:r>
          </a:p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Иначе птицы – родители могут </a:t>
            </a:r>
          </a:p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насовсем  покинуть гнездо.</a:t>
            </a:r>
          </a:p>
        </p:txBody>
      </p:sp>
      <p:pic>
        <p:nvPicPr>
          <p:cNvPr id="21508" name="Picture 4" descr="http://www.dront.ru/sopr/kraca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714750"/>
            <a:ext cx="3429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6" descr="http://www.texasbluebirdsociety.org/coppermine/albums/userpics/normal_Tufted%20Titmouse%20ne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700213"/>
            <a:ext cx="238125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 descr="C:\Documents and Settings\323\Рабочий стол\Портфель\клипатры\fdc15d2bd95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3857625"/>
            <a:ext cx="3286125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8" descr="http://animashky.ru/flist/objiv/311/16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450" y="3389313"/>
            <a:ext cx="195262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25503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323528" y="404018"/>
            <a:ext cx="556895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i="1" dirty="0">
                <a:solidFill>
                  <a:srgbClr val="008000"/>
                </a:solidFill>
              </a:rPr>
              <a:t>    2</a:t>
            </a:r>
            <a:r>
              <a:rPr lang="ru-RU" sz="2400" b="1" i="1" dirty="0">
                <a:solidFill>
                  <a:srgbClr val="008000"/>
                </a:solidFill>
              </a:rPr>
              <a:t>. </a:t>
            </a:r>
            <a:r>
              <a:rPr lang="ru-RU" sz="2800" b="1" i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Не лови и не уноси домой</a:t>
            </a:r>
          </a:p>
          <a:p>
            <a:r>
              <a:rPr lang="ru-RU" sz="2800" b="1" i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здоровых птенцов. Их родители</a:t>
            </a:r>
          </a:p>
          <a:p>
            <a:r>
              <a:rPr lang="ru-RU" sz="2800" b="1" i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рядом, хотя и не показываются</a:t>
            </a:r>
          </a:p>
          <a:p>
            <a:r>
              <a:rPr lang="ru-RU" sz="2800" b="1" i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тебе на глаза. Они сами</a:t>
            </a:r>
          </a:p>
          <a:p>
            <a:r>
              <a:rPr lang="ru-RU" sz="2800" b="1" i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позаботятся о своём потомстве</a:t>
            </a:r>
            <a:r>
              <a:rPr lang="ru-RU" sz="2400" b="1" i="1" dirty="0">
                <a:solidFill>
                  <a:srgbClr val="008000"/>
                </a:solidFill>
              </a:rPr>
              <a:t>.</a:t>
            </a:r>
          </a:p>
          <a:p>
            <a:endParaRPr lang="ru-RU" sz="2000" b="1" i="1" dirty="0"/>
          </a:p>
        </p:txBody>
      </p:sp>
      <p:pic>
        <p:nvPicPr>
          <p:cNvPr id="22531" name="Picture 2" descr="Фотография птенцов в гнезд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108" y="549275"/>
            <a:ext cx="3297017" cy="2159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5" descr="Птенец воробь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2924175"/>
            <a:ext cx="50704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6" descr="http://animashky.ru/flist/objiv/311/29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3286125"/>
            <a:ext cx="2071688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8" descr="http://animashky.ru/flist/objiv/311/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5000625"/>
            <a:ext cx="1714500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759282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кочнево - 16\Desktop\image (70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17550"/>
            <a:ext cx="7620000" cy="542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447746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hntr.ru/wp-content/uploads/2015/04/5ad1c_1_03-1024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933056"/>
            <a:ext cx="3528392" cy="19847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9700" name="Picture 4" descr="http://images.forwallpaper.com/files/thumbs/preview/20/208747__family-of-ducks_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92696"/>
            <a:ext cx="3798193" cy="25321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9702" name="Picture 6" descr="http://ic.pics.livejournal.com/sergey_sk78/20131117/9007/9007_original.jpg"/>
          <p:cNvPicPr>
            <a:picLocks noChangeAspect="1" noChangeArrowheads="1"/>
          </p:cNvPicPr>
          <p:nvPr/>
        </p:nvPicPr>
        <p:blipFill>
          <a:blip r:embed="rId4" cstate="print"/>
          <a:srcRect t="-1260"/>
          <a:stretch>
            <a:fillRect/>
          </a:stretch>
        </p:blipFill>
        <p:spPr bwMode="auto">
          <a:xfrm>
            <a:off x="5076056" y="3501008"/>
            <a:ext cx="3600400" cy="28634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11960" y="620688"/>
            <a:ext cx="483837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«Будь  другом </a:t>
            </a: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природе»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765175" y="1412776"/>
            <a:ext cx="656812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9000" cmpd="sng">
                  <a:solidFill>
                    <a:srgbClr val="003300"/>
                  </a:solidFill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Times New Roman" pitchFamily="18" charset="0"/>
              </a:rPr>
              <a:t>Умный удод метлою удил,</a:t>
            </a:r>
          </a:p>
          <a:p>
            <a:r>
              <a:rPr lang="ru-RU" sz="3200" b="1" dirty="0" smtClean="0">
                <a:ln w="9000" cmpd="sng">
                  <a:solidFill>
                    <a:srgbClr val="003300"/>
                  </a:solidFill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Times New Roman" pitchFamily="18" charset="0"/>
              </a:rPr>
              <a:t>Удочкой улицу мёл крокодил.</a:t>
            </a:r>
          </a:p>
          <a:p>
            <a:r>
              <a:rPr lang="ru-RU" sz="3200" b="1" dirty="0" smtClean="0">
                <a:ln w="9000" cmpd="sng">
                  <a:solidFill>
                    <a:srgbClr val="003300"/>
                  </a:solidFill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Times New Roman" pitchFamily="18" charset="0"/>
              </a:rPr>
              <a:t>Утка усатая мышку поймала,</a:t>
            </a:r>
          </a:p>
          <a:p>
            <a:r>
              <a:rPr lang="ru-RU" sz="3200" b="1" dirty="0" smtClean="0">
                <a:ln w="9000" cmpd="sng">
                  <a:solidFill>
                    <a:srgbClr val="003300"/>
                  </a:solidFill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Times New Roman" pitchFamily="18" charset="0"/>
              </a:rPr>
              <a:t>Кошка с утятами в речку ныряла.</a:t>
            </a:r>
          </a:p>
          <a:p>
            <a:r>
              <a:rPr lang="ru-RU" sz="3200" b="1" dirty="0" smtClean="0">
                <a:ln w="9000" cmpd="sng">
                  <a:solidFill>
                    <a:srgbClr val="003300"/>
                  </a:solidFill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Times New Roman" pitchFamily="18" charset="0"/>
              </a:rPr>
              <a:t>Что-то, наверное, было не так,</a:t>
            </a:r>
          </a:p>
          <a:p>
            <a:r>
              <a:rPr lang="ru-RU" sz="3200" b="1" dirty="0" smtClean="0">
                <a:ln w="9000" cmpd="sng">
                  <a:solidFill>
                    <a:srgbClr val="003300"/>
                  </a:solidFill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Times New Roman" pitchFamily="18" charset="0"/>
              </a:rPr>
              <a:t>Что же напутал поэт наш, чудак?</a:t>
            </a:r>
            <a:endParaRPr lang="ru-RU" sz="3200" b="1" dirty="0">
              <a:ln w="9000" cmpd="sng">
                <a:solidFill>
                  <a:srgbClr val="003300"/>
                </a:solidFill>
                <a:prstDash val="solid"/>
              </a:ln>
              <a:solidFill>
                <a:srgbClr val="003300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2" name="AutoShape 2" descr="http://zabavniks.com/wp-content/uploads/Photo_by_Saint_Bernard_4_1006314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://zabavniks.com/wp-content/uploads/Photo_by_Saint_Bernard_4_1006314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://zabavniks.com/wp-content/uploads/Photo_by_Saint_Bernard_4_10063147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irkipedia.ru/sites/default/files/161udo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93" b="3415"/>
          <a:stretch/>
        </p:blipFill>
        <p:spPr bwMode="auto">
          <a:xfrm>
            <a:off x="6160276" y="3944010"/>
            <a:ext cx="2496306" cy="233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907704" y="320676"/>
            <a:ext cx="526035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Речевая разминка</a:t>
            </a:r>
            <a:endParaRPr lang="ru-RU" sz="4400" b="1" cap="none" spc="0" dirty="0">
              <a:ln w="11430"/>
              <a:solidFill>
                <a:srgbClr val="00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574774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3203848" y="1772816"/>
            <a:ext cx="2475436" cy="2646878"/>
            <a:chOff x="3275856" y="1124744"/>
            <a:chExt cx="2475436" cy="2646878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3275856" y="2348880"/>
              <a:ext cx="1324402" cy="110799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6600" b="1" i="1" cap="none" spc="50" dirty="0" smtClean="0">
                  <a:ln w="11430"/>
                  <a:solidFill>
                    <a:srgbClr val="0066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КА</a:t>
              </a:r>
              <a:endParaRPr lang="ru-RU" sz="6600" b="1" i="1" cap="none" spc="50" dirty="0">
                <a:ln w="11430"/>
                <a:solidFill>
                  <a:srgbClr val="00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139952" y="1124744"/>
              <a:ext cx="1611340" cy="264687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166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16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195736" y="404664"/>
            <a:ext cx="49775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Отгадайте  ребус</a:t>
            </a:r>
            <a:endParaRPr lang="ru-RU" sz="4400" b="1" cap="none" spc="0" dirty="0">
              <a:ln w="11430"/>
              <a:solidFill>
                <a:srgbClr val="00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7650" name="Picture 2" descr="http://baikal24.ru/public/images/upload/image14140013251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3744416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652" name="Picture 4" descr="http://img-fotki.yandex.ru/get/2708/41699705.eb/0_65df4_b1c98f02_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44824"/>
            <a:ext cx="3862908" cy="27426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827584" y="5157192"/>
            <a:ext cx="71433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Чирок – свистунок  </a:t>
            </a:r>
            <a:r>
              <a:rPr lang="ru-RU" sz="2400" dirty="0" smtClean="0"/>
              <a:t>самая  маленькая  </a:t>
            </a:r>
            <a:r>
              <a:rPr lang="ru-RU" sz="2400" b="1" dirty="0" smtClean="0">
                <a:solidFill>
                  <a:srgbClr val="006600"/>
                </a:solidFill>
              </a:rPr>
              <a:t>уточка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 Она  весит  меньше  </a:t>
            </a:r>
            <a:r>
              <a:rPr lang="ru-RU" sz="2400" b="1" dirty="0" smtClean="0">
                <a:solidFill>
                  <a:srgbClr val="006600"/>
                </a:solidFill>
              </a:rPr>
              <a:t>600  грамм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umniza.de/WebRoot/Store22/Shops/62303963/4F72/9551/97D3/B80A/BDD8/C0A8/28BD/5CBB/978-5-367-01705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04664"/>
            <a:ext cx="3724275" cy="571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6" descr="http://worldbirds.ru/images/stories/chirok_svis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99498" y="3645024"/>
            <a:ext cx="3577580" cy="25043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7976" y="332656"/>
            <a:ext cx="8512496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alt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Михаил </a:t>
            </a:r>
            <a:r>
              <a:rPr lang="ru-RU" alt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М</a:t>
            </a:r>
            <a:r>
              <a:rPr lang="ru-RU" alt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ихайлович Пришвин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10"/>
          <p:cNvSpPr txBox="1">
            <a:spLocks noChangeArrowheads="1"/>
          </p:cNvSpPr>
          <p:nvPr/>
        </p:nvSpPr>
        <p:spPr>
          <a:xfrm>
            <a:off x="4139952" y="1666407"/>
            <a:ext cx="4680520" cy="38884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ct val="0"/>
              </a:spcBef>
              <a:buNone/>
            </a:pPr>
            <a:r>
              <a:rPr lang="ru-RU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Дата рождения</a:t>
            </a:r>
            <a:r>
              <a:rPr lang="ru-RU" sz="24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23 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января (4 февраля) 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1873 г.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ru-RU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Место рождения: 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с. </a:t>
            </a:r>
            <a:r>
              <a:rPr lang="ru-RU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Хрущёво-Лёвшино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, Елецкий уезд, Орловская 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губерния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Дата </a:t>
            </a:r>
            <a:r>
              <a:rPr lang="ru-RU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смерти:</a:t>
            </a:r>
            <a:r>
              <a:rPr lang="ru-RU" sz="2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16 января 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1954 г.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ru-RU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Место смерти:</a:t>
            </a:r>
            <a:r>
              <a:rPr lang="ru-RU" sz="2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Москва, СССР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Род </a:t>
            </a:r>
            <a:r>
              <a:rPr lang="ru-RU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деятельности:</a:t>
            </a:r>
            <a:r>
              <a:rPr lang="ru-RU" sz="2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Прозаик, публицист</a:t>
            </a:r>
          </a:p>
        </p:txBody>
      </p:sp>
      <p:sp>
        <p:nvSpPr>
          <p:cNvPr id="2" name="AutoShape 2" descr="https://litdata.ru/wp-content/uploads/2021/10/Berestov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litdata.ru/wp-content/uploads/2021/10/Berestov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s://orenburgkniga.ru/wp-content/uploads/6/4/0/640cc12d60bb133295f3c8256e306410.webp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orenburgkniga.ru/wp-content/uploads/6/4/0/640cc12d60bb133295f3c8256e306410.webp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https://opiqkz.blob.core.windows.net/kitcontent/ce404be1-0b37-4a4c-8fe2-5b16ce1f1860/e1d90830-b944-4a31-aa13-04592777abc1/e10252f4-5670-4245-ad43-6af1c32d36fc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1473054"/>
            <a:ext cx="3286648" cy="4404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96630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cs306204.vk.me/v306204311/7f1a/bHJvrXh2YX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32656"/>
            <a:ext cx="5904656" cy="38779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79512" y="4365010"/>
            <a:ext cx="8702447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ru-RU" b="1" dirty="0" smtClean="0"/>
              <a:t>      </a:t>
            </a:r>
            <a:r>
              <a:rPr lang="ru-RU" sz="2400" b="1" dirty="0" smtClean="0">
                <a:solidFill>
                  <a:srgbClr val="006600"/>
                </a:solidFill>
              </a:rPr>
              <a:t>Михаил  Михайлович Пришвин </a:t>
            </a:r>
            <a:r>
              <a:rPr lang="ru-RU" sz="2400" b="1" dirty="0" smtClean="0"/>
              <a:t>родился в Орловской</a:t>
            </a:r>
          </a:p>
          <a:p>
            <a:pPr>
              <a:buNone/>
            </a:pPr>
            <a:r>
              <a:rPr lang="ru-RU" sz="2400" b="1" dirty="0" smtClean="0"/>
              <a:t> губернии. Жилось его семье трудно, так как мать</a:t>
            </a:r>
          </a:p>
          <a:p>
            <a:pPr>
              <a:buNone/>
            </a:pPr>
            <a:r>
              <a:rPr lang="ru-RU" sz="2400" b="1" dirty="0" smtClean="0"/>
              <a:t> осталась одна с пятью детьми. В Германии закончил </a:t>
            </a:r>
          </a:p>
          <a:p>
            <a:pPr>
              <a:buNone/>
            </a:pPr>
            <a:r>
              <a:rPr lang="ru-RU" sz="2400" b="1" dirty="0" smtClean="0"/>
              <a:t>университет и стал агрономом. Он собирался заняться</a:t>
            </a:r>
          </a:p>
          <a:p>
            <a:pPr>
              <a:buNone/>
            </a:pPr>
            <a:r>
              <a:rPr lang="ru-RU" sz="2400" b="1" dirty="0" smtClean="0"/>
              <a:t>  наукой, но стал писателем. Он стал писать о природе.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247134" y="260646"/>
            <a:ext cx="87173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Словарная работа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2" name="Picture 2" descr="https://theslide.ru/img/thumbs/ea542b9fc952d009ddc8cfacdf3f8cd0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2" t="44053" r="15526" b="21351"/>
          <a:stretch/>
        </p:blipFill>
        <p:spPr bwMode="auto">
          <a:xfrm>
            <a:off x="2558985" y="1628800"/>
            <a:ext cx="4033038" cy="1595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756079"/>
            <a:ext cx="244348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ВЕРСТА - 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778195"/>
            <a:ext cx="618400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noFill/>
                  <a:prstDash val="solid"/>
                </a:ln>
                <a:solidFill>
                  <a:srgbClr val="00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Старая русская мера длины, чуть больше километра.</a:t>
            </a:r>
            <a:endParaRPr lang="ru-RU" sz="2800" b="1" dirty="0">
              <a:ln w="10541" cmpd="sng">
                <a:noFill/>
                <a:prstDash val="solid"/>
              </a:ln>
              <a:solidFill>
                <a:srgbClr val="00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9680" y="3098547"/>
            <a:ext cx="271580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ПАРОВОЕ </a:t>
            </a:r>
          </a:p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ПОЛЕ - 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80486" y="3140968"/>
            <a:ext cx="6184002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noFill/>
                  <a:prstDash val="solid"/>
                </a:ln>
                <a:solidFill>
                  <a:srgbClr val="00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Поле, оставленное на одно лето незасеянным для очищения от сорняков.</a:t>
            </a:r>
            <a:endParaRPr lang="ru-RU" sz="2800" b="1" dirty="0">
              <a:ln w="10541" cmpd="sng">
                <a:noFill/>
                <a:prstDash val="solid"/>
              </a:ln>
              <a:solidFill>
                <a:srgbClr val="00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4" name="Picture 4" descr="http://cdn.n71.ru/files/83910/po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169" y="4525963"/>
            <a:ext cx="2969283" cy="1972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99579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7019" y="404664"/>
            <a:ext cx="4752528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65113" indent="-265113">
              <a:buFontTx/>
              <a:buChar char="-"/>
            </a:pPr>
            <a:r>
              <a:rPr lang="ru-RU" sz="2800" b="1" spc="0" dirty="0" smtClean="0">
                <a:ln w="9000" cmpd="sng">
                  <a:noFill/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Опишите </a:t>
            </a:r>
            <a:r>
              <a:rPr lang="ru-RU" sz="2800" b="1" dirty="0" smtClean="0">
                <a:ln w="9000" cmpd="sng">
                  <a:noFill/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ru-RU" sz="2800" b="1" spc="0" dirty="0" smtClean="0">
                <a:ln w="9000" cmpd="sng">
                  <a:noFill/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уть уточки с утятами.</a:t>
            </a:r>
          </a:p>
          <a:p>
            <a:pPr marL="265113" indent="-265113">
              <a:buFontTx/>
              <a:buChar char="-"/>
            </a:pPr>
            <a:r>
              <a:rPr lang="ru-RU" sz="2800" b="1" dirty="0" smtClean="0">
                <a:ln w="9000" cmpd="sng">
                  <a:noFill/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Охарактеризуйте ребят: весёлые, жестокие, глупые, несмышлёные, беззаботные.</a:t>
            </a:r>
          </a:p>
          <a:p>
            <a:pPr marL="265113" indent="-265113">
              <a:buFontTx/>
              <a:buChar char="-"/>
            </a:pPr>
            <a:r>
              <a:rPr lang="ru-RU" sz="2800" b="1" spc="0" dirty="0" smtClean="0">
                <a:ln w="9000" cmpd="sng">
                  <a:noFill/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Как называет писатель утят?</a:t>
            </a:r>
          </a:p>
          <a:p>
            <a:pPr marL="265113" indent="-265113">
              <a:buFontTx/>
              <a:buChar char="-"/>
            </a:pPr>
            <a:r>
              <a:rPr lang="ru-RU" sz="2800" b="1" dirty="0" smtClean="0">
                <a:ln w="9000" cmpd="sng">
                  <a:noFill/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Смогли ли ребята понять, хорошо ли они поступили?</a:t>
            </a:r>
          </a:p>
          <a:p>
            <a:pPr marL="265113" indent="-265113">
              <a:buFontTx/>
              <a:buChar char="-"/>
            </a:pPr>
            <a:r>
              <a:rPr lang="ru-RU" sz="2800" b="1" spc="0" dirty="0" smtClean="0">
                <a:ln w="9000" cmpd="sng">
                  <a:noFill/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Что можно сказать о человеке, от имени которого ведётся рассказ? </a:t>
            </a:r>
            <a:endParaRPr lang="ru-RU" sz="2800" b="1" spc="0" dirty="0">
              <a:ln w="9000" cmpd="sng">
                <a:noFill/>
                <a:prstDash val="solid"/>
              </a:ln>
              <a:solidFill>
                <a:srgbClr val="003300"/>
              </a:solidFill>
              <a:effectLst>
                <a:reflection blurRad="12700" stA="28000" endPos="45000" dist="1000" dir="5400000" sy="-100000" algn="bl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146" name="Picture 2" descr="http://ftp.libs.spb.ru/covers/images/cover_19718020-ks_2019-03-20_14-09-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3438"/>
            <a:ext cx="3528392" cy="53763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3405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2336800" y="974725"/>
            <a:ext cx="55387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6000" b="1">
                <a:solidFill>
                  <a:srgbClr val="FF0000"/>
                </a:solidFill>
              </a:rPr>
              <a:t>Игра «Да и нет»</a:t>
            </a:r>
          </a:p>
        </p:txBody>
      </p:sp>
      <p:pic>
        <p:nvPicPr>
          <p:cNvPr id="17411" name="Picture 2" descr="C:\Users\кочнево - 16\Desktop\image (44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513" y="2722563"/>
            <a:ext cx="3157537" cy="231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3" descr="C:\Users\кочнево - 16\Desktop\image (38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963" y="2743200"/>
            <a:ext cx="3460750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2" descr="Ответы Нет Да Нет Да Нет Нет Нет Да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568325"/>
            <a:ext cx="166052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195349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бята и утят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ребята и утята</Template>
  <TotalTime>22</TotalTime>
  <Words>453</Words>
  <Application>Microsoft Office PowerPoint</Application>
  <PresentationFormat>Экран (4:3)</PresentationFormat>
  <Paragraphs>93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ребята и утята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79500</dc:creator>
  <cp:lastModifiedBy>79500</cp:lastModifiedBy>
  <cp:revision>4</cp:revision>
  <dcterms:created xsi:type="dcterms:W3CDTF">2023-11-26T14:32:48Z</dcterms:created>
  <dcterms:modified xsi:type="dcterms:W3CDTF">2024-01-06T08:16:13Z</dcterms:modified>
</cp:coreProperties>
</file>