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2" r:id="rId2"/>
    <p:sldId id="267" r:id="rId3"/>
    <p:sldId id="265" r:id="rId4"/>
    <p:sldId id="259" r:id="rId5"/>
    <p:sldId id="257" r:id="rId6"/>
    <p:sldId id="256" r:id="rId7"/>
    <p:sldId id="263" r:id="rId8"/>
    <p:sldId id="258" r:id="rId9"/>
    <p:sldId id="271" r:id="rId10"/>
    <p:sldId id="260" r:id="rId11"/>
    <p:sldId id="274" r:id="rId12"/>
    <p:sldId id="273" r:id="rId13"/>
    <p:sldId id="275" r:id="rId14"/>
    <p:sldId id="276" r:id="rId15"/>
    <p:sldId id="313" r:id="rId16"/>
    <p:sldId id="277" r:id="rId17"/>
    <p:sldId id="278" r:id="rId18"/>
    <p:sldId id="279" r:id="rId19"/>
    <p:sldId id="280" r:id="rId20"/>
    <p:sldId id="283" r:id="rId21"/>
    <p:sldId id="282" r:id="rId22"/>
    <p:sldId id="281" r:id="rId23"/>
    <p:sldId id="284" r:id="rId24"/>
    <p:sldId id="285" r:id="rId25"/>
    <p:sldId id="286" r:id="rId26"/>
    <p:sldId id="288" r:id="rId27"/>
    <p:sldId id="287" r:id="rId28"/>
    <p:sldId id="289" r:id="rId29"/>
    <p:sldId id="290" r:id="rId30"/>
    <p:sldId id="262" r:id="rId31"/>
    <p:sldId id="268" r:id="rId32"/>
    <p:sldId id="264" r:id="rId33"/>
    <p:sldId id="266" r:id="rId34"/>
    <p:sldId id="311" r:id="rId35"/>
    <p:sldId id="269" r:id="rId36"/>
    <p:sldId id="292" r:id="rId37"/>
    <p:sldId id="270" r:id="rId38"/>
    <p:sldId id="293" r:id="rId39"/>
    <p:sldId id="291" r:id="rId40"/>
    <p:sldId id="294" r:id="rId41"/>
    <p:sldId id="295" r:id="rId42"/>
    <p:sldId id="296" r:id="rId43"/>
    <p:sldId id="300" r:id="rId44"/>
    <p:sldId id="298" r:id="rId45"/>
    <p:sldId id="301" r:id="rId46"/>
    <p:sldId id="299" r:id="rId47"/>
    <p:sldId id="302" r:id="rId48"/>
    <p:sldId id="304" r:id="rId49"/>
    <p:sldId id="303" r:id="rId50"/>
    <p:sldId id="305" r:id="rId51"/>
    <p:sldId id="306" r:id="rId52"/>
    <p:sldId id="307" r:id="rId53"/>
    <p:sldId id="308" r:id="rId54"/>
    <p:sldId id="309" r:id="rId55"/>
    <p:sldId id="310" r:id="rId56"/>
    <p:sldId id="297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735" autoAdjust="0"/>
  </p:normalViewPr>
  <p:slideViewPr>
    <p:cSldViewPr>
      <p:cViewPr varScale="1">
        <p:scale>
          <a:sx n="102" d="100"/>
          <a:sy n="102" d="100"/>
        </p:scale>
        <p:origin x="-2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64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oleObject" Target="../embeddings/oleObject6.bin"/><Relationship Id="rId5" Type="http://schemas.openxmlformats.org/officeDocument/2006/relationships/image" Target="../media/image66.png"/><Relationship Id="rId10" Type="http://schemas.openxmlformats.org/officeDocument/2006/relationships/oleObject" Target="../embeddings/oleObject5.bin"/><Relationship Id="rId4" Type="http://schemas.openxmlformats.org/officeDocument/2006/relationships/image" Target="../media/image65.jpeg"/><Relationship Id="rId9" Type="http://schemas.openxmlformats.org/officeDocument/2006/relationships/oleObject" Target="../embeddings/oleObject4.bin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571612"/>
            <a:ext cx="7772400" cy="2714644"/>
          </a:xfrm>
          <a:solidFill>
            <a:schemeClr val="accent3">
              <a:lumMod val="75000"/>
            </a:schemeClr>
          </a:solidFill>
          <a:ln w="76200">
            <a:solidFill>
              <a:srgbClr val="FFFF00"/>
            </a:solidFill>
          </a:ln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ОБОБЩЕНИЕ ПЕДАГОГИЧЕСКОГО ОПЫТА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ПРЕПОДАВАНИЯ 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3504" y="4643446"/>
            <a:ext cx="3857652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ДОКЛАД подготовила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реподаватель ИЯ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Бариева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Л.И.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638" name="Picture 6" descr="Цветные Карандаши Рисования Движении — Стоковое видео, футаж © VIZAFOTO  #2356367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" y="4377689"/>
            <a:ext cx="4429126" cy="2480311"/>
          </a:xfrm>
          <a:prstGeom prst="rect">
            <a:avLst/>
          </a:prstGeom>
          <a:noFill/>
        </p:spPr>
      </p:pic>
      <p:sp>
        <p:nvSpPr>
          <p:cNvPr id="69639" name="Rectangle 7"/>
          <p:cNvSpPr>
            <a:spLocks noChangeArrowheads="1"/>
          </p:cNvSpPr>
          <p:nvPr/>
        </p:nvSpPr>
        <p:spPr bwMode="auto">
          <a:xfrm>
            <a:off x="0" y="142852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КРЫМСКИЙ ФЕДЕРАЛЬНЫЙ УНИВЕРСИТЕТ имени В.И.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Вернадского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(ФГАОУ ВО «КФУ им. В.И.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Вернадского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»)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гидромелиорации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механизации сельского хозяйства (филиал)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ФГАОУ ВО «КФУ им. В.И.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Вернадского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пгт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Советский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857364"/>
            <a:ext cx="6524507" cy="489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714348" y="214290"/>
            <a:ext cx="7929618" cy="2928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5715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Система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урочной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внеурочной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работы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техникуме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всем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учебным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дисциплинам направлена на решение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указанных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задач.  </a:t>
            </a:r>
          </a:p>
          <a:p>
            <a:pPr lvl="0" indent="5715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этом плане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большим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образовательным,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воспитательным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развивающим потенциалом обладает иностранный язык</a:t>
            </a:r>
            <a:r>
              <a:rPr lang="ru-RU" sz="3200" dirty="0" smtClean="0">
                <a:solidFill>
                  <a:srgbClr val="181818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ÐÐ°ÑÑÐ¸Ð½ÐºÐ¸ Ð¿Ð¾ Ð·Ð°Ð¿ÑÐ¾ÑÑ ÐºÐµÑÑÐµÐ½ÑÐºÐ°Ñ ÑÐºÐ¾Ð»Ð° â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5810742" cy="2870506"/>
          </a:xfrm>
          <a:prstGeom prst="rect">
            <a:avLst/>
          </a:prstGeom>
          <a:noFill/>
        </p:spPr>
      </p:pic>
      <p:pic>
        <p:nvPicPr>
          <p:cNvPr id="3" name="Picture 4" descr="ÐÐ°ÑÑÐ¸Ð½ÐºÐ¸ Ð¿Ð¾ Ð·Ð°Ð¿ÑÐ¾ÑÑ ÑÐµÑÐ½Ð¸ÐºÑÐ¼ Ð³Ð¸Ð´ÑÐ¾Ð¼ÐµÐ»Ð¸Ð¾ÑÐ°ÑÐ¸Ð¸ Ð¸ Ð¼ÐµÑÐ°Ð½Ð¸Ð·Ð°ÑÐ¸Ð¸ ÑÐµÐ»ÑÑÐºÐ¾Ð³Ð¾ ÑÐ¾Ð·ÑÐ¹ÑÑÐ²Ð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3714752"/>
            <a:ext cx="5715000" cy="290512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143636" y="214290"/>
            <a:ext cx="278608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2010-2011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английского языка Керченской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СОШ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№ 5,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3214686"/>
            <a:ext cx="30003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2012 – 2023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–преподаватель иностранного языка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Техникума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гидромелиорации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механизации сельского хозяйства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714356"/>
            <a:ext cx="85725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 постоянно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стремилась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рассматривать процесс обучения иностранному языку как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взаимодействие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обучающей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системы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обучаемой.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2" name="AutoShape 2" descr="168478143927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143248"/>
            <a:ext cx="4238572" cy="3178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143248"/>
            <a:ext cx="4143622" cy="3107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42844" y="214290"/>
            <a:ext cx="607219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достижения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этого </a:t>
            </a:r>
            <a:r>
              <a:rPr lang="ru-RU" sz="28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процессе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усвоения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учебного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материала,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использую 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современные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педагогические 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технологии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5715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развивающую, </a:t>
            </a:r>
          </a:p>
          <a:p>
            <a:pPr marL="0" marR="0" lvl="0" indent="5715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личностно - ориентированную 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5715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технологию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сотрудничества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</a:t>
            </a: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787" y="0"/>
            <a:ext cx="5715213" cy="4286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57158" y="5572140"/>
            <a:ext cx="86439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715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u="sng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Важнейшим</a:t>
            </a:r>
            <a:r>
              <a:rPr lang="ru-RU" sz="3200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принципом дидактики </a:t>
            </a:r>
            <a:r>
              <a:rPr lang="ru-RU" sz="3200" b="1" u="sng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считаю</a:t>
            </a:r>
            <a:r>
              <a:rPr lang="ru-RU" sz="3200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легкость и приятность </a:t>
            </a:r>
            <a:r>
              <a:rPr lang="ru-RU" sz="3200" b="1" u="sng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учения</a:t>
            </a:r>
            <a:r>
              <a:rPr lang="ru-RU" sz="3200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200" b="1" u="sng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0"/>
            <a:ext cx="9144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Преподавая иностранный язык </a:t>
            </a:r>
            <a:r>
              <a:rPr kumimoji="0" lang="ru-RU" sz="440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44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техникуме</a:t>
            </a:r>
            <a:r>
              <a:rPr kumimoji="0" lang="ru-RU" sz="44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, я </a:t>
            </a:r>
            <a:r>
              <a:rPr kumimoji="0" lang="ru-RU" sz="440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столкнулась</a:t>
            </a:r>
            <a:r>
              <a:rPr kumimoji="0" lang="ru-RU" sz="44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многими проблемами:</a:t>
            </a:r>
            <a:endParaRPr kumimoji="0" lang="ru-RU" sz="440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Eldar\Desktop\презентация\image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143116"/>
            <a:ext cx="6357982" cy="4599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0" y="428604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отсутствие ясного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видения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учащимися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ближайших и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дальних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перспектив и путей их достижения;</a:t>
            </a:r>
            <a:endParaRPr kumimoji="0" lang="ru-RU" sz="3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83" name="AutoShape 3" descr="Что сказать вместо &quot;Я не знаю&quot; на английском? - блог Divela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684" name="Picture 4" descr="C:\Users\Eldar\Desktop\Без назва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357430"/>
            <a:ext cx="4929222" cy="33101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928662" y="428604"/>
            <a:ext cx="821533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едостаточный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временной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объем </a:t>
            </a:r>
          </a:p>
          <a:p>
            <a:pPr marL="0" marR="0" lvl="0" indent="5715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интенсивного изучения </a:t>
            </a:r>
          </a:p>
          <a:p>
            <a:pPr marL="0" marR="0" lvl="0" indent="5715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иностранного языка;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214554"/>
            <a:ext cx="5786446" cy="3862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428604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  Бессистемные знания и низкий, а порой, и нулевой багаж знаний по иностранному языку после окончания школы;</a:t>
            </a:r>
            <a:endParaRPr kumimoji="0" lang="ru-RU" sz="3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3" name="Picture 3" descr="Чет я не понимаю. — Lada 21065, 1,7 л, 2001 года | прикол | DRIV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500306"/>
            <a:ext cx="3143272" cy="3874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357166"/>
            <a:ext cx="75724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Отсутствие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умения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 применить свои знания и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готовности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к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коммуникации;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Что это? PNG , запутанный клипарт, знак вопроса, вопрос PNG картинки и пнг  PSD рисунок для бесплатной загруз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214554"/>
            <a:ext cx="3857666" cy="38576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714356"/>
            <a:ext cx="78947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Неуверенность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собственных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силах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Страхи: зачем и как с ними бороться | ГБУЗ &quot;ЧОЦОЗ МП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071678"/>
            <a:ext cx="4715358" cy="31413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Eldar\Desktop\презентация\images (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786058"/>
            <a:ext cx="4410932" cy="392906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57356" y="500042"/>
            <a:ext cx="70009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современной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жизни, при 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ускорении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социальных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   ритмов и  нарастании  объёма    информации, интенсификации   </a:t>
            </a:r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социальных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    и    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2214554"/>
            <a:ext cx="435768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профессиональных   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контактов    между отдельными     людьми,    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социальными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    </a:t>
            </a:r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группами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   и   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профессиональными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сообществами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требуется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умение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принятия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быстрых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решений.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59293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Отсутствие мотивации к изучению ИЯ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обучающихся;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C:\Users\Eldar\Desktop\презентация\images (9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97074"/>
            <a:ext cx="6000792" cy="4437368"/>
          </a:xfrm>
          <a:prstGeom prst="rect">
            <a:avLst/>
          </a:prstGeom>
          <a:noFill/>
        </p:spPr>
      </p:pic>
      <p:pic>
        <p:nvPicPr>
          <p:cNvPr id="40963" name="Picture 3" descr="C:\Users\Eldar\Desktop\презентация\images (7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000108"/>
            <a:ext cx="4143404" cy="2486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142984"/>
            <a:ext cx="57864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Частая загруженность обучающихся.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9" name="Picture 3" descr="C:\Users\Eldar\Desktop\презентация\images (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357562"/>
            <a:ext cx="5995689" cy="3357586"/>
          </a:xfrm>
          <a:prstGeom prst="rect">
            <a:avLst/>
          </a:prstGeom>
          <a:noFill/>
        </p:spPr>
      </p:pic>
      <p:pic>
        <p:nvPicPr>
          <p:cNvPr id="39940" name="Picture 4" descr="C:\Users\Eldar\Desktop\презентация\images (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642918"/>
            <a:ext cx="3605339" cy="25291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14290"/>
            <a:ext cx="842968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Мои методы по разрешению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вышеперечисленных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проблем:</a:t>
            </a:r>
          </a:p>
          <a:p>
            <a:pPr algn="ctr"/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:\IMG_23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643050"/>
            <a:ext cx="6000792" cy="5000707"/>
          </a:xfrm>
          <a:prstGeom prst="rect">
            <a:avLst/>
          </a:prstGeom>
          <a:noFill/>
        </p:spPr>
      </p:pic>
      <p:pic>
        <p:nvPicPr>
          <p:cNvPr id="37890" name="Picture 2" descr="Женщина медитации, концепция йоги, медитация, расслабиться, здоровый образ  жизни в ландшафте | Премиум вектор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4143380"/>
            <a:ext cx="2500330" cy="2500330"/>
          </a:xfrm>
          <a:prstGeom prst="rect">
            <a:avLst/>
          </a:prstGeom>
          <a:noFill/>
        </p:spPr>
      </p:pic>
      <p:pic>
        <p:nvPicPr>
          <p:cNvPr id="37892" name="Picture 4" descr="Холст «Всё будет хорошо», купить в интернет-магазине в Москве, автор: Ольга  Ломанова, цена: 2800 рублей, 5274.67635.546972.141226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2786058"/>
            <a:ext cx="1928786" cy="19287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42844" y="142852"/>
            <a:ext cx="8858312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Провожу обучение иностранному языку таким образом, чтобы </a:t>
            </a:r>
            <a:r>
              <a:rPr lang="ru-RU" sz="2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обучающихся  пробуждался интерес к знаниям, развивалась инициатива и самостоятельность </a:t>
            </a:r>
            <a:r>
              <a:rPr lang="ru-RU" sz="2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работе;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500174"/>
            <a:ext cx="6905959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072074"/>
            <a:ext cx="8429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Способствую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развитию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обучающихся  не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только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системы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знаний,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умений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навыков, но, и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способностей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,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творческих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сил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43009" name="Picture 1" descr="C:\Users\Eldar\Desktop\16847814108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6429420" cy="48220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928670"/>
            <a:ext cx="51435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3) Помогаю поверить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себя и свои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силы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способствуя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преодолению языкового барьера или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страха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перед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грамматическими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или лексическими ошибками;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Eldar\Desktop\презентация\images (1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3214686"/>
            <a:ext cx="2657475" cy="1724025"/>
          </a:xfrm>
          <a:prstGeom prst="rect">
            <a:avLst/>
          </a:prstGeom>
          <a:noFill/>
        </p:spPr>
      </p:pic>
      <p:pic>
        <p:nvPicPr>
          <p:cNvPr id="4" name="Picture 3" descr="C:\Users\Eldar\Desktop\презентация\images (10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142984"/>
            <a:ext cx="2466975" cy="1847850"/>
          </a:xfrm>
          <a:prstGeom prst="rect">
            <a:avLst/>
          </a:prstGeom>
          <a:noFill/>
        </p:spPr>
      </p:pic>
      <p:pic>
        <p:nvPicPr>
          <p:cNvPr id="5" name="Picture 3" descr="C:\Users\Eldar\Desktop\презентация\images (1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429132"/>
            <a:ext cx="2619376" cy="1743075"/>
          </a:xfrm>
          <a:prstGeom prst="rect">
            <a:avLst/>
          </a:prstGeom>
          <a:noFill/>
        </p:spPr>
      </p:pic>
      <p:pic>
        <p:nvPicPr>
          <p:cNvPr id="6" name="Picture 2" descr="C:\Users\Eldar\Desktop\презентация\images (14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4429132"/>
            <a:ext cx="2619375" cy="174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0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При организации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учебного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процесса,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учитываю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особенности реального общения.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285860"/>
            <a:ext cx="3286148" cy="246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000504"/>
            <a:ext cx="3357586" cy="2518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6" name="Picture 4" descr="C:\Users\Eldar\Desktop\IMG_20230530_0845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428736"/>
            <a:ext cx="3643320" cy="4857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642918"/>
            <a:ext cx="4572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5) На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занятиях по иностранному языку, формируя коммуникативную компетенцию,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создаю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учебные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ситуации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помогающие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учащимся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приобретать знания,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умения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 навыки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различных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видах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речевой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7" name="Picture 1" descr="C:\Users\Eldar\Desktop\16847814164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4214818"/>
            <a:ext cx="3286148" cy="2464610"/>
          </a:xfrm>
          <a:prstGeom prst="rect">
            <a:avLst/>
          </a:prstGeom>
          <a:noFill/>
        </p:spPr>
      </p:pic>
      <p:pic>
        <p:nvPicPr>
          <p:cNvPr id="45058" name="Picture 2" descr="C:\Users\Eldar\Desktop\16847813664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214290"/>
            <a:ext cx="2214578" cy="1660934"/>
          </a:xfrm>
          <a:prstGeom prst="rect">
            <a:avLst/>
          </a:prstGeom>
          <a:noFill/>
        </p:spPr>
      </p:pic>
      <p:pic>
        <p:nvPicPr>
          <p:cNvPr id="45059" name="Picture 3" descr="C:\Users\Eldar\Desktop\IMG_20220419_0953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428736"/>
            <a:ext cx="3714776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3500430" y="428604"/>
            <a:ext cx="550072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6) </a:t>
            </a:r>
            <a:r>
              <a:rPr lang="ru-RU" sz="32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читываю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личностные качества обучающихся: </a:t>
            </a:r>
          </a:p>
          <a:p>
            <a:pPr marL="0" marR="0" lvl="0" indent="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темперамент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способности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marL="0" marR="0" lvl="0" indent="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жизненный опыт, мировоззрение.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Eldar\Desktop\презентация\Без названия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000240"/>
            <a:ext cx="4214842" cy="3077174"/>
          </a:xfrm>
          <a:prstGeom prst="rect">
            <a:avLst/>
          </a:prstGeom>
          <a:noFill/>
        </p:spPr>
      </p:pic>
      <p:pic>
        <p:nvPicPr>
          <p:cNvPr id="47107" name="Picture 3" descr="Продвижение сайтов: Холерик — это неиссякаемая энергия или агрессия в 2023  г | Приюты для животных, Кролик энерджайзер, Энерг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14290"/>
            <a:ext cx="1199737" cy="1571612"/>
          </a:xfrm>
          <a:prstGeom prst="rect">
            <a:avLst/>
          </a:prstGeom>
          <a:noFill/>
        </p:spPr>
      </p:pic>
      <p:pic>
        <p:nvPicPr>
          <p:cNvPr id="47109" name="Picture 5" descr="Как выбрать профессию, если ты сангвиник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214290"/>
            <a:ext cx="2444862" cy="1500198"/>
          </a:xfrm>
          <a:prstGeom prst="rect">
            <a:avLst/>
          </a:prstGeom>
          <a:noFill/>
        </p:spPr>
      </p:pic>
      <p:pic>
        <p:nvPicPr>
          <p:cNvPr id="47111" name="Picture 7" descr="Флегматик и холерик - Херлуф Бидструп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5214926"/>
            <a:ext cx="1500198" cy="1500198"/>
          </a:xfrm>
          <a:prstGeom prst="rect">
            <a:avLst/>
          </a:prstGeom>
          <a:noFill/>
        </p:spPr>
      </p:pic>
      <p:pic>
        <p:nvPicPr>
          <p:cNvPr id="47113" name="Picture 9" descr="Какой темперамент у человека, изображённого на рисунке? 1) меланхолик 2)  сангвиник 3) флегматик 4) холерик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28794" y="5214950"/>
            <a:ext cx="1133470" cy="1519084"/>
          </a:xfrm>
          <a:prstGeom prst="rect">
            <a:avLst/>
          </a:prstGeom>
          <a:noFill/>
        </p:spPr>
      </p:pic>
      <p:pic>
        <p:nvPicPr>
          <p:cNvPr id="47115" name="Picture 11" descr="Футболка &quot;Я звезда&quot; | Прикольные женские футболки | Подарки.ру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78" y="3214686"/>
            <a:ext cx="5643634" cy="2919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1928802"/>
            <a:ext cx="65008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Немаловажными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факторами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достижения  поставленных целей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также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являются: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Eldar\Desktop\презентация\Без названия (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500306"/>
            <a:ext cx="7025440" cy="3984226"/>
          </a:xfrm>
          <a:prstGeom prst="rect">
            <a:avLst/>
          </a:prstGeom>
          <a:noFill/>
        </p:spPr>
      </p:pic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857224" y="142852"/>
            <a:ext cx="742955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Любой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    может   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встретиться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 с   необычными   для   него 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коммуникативными, профессиональными и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социальными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ситуациями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Eldar\Desktop\16847813451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14290"/>
            <a:ext cx="3786214" cy="235745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1428736"/>
            <a:ext cx="5572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Работа кружка;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https://downloader.disk.yandex.ru/preview/7837d390d7b73c0d136cdadafc6af464bee13361f149345bc5363ea23dfe3dce/65893d4e/pP1csh_OsB1tUrfQu4UGZ1IwLvCooI6SQSnHhqvEySA9M8_ETsIVLGK0wt2ABDFomzfBB75qvTLoxCU3FxQ5LQ%3D%3D?uid=0&amp;filename=IMG_20221227_124744.jpg&amp;disposition=inline&amp;hash=&amp;limit=0&amp;content_type=image%2Fjpeg&amp;owner_uid=0&amp;tknv=v2&amp;size=2048x204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000372"/>
            <a:ext cx="4619689" cy="3464767"/>
          </a:xfrm>
          <a:prstGeom prst="rect">
            <a:avLst/>
          </a:prstGeom>
          <a:noFill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2786058"/>
            <a:ext cx="2946839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500166" y="357166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№1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0"/>
            <a:ext cx="17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№ 2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642918"/>
            <a:ext cx="35004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Оснащение кабинета;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0"/>
            <a:ext cx="5452989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8130" y="2285992"/>
            <a:ext cx="495302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071678"/>
            <a:ext cx="371477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428604"/>
            <a:ext cx="58579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Взаимопосещение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занятий преподавателями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0"/>
            <a:ext cx="10583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№ 3</a:t>
            </a:r>
            <a:endParaRPr lang="ru-RU" sz="4000" dirty="0"/>
          </a:p>
        </p:txBody>
      </p:sp>
      <p:pic>
        <p:nvPicPr>
          <p:cNvPr id="5121" name="Picture 1" descr="C:\Users\Eldar\Desktop\16759117931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142852"/>
            <a:ext cx="2932618" cy="3714776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85926"/>
            <a:ext cx="6405582" cy="480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6715140" y="3929066"/>
            <a:ext cx="221457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обмен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опытом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10" y="0"/>
            <a:ext cx="10583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№ 4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428604"/>
            <a:ext cx="364333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Регулярное прохождение преподавателем курсов повышения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квалификации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др.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142852"/>
            <a:ext cx="1171149" cy="18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142852"/>
            <a:ext cx="1243117" cy="185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142852"/>
            <a:ext cx="117091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000496" y="142852"/>
          <a:ext cx="1143008" cy="1818709"/>
        </p:xfrm>
        <a:graphic>
          <a:graphicData uri="http://schemas.openxmlformats.org/presentationml/2006/ole">
            <p:oleObj spid="_x0000_s4098" name="PDF" r:id="rId6" imgW="0" imgH="0" progId="FoxitReader.Document">
              <p:embed/>
            </p:oleObj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2928926" y="214290"/>
          <a:ext cx="1018812" cy="1643050"/>
        </p:xfrm>
        <a:graphic>
          <a:graphicData uri="http://schemas.openxmlformats.org/presentationml/2006/ole">
            <p:oleObj spid="_x0000_s4099" name="PDF" r:id="rId7" imgW="0" imgH="0" progId="FoxitReader.Document">
              <p:embed/>
            </p:oleObj>
          </a:graphicData>
        </a:graphic>
      </p:graphicFrame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2928926" y="3000372"/>
          <a:ext cx="1791252" cy="3166304"/>
        </p:xfrm>
        <a:graphic>
          <a:graphicData uri="http://schemas.openxmlformats.org/presentationml/2006/ole">
            <p:oleObj spid="_x0000_s4100" name="PDF" r:id="rId8" imgW="0" imgH="0" progId="FoxitReader.Document">
              <p:embed/>
            </p:oleObj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4786314" y="2643182"/>
          <a:ext cx="1982962" cy="3161820"/>
        </p:xfrm>
        <a:graphic>
          <a:graphicData uri="http://schemas.openxmlformats.org/presentationml/2006/ole">
            <p:oleObj spid="_x0000_s4101" name="PDF" r:id="rId9" imgW="0" imgH="0" progId="FoxitReader.Document">
              <p:embed/>
            </p:oleObj>
          </a:graphicData>
        </a:graphic>
      </p:graphicFrame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6858016" y="2214554"/>
          <a:ext cx="2103495" cy="3278182"/>
        </p:xfrm>
        <a:graphic>
          <a:graphicData uri="http://schemas.openxmlformats.org/presentationml/2006/ole">
            <p:oleObj spid="_x0000_s4102" name="PDF" r:id="rId10" imgW="0" imgH="0" progId="FoxitReader.Document">
              <p:embed/>
            </p:oleObj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1142976" y="4286256"/>
          <a:ext cx="1711670" cy="2420926"/>
        </p:xfrm>
        <a:graphic>
          <a:graphicData uri="http://schemas.openxmlformats.org/presentationml/2006/ole">
            <p:oleObj spid="_x0000_s4103" name="PDF" r:id="rId11" imgW="0" imgH="0" progId="FoxitReader.Document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2000240"/>
            <a:ext cx="6858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РЕЗУЛЬТАТ: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2428860" y="296781"/>
          <a:ext cx="4357717" cy="6163401"/>
        </p:xfrm>
        <a:graphic>
          <a:graphicData uri="http://schemas.openxmlformats.org/presentationml/2006/ole">
            <p:oleObj spid="_x0000_s2049" name="PDF" r:id="rId3" imgW="0" imgH="0" progId="FoxitReader.Document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2357422" y="195742"/>
          <a:ext cx="4500593" cy="6365480"/>
        </p:xfrm>
        <a:graphic>
          <a:graphicData uri="http://schemas.openxmlformats.org/presentationml/2006/ole">
            <p:oleObj spid="_x0000_s50178" name="PDF" r:id="rId3" imgW="0" imgH="0" progId="FoxitReader.Document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2285984" y="195741"/>
          <a:ext cx="4572031" cy="6466519"/>
        </p:xfrm>
        <a:graphic>
          <a:graphicData uri="http://schemas.openxmlformats.org/presentationml/2006/ole">
            <p:oleObj spid="_x0000_s1028" name="PDF" r:id="rId3" imgW="0" imgH="0" progId="FoxitReader.Document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2299100" y="195742"/>
          <a:ext cx="4558915" cy="6447968"/>
        </p:xfrm>
        <a:graphic>
          <a:graphicData uri="http://schemas.openxmlformats.org/presentationml/2006/ole">
            <p:oleObj spid="_x0000_s51202" name="PDF" r:id="rId3" imgW="0" imgH="0" progId="FoxitReader.Document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2285984" y="195741"/>
          <a:ext cx="4572031" cy="6466519"/>
        </p:xfrm>
        <a:graphic>
          <a:graphicData uri="http://schemas.openxmlformats.org/presentationml/2006/ole">
            <p:oleObj spid="_x0000_s49154" name="PDF" r:id="rId3" imgW="0" imgH="0" progId="FoxitReader.Document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Eldar\Desktop\презентация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142852"/>
            <a:ext cx="3378286" cy="2071702"/>
          </a:xfrm>
          <a:prstGeom prst="rect">
            <a:avLst/>
          </a:prstGeom>
          <a:noFill/>
        </p:spPr>
      </p:pic>
      <p:pic>
        <p:nvPicPr>
          <p:cNvPr id="4" name="Picture 3" descr="C:\Users\Eldar\Desktop\презентация\Без названия (8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572008"/>
            <a:ext cx="3819532" cy="2193650"/>
          </a:xfrm>
          <a:prstGeom prst="rect">
            <a:avLst/>
          </a:prstGeom>
          <a:noFill/>
        </p:spPr>
      </p:pic>
      <p:pic>
        <p:nvPicPr>
          <p:cNvPr id="5" name="Picture 3" descr="C:\Users\Eldar\Desktop\презентация\Без названия (9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2285992"/>
            <a:ext cx="2143125" cy="21431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142852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     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Интеграция   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  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мировое   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сообщество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, расширение связей и контактов </a:t>
            </a:r>
            <a:r>
              <a:rPr lang="ru-RU" dirty="0" smtClean="0"/>
              <a:t>       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214554"/>
            <a:ext cx="62151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ставят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   перед российскими  педагогами  цель –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воспитание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 поколения, 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3929066"/>
            <a:ext cx="47863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осознающего   свою роль  и  ответственность</a:t>
            </a:r>
          </a:p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глобальных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общечеловеческих 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процессах.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2285984" y="167249"/>
          <a:ext cx="4572032" cy="6466521"/>
        </p:xfrm>
        <a:graphic>
          <a:graphicData uri="http://schemas.openxmlformats.org/presentationml/2006/ole">
            <p:oleObj spid="_x0000_s52226" name="PDF" r:id="rId3" imgW="0" imgH="0" progId="FoxitReader.Document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2214546" y="214290"/>
          <a:ext cx="4572032" cy="6466520"/>
        </p:xfrm>
        <a:graphic>
          <a:graphicData uri="http://schemas.openxmlformats.org/presentationml/2006/ole">
            <p:oleObj spid="_x0000_s53250" name="PDF" r:id="rId3" imgW="0" imgH="0" progId="FoxitReader.Document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0"/>
            <a:ext cx="3875885" cy="671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428860" y="0"/>
            <a:ext cx="4714908" cy="1214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5715016"/>
            <a:ext cx="4500562" cy="1142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276" name="AutoShape 4" descr="IMG-20231225-WA0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4278" name="AutoShape 6" descr="IMG-20231225-WA0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https://sun9-62.userapi.com/impg/abHsnsNImcNZb1sqP46-fMGK0xo1TCQOdmNiFQ/KJSjtMKg4rs.jpg?size=486x1080&amp;quality=95&amp;sign=698986ed5f9c24780d0548fec0f0bd71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0"/>
            <a:ext cx="3929090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s://sun9-36.userapi.com/impg/uhf5YeR8Q7lV4HhT7ZzrmUKlD9jYSTjy7DGFrw/431XmIPCbWQ.jpg?size=766x1080&amp;quality=95&amp;sign=892e7e670824b381df258647928f8aa3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14290"/>
            <a:ext cx="4551015" cy="64165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sun9-59.userapi.com/impg/lInFelf2BNB7sugYSB0jvlIdWD0mxRVTsnKAvg/YdHJG4_UDPc.jpg?size=594x864&amp;quality=95&amp;sign=69eec194ec6bf96d3ad931469b4f05cc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42852"/>
            <a:ext cx="4143404" cy="6443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55745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42852"/>
            <a:ext cx="4598969" cy="6500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s://sun9-68.userapi.com/impg/dE9Y1s2KG_E7h8jwgV01RW5riOFXd0WqGRqfyA/ubNyOjk5jaI.jpg?size=771x1080&amp;quality=96&amp;sign=a93c52ab20454a748311ef549b524037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42852"/>
            <a:ext cx="4691889" cy="6572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55653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92300"/>
            <a:ext cx="4786346" cy="6765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55655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85728"/>
            <a:ext cx="4497909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Eldar\Desktop\презентация\Без названия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3" y="3571876"/>
            <a:ext cx="5015593" cy="3125916"/>
          </a:xfrm>
          <a:prstGeom prst="rect">
            <a:avLst/>
          </a:prstGeom>
          <a:noFill/>
        </p:spPr>
      </p:pic>
      <p:pic>
        <p:nvPicPr>
          <p:cNvPr id="2052" name="Picture 4" descr="C:\Users\Eldar\Desktop\презентация\Без названия (10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500042"/>
            <a:ext cx="3486154" cy="1879789"/>
          </a:xfrm>
          <a:prstGeom prst="rect">
            <a:avLst/>
          </a:prstGeom>
          <a:noFill/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85720" y="357166"/>
            <a:ext cx="507206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повышает 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требования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  языковой   культуре   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учающихся,    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коммуникативной компетенции,   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2786058"/>
            <a:ext cx="35718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созданию</a:t>
            </a:r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условий</a:t>
            </a:r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для 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самоопределения    и   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самореализации.  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55748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14290"/>
            <a:ext cx="4548447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s://sun9-35.userapi.com/impg/40tnZf-4mBDhoPmW59Xj2S6oWqMNg7WI7B4iDw/d416_pK9COU.jpg?size=499x1080&amp;quality=95&amp;sign=a21abd449c67f5fffdd93eb2cf02ed20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3" y="1"/>
            <a:ext cx="4156364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143240" y="0"/>
            <a:ext cx="2428892" cy="285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55571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42852"/>
            <a:ext cx="4643471" cy="65637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s://sun9-79.userapi.com/impg/-QWAe8I9gw4PsKKhYPGb3P9PX4itqm6N54w_CA/XGw4TnC6A20.jpg?size=674x1080&amp;quality=96&amp;sign=cbd12a6417d4a10fded9be3b1e89ac8e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-896"/>
            <a:ext cx="4280459" cy="6858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s://sun9-73.userapi.com/impg/7Fy-EIatgtUfRZSVbMtWHN6jHY-EXjiUx3hVkQ/ybeDhbtZEhI.jpg?size=714x1080&amp;quality=96&amp;sign=a579e59ff6998e98ae15325ed9c4f0ec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50379"/>
            <a:ext cx="4500594" cy="68076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s://sun9-73.userapi.com/impg/dmFwmnzj1PLcPmaCaxhlCJwfNXcUBgoPyu7qHg/npzR-DHSHHs.jpg?size=762x1080&amp;quality=96&amp;sign=296921ebea6a46e60c41b539dd46a25b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74202"/>
            <a:ext cx="4786346" cy="67837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Розы 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357298"/>
            <a:ext cx="3929090" cy="44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643042" y="285728"/>
            <a:ext cx="594444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5429264"/>
            <a:ext cx="700063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ВНИМАНИЕ !!!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Eldar\Desktop\презентация\image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643182"/>
            <a:ext cx="5839427" cy="378619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285728"/>
            <a:ext cx="850112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Действие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социально-экономических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 политических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факторов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проявляется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первую очередь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отношении общества к иностранным языкам, 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также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тех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требованиях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15042" y="2357430"/>
            <a:ext cx="292895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которые общество предъявляет к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уровню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образования по иностранному языку своих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Eldar\Desktop\презентация\Без назва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7462" y="2617476"/>
            <a:ext cx="6955000" cy="3894799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571472" y="214290"/>
            <a:ext cx="814393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Эти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факторы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определяют приоритеты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выборе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иностранного языка и потребности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его практическом использовании как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средства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повседневного общения.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Eldar\Desktop\презентация\images (1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571876"/>
            <a:ext cx="4659067" cy="310039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0"/>
            <a:ext cx="8643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 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Знание иностранного языка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становится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современном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обществе необходимо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личной и профессиональной жизни человека.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571612"/>
            <a:ext cx="84296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Все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это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вызывает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потребность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большом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количестве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практически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владеющих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одним или несколькими иностранными языками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получающих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связи с этим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3643314"/>
            <a:ext cx="40005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реальные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шансы занять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обществе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более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престижное как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социальном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так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материальном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смысле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положение.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Eldar\Desktop\презентация\prepodavatel-inost-yazy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214290"/>
            <a:ext cx="5284216" cy="3214710"/>
          </a:xfrm>
          <a:prstGeom prst="rect">
            <a:avLst/>
          </a:prstGeom>
          <a:noFill/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14282" y="0"/>
            <a:ext cx="407196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Перед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современным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СПО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стоят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задачи, связанные с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созданием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условий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интеллектуального</a:t>
            </a:r>
            <a:endParaRPr kumimoji="0" lang="ru-RU" sz="3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3995678"/>
            <a:ext cx="864399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духовно-нравственного 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развития обучающихся, </a:t>
            </a:r>
            <a:r>
              <a:rPr lang="ru-RU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воспитания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каждом </a:t>
            </a:r>
            <a:r>
              <a:rPr lang="ru-RU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студенте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потребности </a:t>
            </a:r>
            <a:r>
              <a:rPr lang="ru-RU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самообразовании, самовоспитании и саморазвитии.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</TotalTime>
  <Words>487</Words>
  <PresentationFormat>Экран (4:3)</PresentationFormat>
  <Paragraphs>95</Paragraphs>
  <Slides>56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8" baseType="lpstr">
      <vt:lpstr>Тема Office</vt:lpstr>
      <vt:lpstr>Foxit PDF Document</vt:lpstr>
      <vt:lpstr>ОБОБЩЕНИЕ ПЕДАГОГИЧЕСКОГО ОПЫТА ПРЕПОДАВАНИЯ 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Eldar</dc:creator>
  <cp:lastModifiedBy>Eldar</cp:lastModifiedBy>
  <cp:revision>202</cp:revision>
  <dcterms:created xsi:type="dcterms:W3CDTF">2023-12-20T13:03:45Z</dcterms:created>
  <dcterms:modified xsi:type="dcterms:W3CDTF">2023-12-25T09:01:04Z</dcterms:modified>
</cp:coreProperties>
</file>