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3" r:id="rId2"/>
    <p:sldId id="296" r:id="rId3"/>
    <p:sldId id="274" r:id="rId4"/>
    <p:sldId id="276" r:id="rId5"/>
    <p:sldId id="284" r:id="rId6"/>
    <p:sldId id="285" r:id="rId7"/>
    <p:sldId id="297" r:id="rId8"/>
    <p:sldId id="298" r:id="rId9"/>
    <p:sldId id="299" r:id="rId10"/>
    <p:sldId id="286" r:id="rId11"/>
    <p:sldId id="287" r:id="rId12"/>
    <p:sldId id="295" r:id="rId13"/>
    <p:sldId id="277" r:id="rId14"/>
    <p:sldId id="283" r:id="rId15"/>
    <p:sldId id="278" r:id="rId16"/>
    <p:sldId id="288" r:id="rId17"/>
    <p:sldId id="290" r:id="rId18"/>
    <p:sldId id="292" r:id="rId19"/>
    <p:sldId id="291" r:id="rId20"/>
    <p:sldId id="293" r:id="rId21"/>
    <p:sldId id="256" r:id="rId22"/>
    <p:sldId id="264" r:id="rId23"/>
    <p:sldId id="263" r:id="rId24"/>
    <p:sldId id="265" r:id="rId25"/>
    <p:sldId id="269" r:id="rId26"/>
    <p:sldId id="271" r:id="rId27"/>
    <p:sldId id="272" r:id="rId28"/>
    <p:sldId id="259" r:id="rId29"/>
    <p:sldId id="258" r:id="rId30"/>
    <p:sldId id="261" r:id="rId31"/>
    <p:sldId id="266" r:id="rId32"/>
    <p:sldId id="26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330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7838" autoAdjust="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D2E5E-A553-4A3E-AC0C-6967295493C8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993DE0-474F-47BE-A310-A72584EA62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расивые фоны для написания текстов (45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7278" y="0"/>
            <a:ext cx="5266722" cy="6858000"/>
          </a:xfrm>
          <a:prstGeom prst="rect">
            <a:avLst/>
          </a:prstGeom>
          <a:noFill/>
        </p:spPr>
      </p:pic>
      <p:pic>
        <p:nvPicPr>
          <p:cNvPr id="26628" name="Picture 4" descr="Иностранный язык (английский язык) Симонова Улья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000240"/>
            <a:ext cx="1285884" cy="1285884"/>
          </a:xfrm>
          <a:prstGeom prst="rect">
            <a:avLst/>
          </a:prstGeom>
          <a:noFill/>
        </p:spPr>
      </p:pic>
      <p:sp>
        <p:nvSpPr>
          <p:cNvPr id="26630" name="AutoShape 6" descr="ᐈ Автобусы лондона фото, рисунки лондонский автобус | скачать на 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2" name="Picture 8" descr="C:\Users\Eldar\Desktop\Без названия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1" y="5002350"/>
            <a:ext cx="1143013" cy="1723888"/>
          </a:xfrm>
          <a:prstGeom prst="rect">
            <a:avLst/>
          </a:prstGeom>
          <a:noFill/>
        </p:spPr>
      </p:pic>
      <p:pic>
        <p:nvPicPr>
          <p:cNvPr id="26633" name="Picture 9" descr="C:\Users\Eldar\Desktop\Без названия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378317"/>
            <a:ext cx="2000231" cy="2742619"/>
          </a:xfrm>
          <a:prstGeom prst="rect">
            <a:avLst/>
          </a:prstGeom>
          <a:noFill/>
        </p:spPr>
      </p:pic>
      <p:pic>
        <p:nvPicPr>
          <p:cNvPr id="10" name="Picture 7" descr="C:\Users\Eldar\Desktop\Без названи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971409"/>
            <a:ext cx="2835041" cy="1886591"/>
          </a:xfrm>
          <a:prstGeom prst="rect">
            <a:avLst/>
          </a:prstGeom>
          <a:noFill/>
        </p:spPr>
      </p:pic>
      <p:pic>
        <p:nvPicPr>
          <p:cNvPr id="26634" name="Picture 10" descr="C:\Users\Eldar\Desktop\depositphotos_6748739-stock-illustration-vector-image-of-beefeater-isolate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3004746"/>
            <a:ext cx="1303981" cy="199589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000496" y="0"/>
            <a:ext cx="45005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Bookman Old Style" pitchFamily="18" charset="0"/>
                <a:ea typeface="Batang" pitchFamily="18" charset="-127"/>
              </a:rPr>
              <a:t>Доклад </a:t>
            </a:r>
          </a:p>
          <a:p>
            <a:r>
              <a:rPr lang="ru-RU" sz="2800" dirty="0" smtClean="0">
                <a:latin typeface="Bookman Old Style" pitchFamily="18" charset="0"/>
                <a:ea typeface="Batang" pitchFamily="18" charset="-127"/>
              </a:rPr>
              <a:t>на тему: </a:t>
            </a:r>
          </a:p>
          <a:p>
            <a:endParaRPr lang="ru-RU" sz="2800" b="1" dirty="0" smtClean="0">
              <a:latin typeface="Bookman Old Style" pitchFamily="18" charset="0"/>
              <a:ea typeface="Batang" pitchFamily="18" charset="-127"/>
            </a:endParaRPr>
          </a:p>
          <a:p>
            <a:r>
              <a:rPr lang="ru-RU" sz="2800" b="1" dirty="0" smtClean="0">
                <a:latin typeface="Bookman Old Style" pitchFamily="18" charset="0"/>
                <a:ea typeface="Batang" pitchFamily="18" charset="-127"/>
              </a:rPr>
              <a:t>«</a:t>
            </a:r>
            <a:r>
              <a:rPr lang="ru-RU" sz="2800" b="1" dirty="0" err="1" smtClean="0">
                <a:latin typeface="Bookman Old Style" pitchFamily="18" charset="0"/>
                <a:ea typeface="Batang" pitchFamily="18" charset="-127"/>
              </a:rPr>
              <a:t>Стимулирование</a:t>
            </a:r>
            <a:r>
              <a:rPr lang="ru-RU" sz="2800" b="1" dirty="0" smtClean="0">
                <a:latin typeface="Bookman Old Style" pitchFamily="18" charset="0"/>
                <a:ea typeface="Batang" pitchFamily="18" charset="-127"/>
              </a:rPr>
              <a:t> познавательной </a:t>
            </a:r>
            <a:r>
              <a:rPr lang="ru-RU" sz="2800" b="1" dirty="0" err="1" smtClean="0">
                <a:latin typeface="Bookman Old Style" pitchFamily="18" charset="0"/>
                <a:ea typeface="Batang" pitchFamily="18" charset="-127"/>
              </a:rPr>
              <a:t>деятельности</a:t>
            </a:r>
            <a:r>
              <a:rPr lang="ru-RU" sz="2800" b="1" dirty="0" smtClean="0">
                <a:latin typeface="Bookman Old Style" pitchFamily="18" charset="0"/>
                <a:ea typeface="Batang" pitchFamily="18" charset="-127"/>
              </a:rPr>
              <a:t> как </a:t>
            </a:r>
            <a:r>
              <a:rPr lang="ru-RU" sz="2800" b="1" dirty="0" err="1" smtClean="0">
                <a:latin typeface="Bookman Old Style" pitchFamily="18" charset="0"/>
                <a:ea typeface="Batang" pitchFamily="18" charset="-127"/>
              </a:rPr>
              <a:t>средство</a:t>
            </a:r>
            <a:r>
              <a:rPr lang="ru-RU" sz="2800" b="1" dirty="0" smtClean="0">
                <a:latin typeface="Bookman Old Style" pitchFamily="18" charset="0"/>
                <a:ea typeface="Batang" pitchFamily="18" charset="-127"/>
              </a:rPr>
              <a:t> саморазвития и самореализации обучающихся с </a:t>
            </a:r>
            <a:r>
              <a:rPr lang="ru-RU" sz="2800" b="1" dirty="0" err="1" smtClean="0">
                <a:latin typeface="Bookman Old Style" pitchFamily="18" charset="0"/>
                <a:ea typeface="Batang" pitchFamily="18" charset="-127"/>
              </a:rPr>
              <a:t>системе</a:t>
            </a:r>
            <a:r>
              <a:rPr lang="ru-RU" sz="2800" b="1" dirty="0" smtClean="0">
                <a:latin typeface="Bookman Old Style" pitchFamily="18" charset="0"/>
                <a:ea typeface="Batang" pitchFamily="18" charset="-127"/>
              </a:rPr>
              <a:t> СПО при изучении ИЯ»</a:t>
            </a:r>
            <a:endParaRPr lang="ru-RU" sz="2800" b="1" dirty="0">
              <a:latin typeface="Bookman Old Style" pitchFamily="18" charset="0"/>
              <a:ea typeface="Batang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00826" y="5214950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преподаватель иностранного языка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Бариева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Л.И.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0" y="0"/>
            <a:ext cx="385762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МИНИСТЕРСТВО НАУКИ И ВЫСШЕГО ОБРАЗОВАНИЯ РОССИЙСКОЙ ФЕДЕРАЦИИ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Федеральное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государственное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автономное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образовательное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учреждение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высшего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образования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"КРЫМСКИЙ ФЕДЕРАЛЬНЫЙ УНИВЕРСИТЕТ имени В.И.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Вернадского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(ФГАОУ ВО "КФУ им. В.И.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Вернадского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Техникум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гидромелиорации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механизации сельского хозяйства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(филиал)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ФГАОУ ВО "КФУ им. В.И.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Вернадского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пгт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Советский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285730"/>
          <a:ext cx="8644000" cy="6370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61000"/>
                <a:gridCol w="2161000"/>
                <a:gridCol w="2161000"/>
                <a:gridCol w="2161000"/>
              </a:tblGrid>
              <a:tr h="785818">
                <a:tc>
                  <a:txBody>
                    <a:bodyPr/>
                    <a:lstStyle/>
                    <a:p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ookman Old Style" pitchFamily="18" charset="0"/>
                        </a:rPr>
                        <a:t>Постановка задачи,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условие</a:t>
                      </a:r>
                      <a:r>
                        <a:rPr lang="ru-RU" sz="2000" baseline="0" dirty="0" smtClean="0">
                          <a:latin typeface="Bookman Old Style" pitchFamily="18" charset="0"/>
                        </a:rPr>
                        <a:t> задачи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ookman Old Style" pitchFamily="18" charset="0"/>
                        </a:rPr>
                        <a:t>Пути решения задачи,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способы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решения задачи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ookman Old Style" pitchFamily="18" charset="0"/>
                        </a:rPr>
                        <a:t>Конечный результат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man Old Style" pitchFamily="18" charset="0"/>
                        </a:rPr>
                        <a:t>Объяснительно-иллюстративный метод</a:t>
                      </a:r>
                      <a:endParaRPr lang="ru-RU" sz="20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Учитель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сам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ставит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задачу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Учитель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сам показывает, как эту задачу можно решить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Учитель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получает результат и объясняет его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man Old Style" pitchFamily="18" charset="0"/>
                        </a:rPr>
                        <a:t>Алгоритмический метод (ориентирован на </a:t>
                      </a:r>
                      <a:r>
                        <a:rPr lang="ru-RU" sz="2000" b="1" dirty="0" err="1" smtClean="0">
                          <a:latin typeface="Bookman Old Style" pitchFamily="18" charset="0"/>
                        </a:rPr>
                        <a:t>типовый</a:t>
                      </a:r>
                      <a:r>
                        <a:rPr lang="ru-RU" sz="2000" b="1" dirty="0" smtClean="0">
                          <a:latin typeface="Bookman Old Style" pitchFamily="18" charset="0"/>
                        </a:rPr>
                        <a:t> задачи)</a:t>
                      </a:r>
                      <a:endParaRPr lang="ru-RU" sz="20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Учитель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ставит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перед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учениками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типовую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задачу. Задача носит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типовой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характер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Учитель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предлагает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ученикам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использовать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уже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изученный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способ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решения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дляпоставленной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задачи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Ученики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самостоятельно получают результат, используя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типовые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способы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, алгоритмы решений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285728"/>
          <a:ext cx="9144000" cy="6572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386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Bookman Old Style" pitchFamily="18" charset="0"/>
                        </a:rPr>
                        <a:t>Постановка задачи, </a:t>
                      </a:r>
                      <a:r>
                        <a:rPr lang="ru-RU" sz="1800" dirty="0" err="1" smtClean="0">
                          <a:latin typeface="Bookman Old Style" pitchFamily="18" charset="0"/>
                        </a:rPr>
                        <a:t>условие</a:t>
                      </a:r>
                      <a:r>
                        <a:rPr lang="ru-RU" sz="1800" baseline="0" dirty="0" smtClean="0">
                          <a:latin typeface="Bookman Old Style" pitchFamily="18" charset="0"/>
                        </a:rPr>
                        <a:t> задачи</a:t>
                      </a:r>
                      <a:endParaRPr lang="ru-RU" sz="18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Bookman Old Style" pitchFamily="18" charset="0"/>
                        </a:rPr>
                        <a:t>Пути решения задачи, </a:t>
                      </a:r>
                      <a:r>
                        <a:rPr lang="ru-RU" sz="1800" dirty="0" err="1" smtClean="0">
                          <a:latin typeface="Bookman Old Style" pitchFamily="18" charset="0"/>
                        </a:rPr>
                        <a:t>способы</a:t>
                      </a:r>
                      <a:r>
                        <a:rPr lang="ru-RU" sz="1800" dirty="0" smtClean="0">
                          <a:latin typeface="Bookman Old Style" pitchFamily="18" charset="0"/>
                        </a:rPr>
                        <a:t> решения задачи</a:t>
                      </a:r>
                      <a:endParaRPr lang="ru-RU" sz="18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Bookman Old Style" pitchFamily="18" charset="0"/>
                        </a:rPr>
                        <a:t>Конечный результат</a:t>
                      </a:r>
                      <a:endParaRPr lang="ru-RU" sz="18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9720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man Old Style" pitchFamily="18" charset="0"/>
                        </a:rPr>
                        <a:t>Проблемно-эвристический метод (ориентирован на проблемные, эвристические задачи)</a:t>
                      </a:r>
                      <a:endParaRPr lang="ru-RU" sz="2000" b="1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Учитель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ставит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перед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учениками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проблемную, эвристическую задачу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Учитель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предлагает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ученикам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придумать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способ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решения для поставленной задачи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Учитель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обсуждает с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учениками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их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способы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решений,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выделяет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плюсы и минусы</a:t>
                      </a:r>
                      <a:r>
                        <a:rPr lang="ru-RU" sz="2000" baseline="0" dirty="0" smtClean="0">
                          <a:latin typeface="Bookman Old Style" pitchFamily="18" charset="0"/>
                        </a:rPr>
                        <a:t> каждого </a:t>
                      </a:r>
                      <a:r>
                        <a:rPr lang="ru-RU" sz="2000" baseline="0" dirty="0" err="1" smtClean="0">
                          <a:latin typeface="Bookman Old Style" pitchFamily="18" charset="0"/>
                        </a:rPr>
                        <a:t>сп-ба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36458">
                <a:tc>
                  <a:txBody>
                    <a:bodyPr/>
                    <a:lstStyle/>
                    <a:p>
                      <a:endParaRPr lang="ru-RU" sz="2000" dirty="0" smtClean="0">
                        <a:latin typeface="Bookman Old Style" pitchFamily="18" charset="0"/>
                      </a:endParaRPr>
                    </a:p>
                    <a:p>
                      <a:r>
                        <a:rPr lang="ru-RU" sz="2000" b="1" dirty="0" smtClean="0">
                          <a:latin typeface="Bookman Old Style" pitchFamily="18" charset="0"/>
                        </a:rPr>
                        <a:t>Проектно-исследовательский</a:t>
                      </a:r>
                      <a:r>
                        <a:rPr lang="ru-RU" sz="2000" b="1" baseline="0" dirty="0" smtClean="0">
                          <a:latin typeface="Bookman Old Style" pitchFamily="18" charset="0"/>
                        </a:rPr>
                        <a:t> метод</a:t>
                      </a:r>
                      <a:endParaRPr lang="ru-RU" sz="2000" b="1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Ученики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сами формулируют</a:t>
                      </a:r>
                      <a:r>
                        <a:rPr lang="ru-RU" sz="2000" baseline="0" dirty="0" smtClean="0">
                          <a:latin typeface="Bookman Old Style" pitchFamily="18" charset="0"/>
                        </a:rPr>
                        <a:t> задачу, над которой им </a:t>
                      </a:r>
                      <a:r>
                        <a:rPr lang="ru-RU" sz="2000" baseline="0" dirty="0" err="1" smtClean="0">
                          <a:latin typeface="Bookman Old Style" pitchFamily="18" charset="0"/>
                        </a:rPr>
                        <a:t>бы</a:t>
                      </a:r>
                      <a:r>
                        <a:rPr lang="ru-RU" sz="2000" baseline="0" dirty="0" smtClean="0">
                          <a:latin typeface="Bookman Old Style" pitchFamily="18" charset="0"/>
                        </a:rPr>
                        <a:t> хотелось поработать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Bookman Old Style" pitchFamily="18" charset="0"/>
                        </a:rPr>
                        <a:t>Совместно</a:t>
                      </a:r>
                      <a:r>
                        <a:rPr lang="ru-RU" sz="18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800" dirty="0" err="1" smtClean="0">
                          <a:latin typeface="Bookman Old Style" pitchFamily="18" charset="0"/>
                        </a:rPr>
                        <a:t>учитель</a:t>
                      </a:r>
                      <a:r>
                        <a:rPr lang="ru-RU" sz="1800" dirty="0" smtClean="0">
                          <a:latin typeface="Bookman Old Style" pitchFamily="18" charset="0"/>
                        </a:rPr>
                        <a:t> и </a:t>
                      </a:r>
                      <a:r>
                        <a:rPr lang="ru-RU" sz="1800" dirty="0" err="1" smtClean="0">
                          <a:latin typeface="Bookman Old Style" pitchFamily="18" charset="0"/>
                        </a:rPr>
                        <a:t>ученики</a:t>
                      </a:r>
                      <a:r>
                        <a:rPr lang="ru-RU" sz="1800" dirty="0" smtClean="0">
                          <a:latin typeface="Bookman Old Style" pitchFamily="18" charset="0"/>
                        </a:rPr>
                        <a:t> находят,</a:t>
                      </a:r>
                      <a:r>
                        <a:rPr lang="ru-RU" sz="18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800" baseline="0" dirty="0" err="1" smtClean="0">
                          <a:latin typeface="Bookman Old Style" pitchFamily="18" charset="0"/>
                        </a:rPr>
                        <a:t>создают</a:t>
                      </a:r>
                      <a:r>
                        <a:rPr lang="ru-RU" sz="1800" baseline="0" dirty="0" smtClean="0">
                          <a:latin typeface="Bookman Old Style" pitchFamily="18" charset="0"/>
                        </a:rPr>
                        <a:t>, придумывают </a:t>
                      </a:r>
                      <a:r>
                        <a:rPr lang="ru-RU" sz="1800" baseline="0" dirty="0" err="1" smtClean="0">
                          <a:latin typeface="Bookman Old Style" pitchFamily="18" charset="0"/>
                        </a:rPr>
                        <a:t>способ</a:t>
                      </a:r>
                      <a:r>
                        <a:rPr lang="ru-RU" sz="1800" baseline="0" dirty="0" smtClean="0">
                          <a:latin typeface="Bookman Old Style" pitchFamily="18" charset="0"/>
                        </a:rPr>
                        <a:t> или </a:t>
                      </a:r>
                      <a:r>
                        <a:rPr lang="ru-RU" sz="1800" baseline="0" dirty="0" err="1" smtClean="0">
                          <a:latin typeface="Bookman Old Style" pitchFamily="18" charset="0"/>
                        </a:rPr>
                        <a:t>способы</a:t>
                      </a:r>
                      <a:r>
                        <a:rPr lang="ru-RU" sz="1800" baseline="0" dirty="0" smtClean="0">
                          <a:latin typeface="Bookman Old Style" pitchFamily="18" charset="0"/>
                        </a:rPr>
                        <a:t> решения задачи</a:t>
                      </a:r>
                      <a:endParaRPr lang="ru-RU" sz="18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Bookman Old Style" pitchFamily="18" charset="0"/>
                        </a:rPr>
                        <a:t>Совместно</a:t>
                      </a:r>
                      <a:r>
                        <a:rPr lang="ru-RU" sz="18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800" dirty="0" err="1" smtClean="0">
                          <a:latin typeface="Bookman Old Style" pitchFamily="18" charset="0"/>
                        </a:rPr>
                        <a:t>учитель</a:t>
                      </a:r>
                      <a:r>
                        <a:rPr lang="ru-RU" sz="1800" dirty="0" smtClean="0">
                          <a:latin typeface="Bookman Old Style" pitchFamily="18" charset="0"/>
                        </a:rPr>
                        <a:t> и </a:t>
                      </a:r>
                      <a:r>
                        <a:rPr lang="ru-RU" sz="1800" dirty="0" err="1" smtClean="0">
                          <a:latin typeface="Bookman Old Style" pitchFamily="18" charset="0"/>
                        </a:rPr>
                        <a:t>ученики</a:t>
                      </a:r>
                      <a:r>
                        <a:rPr lang="ru-RU" sz="1800" dirty="0" smtClean="0">
                          <a:latin typeface="Bookman Old Style" pitchFamily="18" charset="0"/>
                        </a:rPr>
                        <a:t> обсуждают получившиеся</a:t>
                      </a:r>
                      <a:r>
                        <a:rPr lang="ru-RU" sz="18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800" baseline="0" dirty="0" err="1" smtClean="0">
                          <a:latin typeface="Bookman Old Style" pitchFamily="18" charset="0"/>
                        </a:rPr>
                        <a:t>способы</a:t>
                      </a:r>
                      <a:r>
                        <a:rPr lang="ru-RU" sz="1800" baseline="0" dirty="0" smtClean="0">
                          <a:latin typeface="Bookman Old Style" pitchFamily="18" charset="0"/>
                        </a:rPr>
                        <a:t>, </a:t>
                      </a:r>
                      <a:r>
                        <a:rPr lang="ru-RU" sz="1800" baseline="0" dirty="0" err="1" smtClean="0">
                          <a:latin typeface="Bookman Old Style" pitchFamily="18" charset="0"/>
                        </a:rPr>
                        <a:t>выделяют</a:t>
                      </a:r>
                      <a:r>
                        <a:rPr lang="ru-RU" sz="18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800" baseline="0" dirty="0" err="1" smtClean="0">
                          <a:latin typeface="Bookman Old Style" pitchFamily="18" charset="0"/>
                        </a:rPr>
                        <a:t>плюся</a:t>
                      </a:r>
                      <a:r>
                        <a:rPr lang="ru-RU" sz="1800" baseline="0" dirty="0" smtClean="0">
                          <a:latin typeface="Bookman Old Style" pitchFamily="18" charset="0"/>
                        </a:rPr>
                        <a:t> и минусы</a:t>
                      </a:r>
                      <a:endParaRPr lang="ru-RU" sz="18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28794" y="500042"/>
            <a:ext cx="5286412" cy="1785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Мои занятия ИЯ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500306"/>
            <a:ext cx="3857684" cy="385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"/>
          <a:ext cx="9144000" cy="7597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3804"/>
                <a:gridCol w="1115122"/>
                <a:gridCol w="2155903"/>
                <a:gridCol w="2676293"/>
                <a:gridCol w="1932878"/>
              </a:tblGrid>
              <a:tr h="357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Этап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Задачи этапа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Деятельность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учителя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Деятельность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учащихся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УУД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28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момент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Создать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благопр.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психический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настрой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Приветствие,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проверка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подготовленности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учебному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занятию,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организация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внимания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детей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Включаются в ритм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урока.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Вспоминают тему предыдущего урока.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Регулятивные: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саморегуляция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79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Систематизация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 актуализация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опорных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Системате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зировать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знания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теме,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подготовить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учащихся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восприятию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нового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материала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опорой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ключевые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слова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Чем мы занимались на прошлом занятии?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Назовите еду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картинках.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Как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думаете, о чем мы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будем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говорить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сегодня?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Какова тема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урока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 нам нужно повторить,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узнать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изучить?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Каковы цели занятия?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Называют еду на картинках  (Самоопределение к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деятельности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Целеполагание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Определяют тему, цели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урока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The </a:t>
                      </a:r>
                      <a:r>
                        <a:rPr lang="en-US" sz="1000" u="sng" dirty="0">
                          <a:latin typeface="Times New Roman"/>
                          <a:ea typeface="Times New Roman"/>
                          <a:cs typeface="Times New Roman"/>
                        </a:rPr>
                        <a:t>theme</a:t>
                      </a: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 of our lesson is “Healthy and unhealthy food”.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The </a:t>
                      </a:r>
                      <a:r>
                        <a:rPr lang="en-US" sz="1000" u="sng" dirty="0">
                          <a:latin typeface="Times New Roman"/>
                          <a:ea typeface="Times New Roman"/>
                          <a:cs typeface="Times New Roman"/>
                        </a:rPr>
                        <a:t>aim </a:t>
                      </a: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of the lesson is: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to revise the previous materials;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to learn and train useful words and expressions to the point;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to read the text and try to speak.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Регулятивные: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целеполагание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планирование.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Общеучебные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самостоятельное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выделение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 формулировка познавательной цели.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Коммуникативные: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планирование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учебного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сотрудническтва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18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Мотивация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обучающихся,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проблематизация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учебного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материала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Учитель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помогает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учащимся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постановке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проблемного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вопроса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выдвижении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гипотезы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Учитель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знакомит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студентов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ключевыми понятиями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Healthy food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junk food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(хорошая еда, плохая еда)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Учитель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 доске пишет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Крылатые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выражения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"мы -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что мы едим",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здоровом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теле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здоровый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дух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Студенты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озвучивают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проблемный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вопрос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"зависит ли наше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здоровье,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непосредственно,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 пищи, которую мы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едим?".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Пытаются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Найти приблизительный ответ на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вопрос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выдвигают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гипотезу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"хорошие привычки -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залог крепкого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здоровья, а плохие -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наоборот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12121"/>
                          </a:solidFill>
                          <a:latin typeface="inherit"/>
                        </a:rPr>
                        <a:t>Does our health directly depend on  the food we eat?</a:t>
                      </a:r>
                      <a:r>
                        <a:rPr lang="ru-RU" sz="1100" dirty="0">
                          <a:latin typeface="Calibri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Общеучебн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познават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(постановка 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формулировка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проблемы)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Логические (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выдвижение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гипотезы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285860"/>
            <a:ext cx="5286388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04"/>
            <a:ext cx="4204432" cy="366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143108" y="1643050"/>
            <a:ext cx="5214974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Проекты моих </a:t>
            </a:r>
            <a:r>
              <a:rPr lang="ru-RU" sz="4000" dirty="0" err="1" smtClean="0">
                <a:latin typeface="Comic Sans MS" pitchFamily="66" charset="0"/>
              </a:rPr>
              <a:t>студентов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53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МИНИСТЕРСТВО НАУКИ И ВЫСШЕГО ОБРАЗОВАНИЯ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РОССИЙСКОЙ ФЕДЕРАЦИИ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Техникум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гидромелиорации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механизации сельского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зозяйства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филиал)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Федерального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государственного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автономного образовательного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учреждения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высшего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образования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КРЫМСКИЙ ФЕДЕРАЛЬНЫЙ УНИВЕРСИТЕТ имени В.И.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Вернадского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(ФГАОУ ВО 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КФУ им. В.И.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Вернадского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пгт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Советский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ИНДИВИДУАЛЬНЫЙ ПРОЕКТ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тему: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"Каким должен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быть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настоящий профессионал?"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дисциплине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"Иностранный язык (английский)"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Обучающийся: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Акимов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Арсен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Курс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Специальность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20.02.03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Природоохранное обустройство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территории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Руководитель: Л.И.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Бариева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06.06.2019г.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8604"/>
            <a:ext cx="28419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u="sng" dirty="0" err="1" smtClean="0">
                <a:latin typeface="Times New Roman" pitchFamily="18" charset="0"/>
                <a:cs typeface="Times New Roman" pitchFamily="18" charset="0"/>
              </a:rPr>
              <a:t>Relevance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214686"/>
            <a:ext cx="40950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u="sng" dirty="0" smtClean="0">
                <a:latin typeface="Times New Roman" pitchFamily="18" charset="0"/>
                <a:cs typeface="Times New Roman" pitchFamily="18" charset="0"/>
              </a:rPr>
              <a:t>Research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u="sng" dirty="0" smtClean="0">
                <a:latin typeface="Times New Roman" pitchFamily="18" charset="0"/>
                <a:cs typeface="Times New Roman" pitchFamily="18" charset="0"/>
              </a:rPr>
              <a:t>Object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143512"/>
            <a:ext cx="43948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u="sng" dirty="0" smtClean="0">
                <a:latin typeface="Times New Roman" pitchFamily="18" charset="0"/>
                <a:cs typeface="Times New Roman" pitchFamily="18" charset="0"/>
              </a:rPr>
              <a:t>Research Subject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142852"/>
            <a:ext cx="62151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In modern society, a sought-after person is a true professional with formed professional and personal competences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9058" y="3286124"/>
            <a:ext cx="52149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training for professionalism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0496" y="4919008"/>
            <a:ext cx="50006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effective ways to master professionalism.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892971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Актуальность.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современном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обществе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востребованный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человек - это настоящий профессионал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сформированными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профессиональными и личностными компетенциями.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Объект исследования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- обучение профессионализму.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Предмет исследования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- эффективные пути по овладению профессионализмом.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253890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u="sng" dirty="0" smtClean="0">
                <a:latin typeface="Times New Roman" pitchFamily="18" charset="0"/>
                <a:cs typeface="Times New Roman" pitchFamily="18" charset="0"/>
              </a:rPr>
              <a:t>Research </a:t>
            </a:r>
          </a:p>
          <a:p>
            <a:r>
              <a:rPr lang="en-US" sz="4400" b="1" u="sng" dirty="0" smtClean="0">
                <a:latin typeface="Times New Roman" pitchFamily="18" charset="0"/>
                <a:cs typeface="Times New Roman" pitchFamily="18" charset="0"/>
              </a:rPr>
              <a:t>Question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285728"/>
            <a:ext cx="57150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Can each of us become a true professional?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214686"/>
            <a:ext cx="32861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u="sng" dirty="0" smtClean="0">
                <a:latin typeface="Times New Roman" pitchFamily="18" charset="0"/>
                <a:cs typeface="Times New Roman" pitchFamily="18" charset="0"/>
              </a:rPr>
              <a:t>Hypothesis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3357562"/>
            <a:ext cx="58578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Following certain rules, each of us can become a highly qualified professional, sought-after and successful person.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142984"/>
            <a:ext cx="7572428" cy="4500594"/>
          </a:xfrm>
          <a:prstGeom prst="rect">
            <a:avLst/>
          </a:prstGeom>
          <a:solidFill>
            <a:schemeClr val="accent3">
              <a:lumMod val="5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Шаг №1: «Построение</a:t>
            </a:r>
          </a:p>
          <a:p>
            <a:pPr algn="ctr"/>
            <a:r>
              <a:rPr lang="ru-RU" sz="4000" dirty="0" err="1" smtClean="0">
                <a:latin typeface="Comic Sans MS" pitchFamily="66" charset="0"/>
              </a:rPr>
              <a:t>урока</a:t>
            </a:r>
            <a:r>
              <a:rPr lang="ru-RU" sz="4000" dirty="0" smtClean="0">
                <a:latin typeface="Comic Sans MS" pitchFamily="66" charset="0"/>
              </a:rPr>
              <a:t>»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Проблемный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вопрос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исследования: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Может ли каждый из нас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стать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настоящим профессионалом?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Гипотеза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Следуя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определенным правилам, каждый из нас может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стать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высоко-квалифицированным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профессионалом,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востребованным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успешным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человеком.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714488"/>
            <a:ext cx="7786742" cy="1928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Пример № 1.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Активный залог и Пассивный залог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"/>
          <a:ext cx="9143999" cy="685799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41687"/>
                <a:gridCol w="1915912"/>
                <a:gridCol w="1651820"/>
                <a:gridCol w="2005780"/>
                <a:gridCol w="1828800"/>
              </a:tblGrid>
              <a:tr h="1573102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Situation</a:t>
                      </a:r>
                      <a:endParaRPr lang="ru-RU" sz="24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800" dirty="0" smtClean="0">
                          <a:latin typeface="Bookman Old Style" pitchFamily="18" charset="0"/>
                        </a:rPr>
                        <a:t>Active </a:t>
                      </a:r>
                      <a:r>
                        <a:rPr lang="en-US" sz="2800" b="0" dirty="0" smtClean="0">
                          <a:latin typeface="Bookman Old Style" pitchFamily="18" charset="0"/>
                        </a:rPr>
                        <a:t>voice </a:t>
                      </a:r>
                    </a:p>
                    <a:p>
                      <a:r>
                        <a:rPr lang="en-US" sz="2800" b="0" dirty="0" smtClean="0">
                          <a:latin typeface="Bookman Old Style" pitchFamily="18" charset="0"/>
                        </a:rPr>
                        <a:t>The subject does the action</a:t>
                      </a:r>
                      <a:endParaRPr lang="ru-RU" sz="2800" b="0" dirty="0">
                        <a:latin typeface="Bookman Old Style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800" dirty="0" smtClean="0">
                          <a:latin typeface="Bookman Old Style" pitchFamily="18" charset="0"/>
                        </a:rPr>
                        <a:t>Passive </a:t>
                      </a:r>
                      <a:r>
                        <a:rPr lang="en-US" sz="2800" b="0" dirty="0" smtClean="0">
                          <a:latin typeface="Bookman Old Style" pitchFamily="18" charset="0"/>
                        </a:rPr>
                        <a:t>voice</a:t>
                      </a:r>
                    </a:p>
                    <a:p>
                      <a:r>
                        <a:rPr lang="en-US" sz="2800" b="0" dirty="0" smtClean="0">
                          <a:latin typeface="Bookman Old Style" pitchFamily="18" charset="0"/>
                        </a:rPr>
                        <a:t>The action is done by the subject</a:t>
                      </a:r>
                      <a:endParaRPr lang="ru-RU" sz="2800" b="0" dirty="0">
                        <a:latin typeface="Bookman Old Style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4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u="none" baseline="0" dirty="0" smtClean="0">
                          <a:latin typeface="Bookman Old Style" pitchFamily="18" charset="0"/>
                        </a:rPr>
                        <a:t>The</a:t>
                      </a:r>
                      <a:r>
                        <a:rPr lang="en-US" sz="2400" b="1" u="none" baseline="0" dirty="0" smtClean="0">
                          <a:latin typeface="Bookman Old Style" pitchFamily="18" charset="0"/>
                        </a:rPr>
                        <a:t> Students</a:t>
                      </a:r>
                      <a:r>
                        <a:rPr lang="en-US" sz="2400" u="dbl" baseline="0" dirty="0" smtClean="0">
                          <a:latin typeface="Bookman Old Style" pitchFamily="18" charset="0"/>
                        </a:rPr>
                        <a:t> sing </a:t>
                      </a:r>
                    </a:p>
                    <a:p>
                      <a:r>
                        <a:rPr lang="en-US" sz="2400" dirty="0" smtClean="0">
                          <a:latin typeface="Bookman Old Style" pitchFamily="18" charset="0"/>
                        </a:rPr>
                        <a:t>the song.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b="1" dirty="0" smtClean="0">
                        <a:latin typeface="Bookman Old Style" pitchFamily="18" charset="0"/>
                      </a:endParaRPr>
                    </a:p>
                    <a:p>
                      <a:r>
                        <a:rPr lang="ru-RU" sz="2000" b="1" dirty="0" err="1" smtClean="0">
                          <a:latin typeface="Bookman Old Style" pitchFamily="18" charset="0"/>
                        </a:rPr>
                        <a:t>Студенты</a:t>
                      </a:r>
                      <a:endParaRPr lang="ru-RU" sz="2000" dirty="0" smtClean="0">
                        <a:latin typeface="Bookman Old Style" pitchFamily="18" charset="0"/>
                      </a:endParaRPr>
                    </a:p>
                    <a:p>
                      <a:r>
                        <a:rPr lang="ru-RU" sz="2800" u="dbl" baseline="0" dirty="0" smtClean="0">
                          <a:latin typeface="Bookman Old Style" pitchFamily="18" charset="0"/>
                        </a:rPr>
                        <a:t>поют</a:t>
                      </a:r>
                      <a:r>
                        <a:rPr lang="ru-RU" sz="2800" dirty="0" smtClean="0">
                          <a:latin typeface="Bookman Old Style" pitchFamily="18" charset="0"/>
                        </a:rPr>
                        <a:t> песню.</a:t>
                      </a:r>
                    </a:p>
                    <a:p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Bookman Old Style" pitchFamily="18" charset="0"/>
                        </a:rPr>
                        <a:t>The </a:t>
                      </a:r>
                      <a:r>
                        <a:rPr lang="en-US" sz="2400" b="1" dirty="0" smtClean="0">
                          <a:latin typeface="Bookman Old Style" pitchFamily="18" charset="0"/>
                        </a:rPr>
                        <a:t>song</a:t>
                      </a:r>
                      <a:r>
                        <a:rPr lang="en-US" sz="24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en-US" sz="2400" u="dbl" baseline="0" dirty="0" smtClean="0">
                          <a:latin typeface="Bookman Old Style" pitchFamily="18" charset="0"/>
                        </a:rPr>
                        <a:t>is sung</a:t>
                      </a:r>
                      <a:r>
                        <a:rPr lang="en-US" sz="2400" dirty="0" smtClean="0">
                          <a:latin typeface="Bookman Old Style" pitchFamily="18" charset="0"/>
                        </a:rPr>
                        <a:t> by the students.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Bookman Old Style" pitchFamily="18" charset="0"/>
                        </a:rPr>
                        <a:t>(Эта) </a:t>
                      </a:r>
                      <a:r>
                        <a:rPr lang="ru-RU" sz="2400" b="1" dirty="0" smtClean="0">
                          <a:latin typeface="Bookman Old Style" pitchFamily="18" charset="0"/>
                        </a:rPr>
                        <a:t>песня</a:t>
                      </a:r>
                      <a:r>
                        <a:rPr lang="ru-RU" sz="24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поется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студентами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.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77040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man Old Style" pitchFamily="18" charset="0"/>
                        </a:rPr>
                        <a:t>The </a:t>
                      </a:r>
                      <a:r>
                        <a:rPr lang="en-US" sz="2000" b="1" dirty="0" smtClean="0">
                          <a:latin typeface="Bookman Old Style" pitchFamily="18" charset="0"/>
                        </a:rPr>
                        <a:t>professor</a:t>
                      </a:r>
                      <a:r>
                        <a:rPr lang="en-US" sz="2000" dirty="0" smtClean="0">
                          <a:latin typeface="Bookman Old Style" pitchFamily="18" charset="0"/>
                        </a:rPr>
                        <a:t>  </a:t>
                      </a:r>
                      <a:r>
                        <a:rPr lang="en-US" sz="2000" u="dbl" baseline="0" dirty="0" smtClean="0">
                          <a:latin typeface="Bookman Old Style" pitchFamily="18" charset="0"/>
                        </a:rPr>
                        <a:t>explained</a:t>
                      </a:r>
                      <a:r>
                        <a:rPr lang="en-US" sz="2000" dirty="0" smtClean="0">
                          <a:latin typeface="Bookman Old Style" pitchFamily="18" charset="0"/>
                        </a:rPr>
                        <a:t>  </a:t>
                      </a:r>
                      <a:r>
                        <a:rPr lang="en-US" sz="1800" dirty="0" smtClean="0">
                          <a:latin typeface="Bookman Old Style" pitchFamily="18" charset="0"/>
                        </a:rPr>
                        <a:t>the rule  to the</a:t>
                      </a:r>
                      <a:r>
                        <a:rPr lang="en-US" sz="1800" baseline="0" dirty="0" smtClean="0">
                          <a:latin typeface="Bookman Old Style" pitchFamily="18" charset="0"/>
                        </a:rPr>
                        <a:t> students</a:t>
                      </a:r>
                      <a:r>
                        <a:rPr lang="en-US" sz="1800" dirty="0" smtClean="0">
                          <a:latin typeface="Bookman Old Style" pitchFamily="18" charset="0"/>
                        </a:rPr>
                        <a:t>.</a:t>
                      </a:r>
                      <a:endParaRPr lang="ru-RU" sz="1800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man Old Style" pitchFamily="18" charset="0"/>
                        </a:rPr>
                        <a:t>Преподаватель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u="dbl" baseline="0" dirty="0" smtClean="0">
                          <a:latin typeface="Bookman Old Style" pitchFamily="18" charset="0"/>
                        </a:rPr>
                        <a:t>объяснил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студентам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правило.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Bookman Old Style" pitchFamily="18" charset="0"/>
                        </a:rPr>
                        <a:t>The </a:t>
                      </a:r>
                      <a:r>
                        <a:rPr lang="en-US" b="1" dirty="0" smtClean="0">
                          <a:latin typeface="Bookman Old Style" pitchFamily="18" charset="0"/>
                        </a:rPr>
                        <a:t>rule</a:t>
                      </a:r>
                      <a:r>
                        <a:rPr lang="en-US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en-US" u="dbl" baseline="0" dirty="0" smtClean="0">
                          <a:latin typeface="Bookman Old Style" pitchFamily="18" charset="0"/>
                        </a:rPr>
                        <a:t>was </a:t>
                      </a:r>
                      <a:endParaRPr lang="ru-RU" u="dbl" baseline="0" dirty="0" smtClean="0">
                        <a:latin typeface="Bookman Old Style" pitchFamily="18" charset="0"/>
                      </a:endParaRPr>
                    </a:p>
                    <a:p>
                      <a:r>
                        <a:rPr lang="en-US" u="dbl" baseline="0" dirty="0" smtClean="0">
                          <a:latin typeface="Bookman Old Style" pitchFamily="18" charset="0"/>
                        </a:rPr>
                        <a:t>explained </a:t>
                      </a:r>
                      <a:r>
                        <a:rPr lang="en-US" dirty="0" smtClean="0">
                          <a:latin typeface="Bookman Old Style" pitchFamily="18" charset="0"/>
                        </a:rPr>
                        <a:t>to the students.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man Old Style" pitchFamily="18" charset="0"/>
                        </a:rPr>
                        <a:t>Правило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u="dbl" baseline="0" dirty="0" smtClean="0">
                          <a:latin typeface="Bookman Old Style" pitchFamily="18" charset="0"/>
                        </a:rPr>
                        <a:t>было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u="dbl" baseline="0" dirty="0" smtClean="0">
                          <a:latin typeface="Bookman Old Style" pitchFamily="18" charset="0"/>
                        </a:rPr>
                        <a:t>объяснено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студентам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.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468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Bookman Old Style" pitchFamily="18" charset="0"/>
                        </a:rPr>
                        <a:t>Everybody</a:t>
                      </a:r>
                    </a:p>
                    <a:p>
                      <a:r>
                        <a:rPr lang="en-US" sz="2000" u="dbl" dirty="0" smtClean="0">
                          <a:latin typeface="Bookman Old Style" pitchFamily="18" charset="0"/>
                        </a:rPr>
                        <a:t>will laugh</a:t>
                      </a:r>
                      <a:r>
                        <a:rPr lang="en-US" sz="2000" u="dbl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en-US" sz="2000" baseline="0" dirty="0" smtClean="0">
                          <a:latin typeface="Bookman Old Style" pitchFamily="18" charset="0"/>
                        </a:rPr>
                        <a:t>at them.</a:t>
                      </a:r>
                      <a:r>
                        <a:rPr lang="en-US" sz="2000" dirty="0" smtClean="0">
                          <a:latin typeface="Bookman Old Style" pitchFamily="18" charset="0"/>
                        </a:rPr>
                        <a:t> 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Bookman Old Style" pitchFamily="18" charset="0"/>
                        </a:rPr>
                        <a:t>Все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будут </a:t>
                      </a:r>
                      <a:r>
                        <a:rPr lang="ru-RU" sz="2000" dirty="0" err="1" smtClean="0">
                          <a:latin typeface="Bookman Old Style" pitchFamily="18" charset="0"/>
                        </a:rPr>
                        <a:t>смеятся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над ними.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Bookman Old Style" pitchFamily="18" charset="0"/>
                        </a:rPr>
                        <a:t>They</a:t>
                      </a:r>
                      <a:r>
                        <a:rPr lang="en-US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en-US" u="dbl" baseline="0" dirty="0" smtClean="0">
                          <a:latin typeface="Bookman Old Style" pitchFamily="18" charset="0"/>
                        </a:rPr>
                        <a:t>will be laughed </a:t>
                      </a:r>
                      <a:r>
                        <a:rPr lang="en-US" dirty="0" smtClean="0">
                          <a:latin typeface="Bookman Old Style" pitchFamily="18" charset="0"/>
                        </a:rPr>
                        <a:t>at.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man Old Style" pitchFamily="18" charset="0"/>
                        </a:rPr>
                        <a:t>Они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2000" u="dbl" baseline="0" dirty="0" smtClean="0">
                          <a:latin typeface="Bookman Old Style" pitchFamily="18" charset="0"/>
                        </a:rPr>
                        <a:t>будут осмеяны</a:t>
                      </a:r>
                      <a:r>
                        <a:rPr lang="ru-RU" sz="2000" dirty="0" smtClean="0">
                          <a:latin typeface="Bookman Old Style" pitchFamily="18" charset="0"/>
                        </a:rPr>
                        <a:t>.</a:t>
                      </a:r>
                      <a:endParaRPr lang="ru-RU" sz="2000" dirty="0">
                        <a:latin typeface="Bookman Old Style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pic>
        <p:nvPicPr>
          <p:cNvPr id="21506" name="Picture 2" descr="C:\Users\Eldar\Desktop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1785918" cy="2000264"/>
          </a:xfrm>
          <a:prstGeom prst="rect">
            <a:avLst/>
          </a:prstGeom>
          <a:noFill/>
        </p:spPr>
      </p:pic>
      <p:pic>
        <p:nvPicPr>
          <p:cNvPr id="21507" name="Picture 3" descr="C:\Users\Eldar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71876"/>
            <a:ext cx="1500199" cy="1643073"/>
          </a:xfrm>
          <a:prstGeom prst="rect">
            <a:avLst/>
          </a:prstGeom>
          <a:noFill/>
        </p:spPr>
      </p:pic>
      <p:pic>
        <p:nvPicPr>
          <p:cNvPr id="21508" name="Picture 4" descr="C:\Users\Eldar\Desktop\efc0cc95354e94eefe686a46e0fbcf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214950"/>
            <a:ext cx="1714480" cy="16430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Таблица неправильных глаголов 1 | Неправильные глаголы, Английский язык,  Изучать англий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72000" y="428604"/>
            <a:ext cx="2071702" cy="6286544"/>
          </a:xfrm>
          <a:prstGeom prst="rect">
            <a:avLst/>
          </a:prstGeom>
          <a:solidFill>
            <a:srgbClr val="FFFF00">
              <a:alpha val="4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Eldar\Desktop\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3714744" cy="58579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Пример № 2</a:t>
            </a: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Настоящее Простое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время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Настоящее Длительное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время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54074" y="261915"/>
            <a:ext cx="4732768" cy="623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9035"/>
            <a:ext cx="8858312" cy="662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285992"/>
            <a:ext cx="5953168" cy="446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5857916" cy="200026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В отличие от  других дисциплин СПО, ОБУЧЕНИЕ ИНОСТРАННОМУ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ЯЗЫКУ НОСИТ НЕСКОЛЬКО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ИНОЙ ХАРАКТЕР</a:t>
            </a:r>
            <a:r>
              <a:rPr lang="ru-RU" dirty="0" smtClean="0">
                <a:latin typeface="Bookman Old Style" pitchFamily="18" charset="0"/>
              </a:rPr>
              <a:t>. 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15074" y="2285992"/>
            <a:ext cx="2786082" cy="44291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Здесь не </a:t>
            </a:r>
            <a:r>
              <a:rPr lang="ru-RU" sz="2400" dirty="0" err="1" smtClean="0">
                <a:solidFill>
                  <a:schemeClr val="tx1"/>
                </a:solidFill>
                <a:latin typeface="Bookman Old Style" pitchFamily="18" charset="0"/>
              </a:rPr>
              <a:t>бывает</a:t>
            </a:r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 лекций и семинаров. </a:t>
            </a:r>
            <a:r>
              <a:rPr lang="ru-RU" sz="2400" dirty="0" err="1" smtClean="0">
                <a:solidFill>
                  <a:schemeClr val="tx1"/>
                </a:solidFill>
                <a:latin typeface="Bookman Old Style" pitchFamily="18" charset="0"/>
              </a:rPr>
              <a:t>Все</a:t>
            </a:r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 занятия – практические.</a:t>
            </a:r>
            <a:endParaRPr lang="ru-RU" sz="24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000108"/>
            <a:ext cx="364330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Овал 5"/>
          <p:cNvSpPr/>
          <p:nvPr/>
        </p:nvSpPr>
        <p:spPr>
          <a:xfrm>
            <a:off x="6000760" y="142852"/>
            <a:ext cx="3000396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№ 1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496"/>
            <a:ext cx="4214842" cy="389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30" y="142853"/>
            <a:ext cx="450059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4214842" cy="264320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А, поскольку, практические занятия по иностранному языку, обычно комбинированного 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типа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то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  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в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 них присутствуют 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сразу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 несколько 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видов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деятельности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: диалог, монолог, 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полилог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аудирование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, чтение, письмо, ролевая игра, просмотр обучающего 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видео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т.д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214686"/>
            <a:ext cx="457203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643570" y="3143248"/>
            <a:ext cx="328611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Типология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одна из самых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сложных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дидактических задач,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авторское решение которой предлагали многие </a:t>
            </a:r>
            <a:r>
              <a:rPr kumimoji="0" lang="ru-RU" sz="20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современные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исследователи, классифицируя </a:t>
            </a:r>
            <a:r>
              <a:rPr kumimoji="0" lang="ru-RU" sz="20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уроки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различным основаниям.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C:\Users\Eldar\Desktop\1-1502060939545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29189" cy="3952016"/>
          </a:xfrm>
          <a:prstGeom prst="rect">
            <a:avLst/>
          </a:prstGeom>
          <a:noFill/>
        </p:spPr>
      </p:pic>
      <p:pic>
        <p:nvPicPr>
          <p:cNvPr id="30723" name="Picture 3" descr="C:\Users\Eldar\Desktop\unnam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85728"/>
            <a:ext cx="4357685" cy="2757598"/>
          </a:xfrm>
          <a:prstGeom prst="rect">
            <a:avLst/>
          </a:prstGeom>
          <a:noFill/>
        </p:spPr>
      </p:pic>
      <p:pic>
        <p:nvPicPr>
          <p:cNvPr id="30724" name="Picture 4" descr="C:\Users\Eldar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143248"/>
            <a:ext cx="3243260" cy="2429314"/>
          </a:xfrm>
          <a:prstGeom prst="rect">
            <a:avLst/>
          </a:prstGeom>
          <a:noFill/>
        </p:spPr>
      </p:pic>
      <p:pic>
        <p:nvPicPr>
          <p:cNvPr id="30725" name="Picture 5" descr="C:\Users\Eldar\Desktop\imag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643446"/>
            <a:ext cx="2898509" cy="19288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71480"/>
            <a:ext cx="478634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000496" y="3286124"/>
            <a:ext cx="4500594" cy="3429024"/>
          </a:xfrm>
          <a:prstGeom prst="rect">
            <a:avLst/>
          </a:prstGeom>
          <a:solidFill>
            <a:srgbClr val="0033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Bookman Old Style" pitchFamily="18" charset="0"/>
              </a:rPr>
              <a:t>Таким образом достигается максимальное овладение Знаниями, </a:t>
            </a:r>
            <a:r>
              <a:rPr lang="ru-RU" sz="2800" dirty="0" err="1" smtClean="0">
                <a:solidFill>
                  <a:schemeClr val="bg1"/>
                </a:solidFill>
                <a:latin typeface="Bookman Old Style" pitchFamily="18" charset="0"/>
              </a:rPr>
              <a:t>Умениями</a:t>
            </a:r>
            <a:r>
              <a:rPr lang="ru-RU" sz="2800" dirty="0" smtClean="0">
                <a:solidFill>
                  <a:schemeClr val="bg1"/>
                </a:solidFill>
                <a:latin typeface="Bookman Old Style" pitchFamily="18" charset="0"/>
              </a:rPr>
              <a:t> и Навыками </a:t>
            </a:r>
            <a:r>
              <a:rPr lang="ru-RU" sz="2800" dirty="0" err="1" smtClean="0">
                <a:solidFill>
                  <a:schemeClr val="bg1"/>
                </a:solidFill>
                <a:latin typeface="Bookman Old Style" pitchFamily="18" charset="0"/>
              </a:rPr>
              <a:t>в</a:t>
            </a:r>
            <a:r>
              <a:rPr lang="ru-RU" sz="2800" dirty="0" smtClean="0">
                <a:solidFill>
                  <a:schemeClr val="bg1"/>
                </a:solidFill>
                <a:latin typeface="Bookman Old Style" pitchFamily="18" charset="0"/>
              </a:rPr>
              <a:t> письменной и </a:t>
            </a:r>
            <a:r>
              <a:rPr lang="ru-RU" sz="2800" dirty="0" err="1" smtClean="0">
                <a:solidFill>
                  <a:schemeClr val="bg1"/>
                </a:solidFill>
                <a:latin typeface="Bookman Old Style" pitchFamily="18" charset="0"/>
              </a:rPr>
              <a:t>устной</a:t>
            </a:r>
            <a:r>
              <a:rPr lang="ru-RU" sz="2800" dirty="0" smtClean="0">
                <a:solidFill>
                  <a:schemeClr val="bg1"/>
                </a:solidFill>
                <a:latin typeface="Bookman Old Style" pitchFamily="18" charset="0"/>
              </a:rPr>
              <a:t> речи на иностранном языке.</a:t>
            </a:r>
            <a:endParaRPr lang="ru-RU" sz="28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14290"/>
            <a:ext cx="4357718" cy="307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Современный студент: практические советы для успешной учебы. Новости  партнеров - Новости партнеров 144. Metr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Eldar\Desktop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592443" cy="2571768"/>
          </a:xfrm>
          <a:prstGeom prst="rect">
            <a:avLst/>
          </a:prstGeom>
          <a:noFill/>
        </p:spPr>
      </p:pic>
      <p:pic>
        <p:nvPicPr>
          <p:cNvPr id="1028" name="Picture 4" descr="C:\Users\Eldar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786715"/>
            <a:ext cx="3948122" cy="2699819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5929322" y="142852"/>
            <a:ext cx="3000396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№ 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142873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связи с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быстрым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темпом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развития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технологий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современном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мире, задача каждого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воспитателя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педагога-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научить, передать основные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знания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278605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умения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навыки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но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способствовать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формированию личности,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способной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адаптироваться к новым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условиям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саморазвиваться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совершенствоваться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42844" y="4429132"/>
            <a:ext cx="45720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Говоря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простым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языком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нашей основной с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педагогической целью является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научить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студентов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добывать знания самостоятельно и применять их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жизни.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Eldar\Desktop\istockphoto-1211089900-1024x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2865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357166"/>
            <a:ext cx="787901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7200" b="1" i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7200" b="1" i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7200" b="1" i="1" cap="none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Eldar\Desktop\4c6dcef4decaf87e942000a59c6ca9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500042"/>
            <a:ext cx="750099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С.В. Иванов, М.А.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Данилов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Б.П. Есипов, И.Н. Казанцев, В.А.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Онищук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Г.И. Щукина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выделяют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практически аналогичные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типы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уроков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зависимости от ведущей дидактической цели: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вводные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первичного ознакомления с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учебным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материалом;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образования понятий,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установления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законов и правил;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применения полученных знаний на практике;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выработки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навыков (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тренировочные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);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повторения и обобщения;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контрольные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смешанные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или комбинированные.</a:t>
            </a:r>
            <a:endParaRPr lang="ru-RU" sz="2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расивый фон | Свадебный рисунок, Цветочные фоны,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714356"/>
            <a:ext cx="77153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latin typeface="Bookman Old Style" pitchFamily="18" charset="0"/>
              </a:rPr>
              <a:t>С</a:t>
            </a:r>
            <a:r>
              <a:rPr lang="ru-RU" sz="4000" b="1" dirty="0" err="1" smtClean="0">
                <a:latin typeface="Bookman Old Style" pitchFamily="18" charset="0"/>
              </a:rPr>
              <a:t>труктура</a:t>
            </a:r>
            <a:r>
              <a:rPr lang="ru-RU" sz="4000" b="1" dirty="0" smtClean="0">
                <a:latin typeface="Bookman Old Style" pitchFamily="18" charset="0"/>
              </a:rPr>
              <a:t> </a:t>
            </a:r>
            <a:r>
              <a:rPr lang="ru-RU" sz="4000" b="1" dirty="0" err="1" smtClean="0">
                <a:latin typeface="Bookman Old Style" pitchFamily="18" charset="0"/>
              </a:rPr>
              <a:t>урока</a:t>
            </a:r>
            <a:r>
              <a:rPr lang="ru-RU" sz="4000" b="1" dirty="0" smtClean="0">
                <a:latin typeface="Bookman Old Style" pitchFamily="18" charset="0"/>
              </a:rPr>
              <a:t> </a:t>
            </a:r>
            <a:r>
              <a:rPr lang="ru-RU" sz="4000" dirty="0" smtClean="0">
                <a:latin typeface="Bookman Old Style" pitchFamily="18" charset="0"/>
              </a:rPr>
              <a:t>– его </a:t>
            </a:r>
            <a:r>
              <a:rPr lang="ru-RU" sz="4000" dirty="0" err="1" smtClean="0">
                <a:latin typeface="Bookman Old Style" pitchFamily="18" charset="0"/>
              </a:rPr>
              <a:t>внутреннее</a:t>
            </a:r>
            <a:r>
              <a:rPr lang="ru-RU" sz="4000" dirty="0" smtClean="0">
                <a:latin typeface="Bookman Old Style" pitchFamily="18" charset="0"/>
              </a:rPr>
              <a:t> </a:t>
            </a:r>
            <a:r>
              <a:rPr lang="ru-RU" sz="4000" dirty="0" err="1" smtClean="0">
                <a:latin typeface="Bookman Old Style" pitchFamily="18" charset="0"/>
              </a:rPr>
              <a:t>строение</a:t>
            </a:r>
            <a:r>
              <a:rPr lang="ru-RU" sz="4000" dirty="0" smtClean="0">
                <a:latin typeface="Bookman Old Style" pitchFamily="18" charset="0"/>
              </a:rPr>
              <a:t> и последовательность отдельных этапов, отражающих цель, дидактические задачи и особенности их практической реализации.</a:t>
            </a:r>
            <a:endParaRPr lang="ru-RU" sz="4000" dirty="0">
              <a:latin typeface="Bookman Old Style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расивый фон | Свадебный рисунок, Цветочные фоны,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857232"/>
            <a:ext cx="76438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latin typeface="Bookman Old Style" pitchFamily="18" charset="0"/>
              </a:rPr>
              <a:t>Ступени</a:t>
            </a:r>
            <a:r>
              <a:rPr lang="ru-RU" sz="3600" b="1" dirty="0" smtClean="0">
                <a:latin typeface="Bookman Old Style" pitchFamily="18" charset="0"/>
              </a:rPr>
              <a:t> </a:t>
            </a:r>
            <a:r>
              <a:rPr lang="ru-RU" sz="3600" b="1" dirty="0" err="1" smtClean="0">
                <a:latin typeface="Bookman Old Style" pitchFamily="18" charset="0"/>
              </a:rPr>
              <a:t>урока</a:t>
            </a:r>
            <a:r>
              <a:rPr lang="ru-RU" sz="3600" b="1" dirty="0" smtClean="0">
                <a:latin typeface="Bookman Old Style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Bookman Old Style" pitchFamily="18" charset="0"/>
              </a:rPr>
              <a:t>п</a:t>
            </a:r>
            <a:r>
              <a:rPr lang="ru-RU" sz="3600" dirty="0" smtClean="0">
                <a:latin typeface="Bookman Old Style" pitchFamily="18" charset="0"/>
              </a:rPr>
              <a:t>одготовка к </a:t>
            </a:r>
            <a:r>
              <a:rPr lang="ru-RU" sz="3600" dirty="0" err="1" smtClean="0">
                <a:latin typeface="Bookman Old Style" pitchFamily="18" charset="0"/>
              </a:rPr>
              <a:t>усвоению</a:t>
            </a:r>
            <a:r>
              <a:rPr lang="ru-RU" sz="3600" dirty="0" smtClean="0">
                <a:latin typeface="Bookman Old Style" pitchFamily="18" charset="0"/>
              </a:rPr>
              <a:t> новых знаний;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Bookman Old Style" pitchFamily="18" charset="0"/>
              </a:rPr>
              <a:t> </a:t>
            </a:r>
            <a:r>
              <a:rPr lang="ru-RU" sz="3600" dirty="0" err="1" smtClean="0">
                <a:latin typeface="Bookman Old Style" pitchFamily="18" charset="0"/>
              </a:rPr>
              <a:t>усвоение</a:t>
            </a:r>
            <a:r>
              <a:rPr lang="ru-RU" sz="3600" dirty="0" smtClean="0">
                <a:latin typeface="Bookman Old Style" pitchFamily="18" charset="0"/>
              </a:rPr>
              <a:t> новых знаний, </a:t>
            </a:r>
            <a:r>
              <a:rPr lang="ru-RU" sz="3600" dirty="0" err="1" smtClean="0">
                <a:latin typeface="Bookman Old Style" pitchFamily="18" charset="0"/>
              </a:rPr>
              <a:t>умений</a:t>
            </a:r>
            <a:r>
              <a:rPr lang="ru-RU" sz="3600" dirty="0" smtClean="0">
                <a:latin typeface="Bookman Old Style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Bookman Old Style" pitchFamily="18" charset="0"/>
              </a:rPr>
              <a:t>и</a:t>
            </a:r>
            <a:r>
              <a:rPr lang="ru-RU" sz="3600" dirty="0" smtClean="0">
                <a:latin typeface="Bookman Old Style" pitchFamily="18" charset="0"/>
              </a:rPr>
              <a:t>х закрепление и </a:t>
            </a:r>
            <a:r>
              <a:rPr lang="ru-RU" sz="3600" dirty="0" err="1" smtClean="0">
                <a:latin typeface="Bookman Old Style" pitchFamily="18" charset="0"/>
              </a:rPr>
              <a:t>систематизация</a:t>
            </a:r>
            <a:r>
              <a:rPr lang="ru-RU" sz="3600" dirty="0" smtClean="0">
                <a:latin typeface="Bookman Old Style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Bookman Old Style" pitchFamily="18" charset="0"/>
              </a:rPr>
              <a:t> </a:t>
            </a:r>
            <a:r>
              <a:rPr lang="ru-RU" sz="3600" dirty="0" smtClean="0">
                <a:latin typeface="Bookman Old Style" pitchFamily="18" charset="0"/>
              </a:rPr>
              <a:t>применение ЗУН на практике.</a:t>
            </a:r>
            <a:endParaRPr lang="ru-RU" sz="3600" dirty="0">
              <a:latin typeface="Bookman Old Style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142984"/>
            <a:ext cx="7572428" cy="4500594"/>
          </a:xfrm>
          <a:prstGeom prst="rect">
            <a:avLst/>
          </a:prstGeom>
          <a:solidFill>
            <a:schemeClr val="accent3">
              <a:lumMod val="5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Шаг №2: «</a:t>
            </a:r>
            <a:r>
              <a:rPr lang="ru-RU" sz="4000" dirty="0" err="1" smtClean="0">
                <a:latin typeface="Comic Sans MS" pitchFamily="66" charset="0"/>
              </a:rPr>
              <a:t>Владение</a:t>
            </a:r>
            <a:r>
              <a:rPr lang="ru-RU" sz="4000" dirty="0" smtClean="0">
                <a:latin typeface="Comic Sans MS" pitchFamily="66" charset="0"/>
              </a:rPr>
              <a:t> методами»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расивый фон | Свадебный рисунок, Цветочные фоны,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382" y="857232"/>
            <a:ext cx="792961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Метод обучения </a:t>
            </a:r>
            <a:r>
              <a:rPr lang="ru-RU" sz="3200" dirty="0" smtClean="0">
                <a:latin typeface="Comic Sans MS" pitchFamily="66" charset="0"/>
              </a:rPr>
              <a:t>– </a:t>
            </a:r>
            <a:r>
              <a:rPr lang="ru-RU" sz="3200" dirty="0" err="1" smtClean="0">
                <a:latin typeface="Comic Sans MS" pitchFamily="66" charset="0"/>
              </a:rPr>
              <a:t>способ</a:t>
            </a:r>
            <a:r>
              <a:rPr lang="ru-RU" sz="3200" dirty="0" smtClean="0">
                <a:latin typeface="Comic Sans MS" pitchFamily="66" charset="0"/>
              </a:rPr>
              <a:t>                                 </a:t>
            </a:r>
            <a:r>
              <a:rPr lang="ru-RU" sz="3200" dirty="0" err="1" smtClean="0">
                <a:latin typeface="Comic Sans MS" pitchFamily="66" charset="0"/>
              </a:rPr>
              <a:t>взаимосвязанной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деятельности</a:t>
            </a:r>
            <a:r>
              <a:rPr lang="ru-RU" sz="3200" dirty="0" smtClean="0">
                <a:latin typeface="Comic Sans MS" pitchFamily="66" charset="0"/>
              </a:rPr>
              <a:t> преподавателя и </a:t>
            </a:r>
            <a:r>
              <a:rPr lang="ru-RU" sz="3200" dirty="0" err="1" smtClean="0">
                <a:latin typeface="Comic Sans MS" pitchFamily="66" charset="0"/>
              </a:rPr>
              <a:t>учащихся</a:t>
            </a:r>
            <a:r>
              <a:rPr lang="ru-RU" sz="3200" dirty="0" smtClean="0">
                <a:latin typeface="Comic Sans MS" pitchFamily="66" charset="0"/>
              </a:rPr>
              <a:t>, направленной на овладение </a:t>
            </a:r>
            <a:r>
              <a:rPr lang="ru-RU" sz="3200" dirty="0" err="1" smtClean="0">
                <a:latin typeface="Comic Sans MS" pitchFamily="66" charset="0"/>
              </a:rPr>
              <a:t>учащимися</a:t>
            </a:r>
            <a:r>
              <a:rPr lang="ru-RU" sz="3200" dirty="0" smtClean="0">
                <a:latin typeface="Comic Sans MS" pitchFamily="66" charset="0"/>
              </a:rPr>
              <a:t> знаниями, навыками и </a:t>
            </a:r>
            <a:r>
              <a:rPr lang="ru-RU" sz="3200" dirty="0" err="1" smtClean="0">
                <a:latin typeface="Comic Sans MS" pitchFamily="66" charset="0"/>
              </a:rPr>
              <a:t>умениями</a:t>
            </a:r>
            <a:r>
              <a:rPr lang="ru-RU" sz="3200" dirty="0" smtClean="0">
                <a:latin typeface="Comic Sans MS" pitchFamily="66" charset="0"/>
              </a:rPr>
              <a:t>, на их </a:t>
            </a:r>
            <a:r>
              <a:rPr lang="ru-RU" sz="3200" dirty="0" err="1" smtClean="0">
                <a:latin typeface="Comic Sans MS" pitchFamily="66" charset="0"/>
              </a:rPr>
              <a:t>воспитание</a:t>
            </a:r>
            <a:r>
              <a:rPr lang="ru-RU" sz="3200" dirty="0" smtClean="0">
                <a:latin typeface="Comic Sans MS" pitchFamily="66" charset="0"/>
              </a:rPr>
              <a:t> и развитие.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расивый фон | Свадебный рисунок, Цветочные фоны,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71604" y="785794"/>
            <a:ext cx="6357982" cy="46434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В.А. Оганесян (1980г.)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Классификация методов обучения:</a:t>
            </a:r>
          </a:p>
          <a:p>
            <a:pPr algn="ctr"/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объяснительно-иллюстративный метод;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 алгоритмический метод;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п</a:t>
            </a: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роблемно-эвристический метод;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проектно-исследовательский метод</a:t>
            </a:r>
            <a:endParaRPr lang="ru-RU" sz="28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</TotalTime>
  <Words>1292</Words>
  <PresentationFormat>Экран (4:3)</PresentationFormat>
  <Paragraphs>266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Eldar</dc:creator>
  <cp:lastModifiedBy>Eldar</cp:lastModifiedBy>
  <cp:revision>158</cp:revision>
  <dcterms:created xsi:type="dcterms:W3CDTF">2021-03-12T01:29:07Z</dcterms:created>
  <dcterms:modified xsi:type="dcterms:W3CDTF">2022-02-04T08:25:22Z</dcterms:modified>
</cp:coreProperties>
</file>