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0"/>
  </p:notesMasterIdLst>
  <p:sldIdLst>
    <p:sldId id="276" r:id="rId2"/>
    <p:sldId id="277" r:id="rId3"/>
    <p:sldId id="257" r:id="rId4"/>
    <p:sldId id="256" r:id="rId5"/>
    <p:sldId id="280" r:id="rId6"/>
    <p:sldId id="258" r:id="rId7"/>
    <p:sldId id="281" r:id="rId8"/>
    <p:sldId id="272" r:id="rId9"/>
    <p:sldId id="282" r:id="rId10"/>
    <p:sldId id="283" r:id="rId11"/>
    <p:sldId id="284" r:id="rId12"/>
    <p:sldId id="285" r:id="rId13"/>
    <p:sldId id="286" r:id="rId14"/>
    <p:sldId id="275" r:id="rId15"/>
    <p:sldId id="274" r:id="rId16"/>
    <p:sldId id="287" r:id="rId17"/>
    <p:sldId id="259" r:id="rId18"/>
    <p:sldId id="260" r:id="rId19"/>
    <p:sldId id="289" r:id="rId20"/>
    <p:sldId id="290" r:id="rId21"/>
    <p:sldId id="291" r:id="rId22"/>
    <p:sldId id="273" r:id="rId23"/>
    <p:sldId id="266" r:id="rId24"/>
    <p:sldId id="268" r:id="rId25"/>
    <p:sldId id="265" r:id="rId26"/>
    <p:sldId id="271" r:id="rId27"/>
    <p:sldId id="278" r:id="rId28"/>
    <p:sldId id="292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78C131-F09B-409D-8932-E385A2F8F607}" type="datetimeFigureOut">
              <a:rPr lang="ru-RU" smtClean="0"/>
              <a:pPr/>
              <a:t>16.08.2019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A48B52-B0C6-4264-9040-69F3EBA95CC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A48B52-B0C6-4264-9040-69F3EBA95CCD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16.08.2019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16.08.2019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16.08.2019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2.bin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1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Relationship Id="rId9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5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57224" y="571480"/>
            <a:ext cx="7417415" cy="378565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endParaRPr lang="ru-RU" sz="5400" b="1" cap="none" spc="0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Доклад </a:t>
            </a:r>
          </a:p>
          <a:p>
            <a:pPr algn="ctr"/>
            <a:r>
              <a:rPr lang="ru-RU" sz="2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на тему:</a:t>
            </a:r>
          </a:p>
          <a:p>
            <a:pPr algn="ctr"/>
            <a:r>
              <a:rPr lang="ru-RU" sz="54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«</a:t>
            </a:r>
            <a:r>
              <a:rPr lang="ru-RU" sz="5400" b="1" dirty="0" err="1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Профориентационная</a:t>
            </a:r>
            <a:r>
              <a:rPr lang="ru-RU" sz="54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ru-RU" sz="54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работа </a:t>
            </a:r>
            <a:r>
              <a:rPr lang="ru-RU" sz="5400" b="1" dirty="0" err="1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</a:t>
            </a:r>
            <a:r>
              <a:rPr lang="ru-RU" sz="54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СПО»  </a:t>
            </a:r>
            <a:endParaRPr lang="ru-RU" sz="5400" b="1" cap="none" spc="0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071934" y="4929198"/>
            <a:ext cx="4804136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endParaRPr lang="ru-RU" sz="2000" b="1" cap="all" spc="0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ctr"/>
            <a:r>
              <a:rPr lang="ru-RU" sz="20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Подготовила </a:t>
            </a:r>
          </a:p>
          <a:p>
            <a:pPr algn="ctr"/>
            <a:r>
              <a:rPr lang="ru-RU" sz="20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преподаватель иностранного языка</a:t>
            </a:r>
          </a:p>
          <a:p>
            <a:pPr algn="ctr"/>
            <a:r>
              <a:rPr lang="ru-RU" sz="20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ru-RU" sz="2000" b="1" cap="all" spc="0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Бариева</a:t>
            </a:r>
            <a:r>
              <a:rPr lang="ru-RU" sz="20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л.и.</a:t>
            </a:r>
            <a:endParaRPr lang="ru-RU" sz="20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0" y="0"/>
            <a:ext cx="91440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Техникум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гидромелиорации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 механизации сельского хозяйства (филиал)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федерального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государственного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автономного образовательного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учреждения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высшего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образования "Крымский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федеральный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университет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" имени В.И.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Вернадского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пгт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Советский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071934" y="6488668"/>
            <a:ext cx="27146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2019г.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76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0" y="0"/>
            <a:ext cx="9144000" cy="5201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endParaRPr lang="ru-RU" sz="1400" dirty="0" smtClean="0">
              <a:solidFill>
                <a:srgbClr val="00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solidFill>
                <a:srgbClr val="00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solidFill>
                <a:srgbClr val="00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solidFill>
                <a:srgbClr val="00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solidFill>
                <a:srgbClr val="00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solidFill>
                <a:srgbClr val="00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solidFill>
                <a:srgbClr val="00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solidFill>
                <a:srgbClr val="00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-18962135" y="-356651"/>
            <a:ext cx="14091998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spc="0" normalizeH="0" baseline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Задачи </a:t>
            </a:r>
            <a:r>
              <a:rPr kumimoji="0" lang="ru-RU" sz="1600" b="1" i="0" u="none" strike="noStrike" cap="none" spc="0" normalizeH="0" baseline="0" dirty="0" err="1" smtClean="0">
                <a:ln w="50800"/>
                <a:solidFill>
                  <a:schemeClr val="bg1">
                    <a:shade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профориентационной</a:t>
            </a:r>
            <a:r>
              <a:rPr kumimoji="0" lang="ru-RU" sz="1600" b="1" i="0" u="none" strike="noStrike" cap="none" spc="0" normalizeH="0" baseline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работы: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spc="0" normalizeH="0" baseline="0" dirty="0" smtClean="0">
              <a:ln w="50800"/>
              <a:solidFill>
                <a:schemeClr val="bg1">
                  <a:shade val="50000"/>
                </a:schemeClr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spc="0" normalizeH="0" baseline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-  изучение и прогнозирование перспектив формирования контингента </a:t>
            </a:r>
            <a:r>
              <a:rPr kumimoji="0" lang="ru-RU" sz="1600" b="1" i="0" u="none" strike="noStrike" cap="none" spc="0" normalizeH="0" baseline="0" dirty="0" err="1" smtClean="0">
                <a:ln w="50800"/>
                <a:solidFill>
                  <a:schemeClr val="bg1">
                    <a:shade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техникума</a:t>
            </a:r>
            <a:r>
              <a:rPr kumimoji="0" lang="ru-RU" sz="1600" b="1" i="0" u="none" strike="noStrike" cap="none" spc="0" normalizeH="0" baseline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spc="0" normalizeH="0" baseline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  комплектование </a:t>
            </a:r>
            <a:r>
              <a:rPr kumimoji="0" lang="ru-RU" sz="1600" b="1" i="0" u="none" strike="noStrike" cap="none" spc="0" normalizeH="0" baseline="0" dirty="0" err="1" smtClean="0">
                <a:ln w="50800"/>
                <a:solidFill>
                  <a:schemeClr val="bg1">
                    <a:shade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групп</a:t>
            </a:r>
            <a:r>
              <a:rPr kumimoji="0" lang="ru-RU" sz="1600" b="1" i="0" u="none" strike="noStrike" cap="none" spc="0" normalizeH="0" baseline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1 курса;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spc="0" normalizeH="0" baseline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  конструирование </a:t>
            </a:r>
            <a:r>
              <a:rPr kumimoji="0" lang="ru-RU" sz="1600" b="1" i="0" u="none" strike="noStrike" cap="none" spc="0" normalizeH="0" baseline="0" dirty="0" err="1" smtClean="0">
                <a:ln w="50800"/>
                <a:solidFill>
                  <a:schemeClr val="bg1">
                    <a:shade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системы</a:t>
            </a:r>
            <a:r>
              <a:rPr kumimoji="0" lang="ru-RU" sz="1600" b="1" i="0" u="none" strike="noStrike" cap="none" spc="0" normalizeH="0" baseline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1" i="0" u="none" strike="noStrike" cap="none" spc="0" normalizeH="0" baseline="0" dirty="0" err="1" smtClean="0">
                <a:ln w="50800"/>
                <a:solidFill>
                  <a:schemeClr val="bg1">
                    <a:shade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профориентационной</a:t>
            </a:r>
            <a:r>
              <a:rPr kumimoji="0" lang="ru-RU" sz="1600" b="1" i="0" u="none" strike="noStrike" cap="none" spc="0" normalizeH="0" baseline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работы;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spc="0" normalizeH="0" baseline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  пропаганда </a:t>
            </a:r>
            <a:r>
              <a:rPr kumimoji="0" lang="ru-RU" sz="1600" b="1" i="0" u="none" strike="noStrike" cap="none" spc="0" normalizeH="0" baseline="0" dirty="0" err="1" smtClean="0">
                <a:ln w="50800"/>
                <a:solidFill>
                  <a:schemeClr val="bg1">
                    <a:shade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уровня</a:t>
            </a:r>
            <a:r>
              <a:rPr kumimoji="0" lang="ru-RU" sz="1600" b="1" i="0" u="none" strike="noStrike" cap="none" spc="0" normalizeH="0" baseline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образовательной </a:t>
            </a:r>
            <a:r>
              <a:rPr kumimoji="0" lang="ru-RU" sz="1600" b="1" i="0" u="none" strike="noStrike" cap="none" spc="0" normalizeH="0" baseline="0" dirty="0" err="1" smtClean="0">
                <a:ln w="50800"/>
                <a:solidFill>
                  <a:schemeClr val="bg1">
                    <a:shade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деятельности</a:t>
            </a:r>
            <a:r>
              <a:rPr kumimoji="0" lang="ru-RU" sz="1600" b="1" i="0" u="none" strike="noStrike" cap="none" spc="0" normalizeH="0" baseline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1" i="0" u="none" strike="noStrike" cap="none" spc="0" normalizeH="0" baseline="0" dirty="0" err="1" smtClean="0">
                <a:ln w="50800"/>
                <a:solidFill>
                  <a:schemeClr val="bg1">
                    <a:shade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техникума</a:t>
            </a:r>
            <a:r>
              <a:rPr kumimoji="0" lang="ru-RU" sz="1600" b="1" i="0" u="none" strike="noStrike" cap="none" spc="0" normalizeH="0" baseline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spc="0" normalizeH="0" baseline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повышение качества контингента обучающихся (</a:t>
            </a:r>
            <a:r>
              <a:rPr kumimoji="0" lang="ru-RU" sz="1600" b="1" i="0" u="none" strike="noStrike" cap="none" spc="0" normalizeH="0" baseline="0" dirty="0" err="1" smtClean="0">
                <a:ln w="50800"/>
                <a:solidFill>
                  <a:schemeClr val="bg1">
                    <a:shade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более</a:t>
            </a:r>
            <a:r>
              <a:rPr kumimoji="0" lang="ru-RU" sz="1600" b="1" i="0" u="none" strike="noStrike" cap="none" spc="0" normalizeH="0" baseline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1" i="0" u="none" strike="noStrike" cap="none" spc="0" normalizeH="0" baseline="0" dirty="0" err="1" smtClean="0">
                <a:ln w="50800"/>
                <a:solidFill>
                  <a:schemeClr val="bg1">
                    <a:shade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высокий</a:t>
            </a:r>
            <a:r>
              <a:rPr kumimoji="0" lang="ru-RU" sz="1600" b="1" i="0" u="none" strike="noStrike" cap="none" spc="0" normalizeH="0" baseline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образовательный </a:t>
            </a:r>
            <a:r>
              <a:rPr kumimoji="0" lang="ru-RU" sz="1600" b="1" i="0" u="none" strike="noStrike" cap="none" spc="0" normalizeH="0" baseline="0" dirty="0" err="1" smtClean="0">
                <a:ln w="50800"/>
                <a:solidFill>
                  <a:schemeClr val="bg1">
                    <a:shade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уровень</a:t>
            </a:r>
            <a:r>
              <a:rPr kumimoji="0" lang="ru-RU" sz="1600" b="1" i="0" u="none" strike="noStrike" cap="none" spc="0" normalizeH="0" baseline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1600" b="1" i="0" u="none" strike="noStrike" cap="none" spc="0" normalizeH="0" baseline="0" dirty="0" err="1" smtClean="0">
                <a:ln w="50800"/>
                <a:solidFill>
                  <a:schemeClr val="bg1">
                    <a:shade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увеличение</a:t>
            </a:r>
            <a:r>
              <a:rPr kumimoji="0" lang="ru-RU" sz="1600" b="1" i="0" u="none" strike="noStrike" cap="none" spc="0" normalizeH="0" baseline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количества «отличников» и «хорошистов»);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spc="0" normalizeH="0" baseline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ru-RU" sz="1600" b="1" i="0" u="none" strike="noStrike" cap="none" spc="0" normalizeH="0" baseline="0" dirty="0" err="1" smtClean="0">
                <a:ln w="50800"/>
                <a:solidFill>
                  <a:schemeClr val="bg1">
                    <a:shade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создание</a:t>
            </a:r>
            <a:r>
              <a:rPr kumimoji="0" lang="ru-RU" sz="1600" b="1" i="0" u="none" strike="noStrike" cap="none" spc="0" normalizeH="0" baseline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привлекательного образа </a:t>
            </a:r>
            <a:r>
              <a:rPr kumimoji="0" lang="ru-RU" sz="1600" b="1" i="0" u="none" strike="noStrike" cap="none" spc="0" normalizeH="0" baseline="0" dirty="0" err="1" smtClean="0">
                <a:ln w="50800"/>
                <a:solidFill>
                  <a:schemeClr val="bg1">
                    <a:shade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техникума</a:t>
            </a:r>
            <a:r>
              <a:rPr kumimoji="0" lang="ru-RU" sz="1600" b="1" i="0" u="none" strike="noStrike" cap="none" spc="0" normalizeH="0" baseline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1" i="0" u="none" strike="noStrike" cap="none" spc="0" normalizeH="0" baseline="0" dirty="0" err="1" smtClean="0">
                <a:ln w="50800"/>
                <a:solidFill>
                  <a:schemeClr val="bg1">
                    <a:shade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</a:t>
            </a:r>
            <a:r>
              <a:rPr kumimoji="0" lang="ru-RU" sz="1600" b="1" i="0" u="none" strike="noStrike" cap="none" spc="0" normalizeH="0" baseline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районе, </a:t>
            </a:r>
            <a:r>
              <a:rPr kumimoji="0" lang="ru-RU" sz="1600" b="1" i="0" u="none" strike="noStrike" cap="none" spc="0" normalizeH="0" baseline="0" dirty="0" err="1" smtClean="0">
                <a:ln w="50800"/>
                <a:solidFill>
                  <a:schemeClr val="bg1">
                    <a:shade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возможностей</a:t>
            </a:r>
            <a:r>
              <a:rPr kumimoji="0" lang="ru-RU" sz="1600" b="1" i="0" u="none" strike="noStrike" cap="none" spc="0" normalizeH="0" baseline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1" i="0" u="none" strike="noStrike" cap="none" spc="0" normalizeH="0" baseline="0" dirty="0" err="1" smtClean="0">
                <a:ln w="50800"/>
                <a:solidFill>
                  <a:schemeClr val="bg1">
                    <a:shade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трудоустройства</a:t>
            </a:r>
            <a:r>
              <a:rPr kumimoji="0" lang="ru-RU" sz="1600" b="1" i="0" u="none" strike="noStrike" cap="none" spc="0" normalizeH="0" baseline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на предприятия и муниципальные предприятия района;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spc="0" normalizeH="0" baseline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  </a:t>
            </a:r>
            <a:r>
              <a:rPr kumimoji="0" lang="ru-RU" sz="1600" b="1" i="0" u="none" strike="noStrike" cap="none" spc="0" normalizeH="0" baseline="0" dirty="0" err="1" smtClean="0">
                <a:ln w="50800"/>
                <a:solidFill>
                  <a:schemeClr val="bg1">
                    <a:shade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установление</a:t>
            </a:r>
            <a:r>
              <a:rPr kumimoji="0" lang="ru-RU" sz="1600" b="1" i="0" u="none" strike="noStrike" cap="none" spc="0" normalizeH="0" baseline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</a:t>
            </a:r>
            <a:r>
              <a:rPr kumimoji="0" lang="ru-RU" sz="1600" b="1" i="0" u="none" strike="noStrike" cap="none" spc="0" normalizeH="0" baseline="0" dirty="0" err="1" smtClean="0">
                <a:ln w="50800"/>
                <a:solidFill>
                  <a:schemeClr val="bg1">
                    <a:shade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укрепление</a:t>
            </a:r>
            <a:r>
              <a:rPr kumimoji="0" lang="ru-RU" sz="1600" b="1" i="0" u="none" strike="noStrike" cap="none" spc="0" normalizeH="0" baseline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постоянных контактов с коллективами школ, а </a:t>
            </a:r>
            <a:r>
              <a:rPr kumimoji="0" lang="ru-RU" sz="1600" b="1" i="0" u="none" strike="noStrike" cap="none" spc="0" normalizeH="0" baseline="0" dirty="0" err="1" smtClean="0">
                <a:ln w="50800"/>
                <a:solidFill>
                  <a:schemeClr val="bg1">
                    <a:shade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также</a:t>
            </a:r>
            <a:r>
              <a:rPr kumimoji="0" lang="ru-RU" sz="1600" b="1" i="0" u="none" strike="noStrike" cap="none" spc="0" normalizeH="0" baseline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работодателями.</a:t>
            </a:r>
            <a:endParaRPr lang="ru-RU" sz="16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1571604" y="0"/>
            <a:ext cx="6000792" cy="8572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Задачи </a:t>
            </a:r>
            <a:r>
              <a:rPr lang="ru-RU" sz="2400" b="1" dirty="0" err="1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профориентационной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работы: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0" y="857232"/>
            <a:ext cx="8501122" cy="785818"/>
          </a:xfrm>
          <a:prstGeom prst="roundRect">
            <a:avLst/>
          </a:prstGeom>
          <a:solidFill>
            <a:srgbClr val="FFC000"/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1) изучение и прогнозирование перспектив формирования контингента </a:t>
            </a:r>
            <a:r>
              <a:rPr lang="ru-RU" sz="2800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техникума</a:t>
            </a: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endParaRPr lang="ru-RU" sz="2800" dirty="0" smtClean="0">
              <a:solidFill>
                <a:schemeClr val="tx1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214514" y="1643050"/>
            <a:ext cx="6929486" cy="500066"/>
          </a:xfrm>
          <a:prstGeom prst="roundRect">
            <a:avLst/>
          </a:prstGeom>
          <a:solidFill>
            <a:srgbClr val="00B050"/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2) комплектование </a:t>
            </a:r>
            <a:r>
              <a:rPr lang="ru-RU" sz="2800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групп</a:t>
            </a: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1 курса;</a:t>
            </a:r>
            <a:endParaRPr lang="ru-RU" sz="28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0" y="2143116"/>
            <a:ext cx="6786610" cy="71438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</a:t>
            </a: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3) конструирование </a:t>
            </a:r>
            <a:r>
              <a:rPr lang="ru-RU" sz="2800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системы</a:t>
            </a: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профориентационной</a:t>
            </a: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работы;</a:t>
            </a:r>
            <a:endParaRPr lang="ru-RU" sz="28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214414" y="2857496"/>
            <a:ext cx="7929586" cy="714380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4) пропаганда </a:t>
            </a:r>
            <a:r>
              <a:rPr lang="ru-RU" sz="2800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уровня</a:t>
            </a: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образовательной </a:t>
            </a:r>
            <a:r>
              <a:rPr lang="ru-RU" sz="2800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деятельности</a:t>
            </a: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техникума</a:t>
            </a: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endParaRPr lang="ru-RU" sz="28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0" y="3571876"/>
            <a:ext cx="9144000" cy="114300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5) повышение качества контингента обучающихся (</a:t>
            </a:r>
            <a:r>
              <a:rPr lang="ru-RU" sz="2800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более</a:t>
            </a: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высокий</a:t>
            </a: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образовательный </a:t>
            </a:r>
            <a:r>
              <a:rPr lang="ru-RU" sz="2800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уровень</a:t>
            </a: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увеличение</a:t>
            </a: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количества «отличников» и «хорошистов»);</a:t>
            </a:r>
            <a:endParaRPr lang="ru-RU" sz="2800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0" y="4714884"/>
            <a:ext cx="9144000" cy="1285884"/>
          </a:xfrm>
          <a:prstGeom prst="roundRect">
            <a:avLst/>
          </a:prstGeom>
          <a:solidFill>
            <a:srgbClr val="00B0F0"/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6) </a:t>
            </a:r>
            <a:r>
              <a:rPr lang="ru-RU" sz="2800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создание</a:t>
            </a: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привлекательного образа </a:t>
            </a:r>
            <a:r>
              <a:rPr lang="ru-RU" sz="2800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техникума</a:t>
            </a: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</a:t>
            </a: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районе, </a:t>
            </a:r>
            <a:r>
              <a:rPr lang="ru-RU" sz="2800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возможностей</a:t>
            </a: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трудоустройства</a:t>
            </a: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на предприятия и муниципальные предприятия района;</a:t>
            </a:r>
            <a:endParaRPr lang="ru-RU" sz="2800" dirty="0" smtClean="0">
              <a:solidFill>
                <a:schemeClr val="tx1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0" y="6000768"/>
            <a:ext cx="9144000" cy="857232"/>
          </a:xfrm>
          <a:prstGeom prst="round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7) </a:t>
            </a:r>
            <a:r>
              <a:rPr lang="ru-RU" sz="2800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установление</a:t>
            </a: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</a:t>
            </a:r>
            <a:r>
              <a:rPr lang="ru-RU" sz="2800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укрепление</a:t>
            </a: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постоянных контактов с коллективами школ, а </a:t>
            </a:r>
            <a:r>
              <a:rPr lang="ru-RU" sz="2800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также</a:t>
            </a: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работодателями.</a:t>
            </a:r>
            <a:endParaRPr lang="ru-RU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50000"/>
            <a:lumOff val="50000"/>
            <a:alpha val="5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ÐÐ°ÑÑÐ¸Ð½ÐºÐ¸ Ð¿Ð¾ Ð·Ð°Ð¿ÑÐ¾ÑÑ ÑÐµÑÐ½Ð¸ÐºÑÐ¼ Ð³Ð¸Ð´ÑÐ¾Ð¼ÐµÐ»Ð¸Ð¾ÑÐ°ÑÐ¸Ð¸ Ð¸ Ð¼ÐµÑÐ°Ð½Ð¸Ð·Ð°ÑÐ¸Ð¸ ÑÐµÐ»ÑÑÐºÐ¾Ð³Ð¾ ÑÐ¾Ð·ÑÐ¹ÑÑÐ²Ð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60" y="1821646"/>
            <a:ext cx="6715139" cy="5036354"/>
          </a:xfrm>
          <a:prstGeom prst="rect">
            <a:avLst/>
          </a:prstGeom>
          <a:noFill/>
        </p:spPr>
      </p:pic>
      <p:pic>
        <p:nvPicPr>
          <p:cNvPr id="3" name="Picture 4" descr="ÐÐ°ÑÑÐ¸Ð½ÐºÐ¸ Ð¿Ð¾ Ð·Ð°Ð¿ÑÐ¾ÑÑ ÑÐµÑÐ½Ð¸ÐºÑÐ¼ Ð³Ð¸Ð´ÑÐ¾Ð¼ÐµÐ»Ð¸Ð¾ÑÐ°ÑÐ¸Ð¸ Ð¸ Ð¼ÐµÑÐ°Ð½Ð¸Ð·Ð°ÑÐ¸Ð¸ ÑÐµÐ»ÑÑÐºÐ¾Ð³Ð¾ ÑÐ¾Ð·ÑÐ¹ÑÑÐ²Ð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" y="0"/>
            <a:ext cx="5355137" cy="3571876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643570" y="285728"/>
            <a:ext cx="350043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- открыть перед школьниками поселка и района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возможности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нашего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учебного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заведения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50000"/>
            <a:alpha val="6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42926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0" y="5357826"/>
            <a:ext cx="9144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- помочь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выпускникам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школ поселка и района сделать обоснованный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выбор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между альтернативами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средних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высших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учебных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заведений,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>
            <a:alpha val="74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ÐÐ°ÑÑÐ¸Ð½ÐºÐ¸ Ð¿Ð¾ Ð·Ð°Ð¿ÑÐ¾ÑÑ Ð¾ÑÐºÑÑÑÐ¾Ðµ Ð·Ð°Ð½ÑÑÐ¸Ðµ ÑÐµÑÐ½Ð¸ÐºÑÐ¼ Ð³Ð¸Ð´ÑÐ¾Ð¼ÐµÐ»Ð¸Ð¾ÑÐ°ÑÐ¸Ð¸ Ð¸ Ð¼ÐµÑÐ°Ð½Ð¸Ð·Ð°ÑÐ¸Ð¸ ÑÐµÐ»ÑÑÐºÐ¾Ð³Ð¾ ÑÐ¾Ð·ÑÐ¹ÑÑÐ²Ð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4" y="4286256"/>
            <a:ext cx="4232654" cy="2381240"/>
          </a:xfrm>
          <a:prstGeom prst="rect">
            <a:avLst/>
          </a:prstGeom>
          <a:noFill/>
        </p:spPr>
      </p:pic>
      <p:pic>
        <p:nvPicPr>
          <p:cNvPr id="3" name="Picture 4" descr="ÐÐ°ÑÑÐ¸Ð½ÐºÐ¸ Ð¿Ð¾ Ð·Ð°Ð¿ÑÐ¾ÑÑ ÑÐµÑÐ½Ð¸ÐºÑÐ¼ Ð³Ð¸Ð´ÑÐ¾Ð¼ÐµÐ»Ð¸Ð¾ÑÐ°ÑÐ¸Ð¸ Ð¸ Ð¼ÐµÑÐ°Ð½Ð¸Ð·Ð°ÑÐ¸Ð¸ ÑÐµÐ»ÑÑÐºÐ¾Ð³Ð¾ ÑÐ¾Ð·ÑÐ¹ÑÑÐ²Ð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3857628"/>
            <a:ext cx="4086222" cy="2706907"/>
          </a:xfrm>
          <a:prstGeom prst="rect">
            <a:avLst/>
          </a:prstGeom>
          <a:noFill/>
        </p:spPr>
      </p:pic>
      <p:pic>
        <p:nvPicPr>
          <p:cNvPr id="4" name="Picture 8" descr="ÐÐ°ÑÑÐ¸Ð½ÐºÐ¸ Ð¿Ð¾ Ð·Ð°Ð¿ÑÐ¾ÑÑ ÑÐµÑÐ½Ð¸ÐºÑÐ¼ Ð³Ð¸Ð´ÑÐ¾Ð¼ÐµÐ»Ð¸Ð¾ÑÐ°ÑÐ¸Ð¸ Ð¸ Ð¼ÐµÑÐ°Ð½Ð¸Ð·Ð°ÑÐ¸Ð¸ ÑÐµÐ»ÑÑÐºÐ¾Ð³Ð¾ ÑÐ¾Ð·ÑÐ¹ÑÑÐ²Ð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86380" y="285728"/>
            <a:ext cx="3643338" cy="368706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0"/>
            <a:ext cx="5286380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получить обратную связь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процессе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профориентационной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работы,</a:t>
            </a:r>
          </a:p>
          <a:p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совершить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конструктивные изменения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своей жизни.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ÐÐ°ÑÑÐ¸Ð½ÐºÐ¸ Ð¿Ð¾ Ð·Ð°Ð¿ÑÐ¾ÑÑ Ð¾ÑÐºÑÑÑÐ¾Ðµ Ð·Ð°Ð½ÑÑÐ¸Ðµ ÑÐµÑÐ½Ð¸ÐºÑÐ¼ Ð³Ð¸Ð´ÑÐ¾Ð¼ÐµÐ»Ð¸Ð¾ÑÐ°ÑÐ¸Ð¸ Ð¸ Ð¼ÐµÑÐ°Ð½Ð¸Ð·Ð°ÑÐ¸Ð¸ ÑÐµÐ»ÑÑÐºÐ¾Ð³Ð¾ ÑÐ¾Ð·ÑÐ¹ÑÑÐ²Ð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500042"/>
            <a:ext cx="2928958" cy="2915942"/>
          </a:xfrm>
          <a:prstGeom prst="rect">
            <a:avLst/>
          </a:prstGeom>
          <a:noFill/>
        </p:spPr>
      </p:pic>
      <p:sp>
        <p:nvSpPr>
          <p:cNvPr id="32772" name="AutoShape 4" descr="ÐÐ°ÑÑÐ¸Ð½ÐºÐ¸ Ð¿Ð¾ Ð·Ð°Ð¿ÑÐ¾ÑÑ Ð³Ð¸Ð´ÑÐ¾Ð¼ÐµÐ»Ð¸Ð¾ÑÐ°ÑÐ¾Ñ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74" name="AutoShape 6" descr="ÐÐ°ÑÑÐ¸Ð½ÐºÐ¸ Ð¿Ð¾ Ð·Ð°Ð¿ÑÐ¾ÑÑ Ð³Ð¸Ð´ÑÐ¾Ð¼ÐµÐ»Ð¸Ð¾ÑÐ°ÑÐ¾Ñ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76" name="AutoShape 8" descr="ÐÐ°ÑÑÐ¸Ð½ÐºÐ¸ Ð¿Ð¾ Ð·Ð°Ð¿ÑÐ¾ÑÑ Ð³Ð¸Ð´ÑÐ¾Ð¼ÐµÐ»Ð¸Ð¾ÑÐ°ÑÐ¾Ñ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78" name="AutoShape 10" descr="ÐÐ°ÑÑÐ¸Ð½ÐºÐ¸ Ð¿Ð¾ Ð·Ð°Ð¿ÑÐ¾ÑÑ Ð³Ð¸Ð´ÑÐ¾Ð¼ÐµÐ»Ð¸Ð¾ÑÐ°ÑÐ¾Ñ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80" name="AutoShape 12" descr="ÐÐ°ÑÑÐ¸Ð½ÐºÐ¸ Ð¿Ð¾ Ð·Ð°Ð¿ÑÐ¾ÑÑ Ð³Ð¸Ð´ÑÐ¾Ð¼ÐµÐ»Ð¸Ð¾ÑÐ°ÑÐ¾Ñ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2781" name="Picture 13" descr="C:\Users\Eldar\Desktop\гидромелиоратор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86181" y="3571876"/>
            <a:ext cx="5357819" cy="3286125"/>
          </a:xfrm>
          <a:prstGeom prst="rect">
            <a:avLst/>
          </a:prstGeom>
          <a:noFill/>
        </p:spPr>
      </p:pic>
      <p:pic>
        <p:nvPicPr>
          <p:cNvPr id="32783" name="Picture 15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-1"/>
            <a:ext cx="4929190" cy="3696893"/>
          </a:xfrm>
          <a:prstGeom prst="rect">
            <a:avLst/>
          </a:prstGeom>
          <a:noFill/>
        </p:spPr>
      </p:pic>
      <p:pic>
        <p:nvPicPr>
          <p:cNvPr id="32785" name="Picture 17" descr="ÐÐ°ÑÑÐ¸Ð½ÐºÐ¸ Ð¿Ð¾ Ð·Ð°Ð¿ÑÐ¾ÑÑ Ð·ÐµÐ¼Ð»ÐµÑÑÑÑÐ¾Ð¸ÑÐµÐ»Ñ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29189" y="0"/>
            <a:ext cx="4214811" cy="3643290"/>
          </a:xfrm>
          <a:prstGeom prst="rect">
            <a:avLst/>
          </a:prstGeom>
          <a:noFill/>
        </p:spPr>
      </p:pic>
      <p:pic>
        <p:nvPicPr>
          <p:cNvPr id="32787" name="Picture 19" descr="ÐÐ°ÑÑÐ¸Ð½ÐºÐ¸ Ð¿Ð¾ Ð·Ð°Ð¿ÑÐ¾ÑÑ Ð·ÐµÐ¼Ð»ÐµÑÑÑÑÐ¾Ð¸ÑÐµÐ»Ñ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3556690"/>
            <a:ext cx="4143371" cy="33013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ÐÐ°ÑÑÐ¸Ð½ÐºÐ¸ Ð¿Ð¾ Ð·Ð°Ð¿ÑÐ¾ÑÑ Ð¾ÑÐºÑÑÑÐ¾Ðµ Ð·Ð°Ð½ÑÑÐ¸Ðµ ÑÐµÑÐ½Ð¸ÐºÑÐ¼ Ð³Ð¸Ð´ÑÐ¾Ð¼ÐµÐ»Ð¸Ð¾ÑÐ°ÑÐ¸Ð¸ Ð¸ Ð¼ÐµÑÐ°Ð½Ð¸Ð·Ð°ÑÐ¸Ð¸ ÑÐµÐ»ÑÑÐºÐ¾Ð³Ð¾ ÑÐ¾Ð·ÑÐ¹ÑÑÐ²Ð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285992"/>
            <a:ext cx="3264472" cy="2071702"/>
          </a:xfrm>
          <a:prstGeom prst="rect">
            <a:avLst/>
          </a:prstGeom>
          <a:noFill/>
        </p:spPr>
      </p:pic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3214678" y="0"/>
            <a:ext cx="5929322" cy="6432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endParaRPr lang="ru-RU" sz="1600" dirty="0" smtClean="0">
              <a:solidFill>
                <a:srgbClr val="00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буклеты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содержащие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наиболее полную информацию о профессиях и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специальностях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ускоренной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профессиональной подготовке, дополнительном профессиональном образовании и повышении квалификации, историческую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справку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информацию об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учебно-материальной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базе и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условиях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приема;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рекламные объявления о профессиях и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специальностях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техникума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курсах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ускоренной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профессиональной подготовки, дополнительном профессиональном образовании и повышении квалификации;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рекламные объявления об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условиях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обучения и предлагаемых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специальностях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на заочном отделении;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рекламные объявления о работе;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визитки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прайс-листы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услуг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прайс-листы об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условиях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оказания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услуг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награды педагогов и обучающихся – лауреатов и дипломантов республиканских и российских конкурсов, фестивалей;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творческие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альбомы предметных цикловых комиссий;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творческие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альбомы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учебных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групп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 профессиям и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специальностям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творческие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портфолио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педагогов;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лучшие дипломные работы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студентов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выпускных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групп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фотоматериалы и др.   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ÐÐ°ÑÑÐ¸Ð½ÐºÐ¸ Ð¿Ð¾ Ð·Ð°Ð¿ÑÐ¾ÑÑ ÑÐµÑÐ½Ð¸ÐºÑÐ¼ Ð³Ð¸Ð´ÑÐ¾Ð¼ÐµÐ»Ð¸Ð¾ÑÐ°ÑÐ¸Ð¸ Ð¸ Ð¼ÐµÑÐ°Ð½Ð¸Ð·Ð°ÑÐ¸Ð¸ ÑÐµÐ»ÑÑÐºÐ¾Ð³Ð¾ ÑÐ¾Ð·ÑÐ¹ÑÑÐ²Ð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429132"/>
            <a:ext cx="3301995" cy="228601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0" y="0"/>
            <a:ext cx="357186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 algn="ctr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sz="2000" dirty="0" smtClean="0">
                <a:solidFill>
                  <a:srgbClr val="000000"/>
                </a:solidFill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Перечень </a:t>
            </a:r>
            <a:r>
              <a:rPr lang="ru-RU" sz="2000" dirty="0" err="1" smtClean="0">
                <a:solidFill>
                  <a:srgbClr val="000000"/>
                </a:solidFill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возможных</a:t>
            </a:r>
            <a:r>
              <a:rPr lang="ru-RU" sz="2000" dirty="0" smtClean="0">
                <a:solidFill>
                  <a:srgbClr val="000000"/>
                </a:solidFill>
                <a:latin typeface="Georgia" pitchFamily="18" charset="0"/>
                <a:ea typeface="Times New Roman" pitchFamily="18" charset="0"/>
                <a:cs typeface="Times New Roman" pitchFamily="18" charset="0"/>
              </a:rPr>
              <a:t> рекламно-информационных материалов по профориентации:</a:t>
            </a:r>
            <a:endParaRPr lang="ru-RU" sz="20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0" y="714356"/>
          <a:ext cx="4643438" cy="6143644"/>
        </p:xfrm>
        <a:graphic>
          <a:graphicData uri="http://schemas.openxmlformats.org/presentationml/2006/ole">
            <p:oleObj spid="_x0000_s1026" name="PDF" r:id="rId3" imgW="0" imgH="0" progId="FoxitReader.Document">
              <p:embed/>
            </p:oleObj>
          </a:graphicData>
        </a:graphic>
      </p:graphicFrame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4714876" y="714356"/>
          <a:ext cx="4429124" cy="6143644"/>
        </p:xfrm>
        <a:graphic>
          <a:graphicData uri="http://schemas.openxmlformats.org/presentationml/2006/ole">
            <p:oleObj spid="_x0000_s1027" name="PDF" r:id="rId4" imgW="0" imgH="0" progId="FoxitReader.Document">
              <p:embed/>
            </p:oleObj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14282" y="0"/>
            <a:ext cx="871543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0" cap="none" spc="0" dirty="0" err="1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Буклеты</a:t>
            </a:r>
            <a:r>
              <a:rPr lang="ru-RU" sz="4000" b="0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нашего </a:t>
            </a:r>
            <a:r>
              <a:rPr lang="ru-RU" sz="4000" b="0" cap="none" spc="0" dirty="0" err="1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учебного</a:t>
            </a:r>
            <a:r>
              <a:rPr lang="ru-RU" sz="4000" b="0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заведения</a:t>
            </a:r>
            <a:endParaRPr lang="ru-RU" sz="4000" b="0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  <a:alpha val="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ÐÐ°ÑÑÐ¸Ð½ÐºÐ¸ Ð¿Ð¾ Ð·Ð°Ð¿ÑÐ¾ÑÑ ÑÐµÑÐ½Ð¸ÐºÑÐ¼ Ð³Ð¸Ð´ÑÐ¾Ð¼ÐµÐ»Ð¸Ð¾ÑÐ°ÑÐ¸Ð¸ Ð¸ Ð¼ÐµÑÐ°Ð½Ð¸Ð·Ð°ÑÐ¸Ð¸ ÑÐµÐ»ÑÑÐºÐ¾Ð³Ð¾ ÑÐ¾Ð·ÑÐ¹ÑÑÐ²Ð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5580098" cy="3714752"/>
          </a:xfrm>
          <a:prstGeom prst="rect">
            <a:avLst/>
          </a:prstGeom>
          <a:noFill/>
        </p:spPr>
      </p:pic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5572132" y="0"/>
            <a:ext cx="3571868" cy="4093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Система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профориентационной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работы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техникума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включает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как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традиционные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так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инновационные формы работы.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2000" b="0" i="1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проведение информационной, агитационной, разъяснительной </a:t>
            </a:r>
            <a:r>
              <a:rPr kumimoji="0" lang="ru-RU" sz="2000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работы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среди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школьников о модели формирования контингента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учащихся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студентов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техникума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2844" y="4429132"/>
            <a:ext cx="885831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2000" i="1" u="sng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привлечение преподавателей и </a:t>
            </a:r>
            <a:r>
              <a:rPr lang="ru-RU" sz="2000" i="1" u="sng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студентов</a:t>
            </a:r>
            <a:r>
              <a:rPr lang="ru-RU" sz="2000" i="1" u="sng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000" u="sng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техникума</a:t>
            </a:r>
            <a:r>
              <a:rPr lang="ru-RU" sz="2000" u="sng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</a:t>
            </a:r>
            <a:endParaRPr lang="ru-RU" sz="2000" u="sng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u="sng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пропаганде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уровня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образовательной </a:t>
            </a:r>
            <a:r>
              <a:rPr lang="ru-RU" sz="2000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деятельности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техникума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endParaRPr lang="ru-RU" sz="20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2000" i="1" u="sng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проведение аналитической и исследовательской 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работы по изучению перспектив формирования контингента, формирование плана набора </a:t>
            </a:r>
            <a:r>
              <a:rPr lang="ru-RU" sz="2000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учащихся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</a:t>
            </a:r>
            <a:r>
              <a:rPr lang="ru-RU" sz="2000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студентов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на 1 курс;</a:t>
            </a:r>
            <a:endParaRPr lang="ru-RU" sz="20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2000" i="1" u="sng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развитие </a:t>
            </a:r>
            <a:r>
              <a:rPr lang="ru-RU" sz="2000" i="1" u="sng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деятельностных</a:t>
            </a:r>
            <a:r>
              <a:rPr lang="ru-RU" sz="2000" i="1" u="sng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форм </a:t>
            </a:r>
            <a:r>
              <a:rPr lang="ru-RU" sz="2000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взаимодействия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школьниками, организация нетрадиционных форм </a:t>
            </a:r>
            <a:r>
              <a:rPr lang="ru-RU" sz="2000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внеклассных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занятий.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5984" y="11396"/>
            <a:ext cx="6858016" cy="6846604"/>
          </a:xfrm>
          <a:prstGeom prst="rect">
            <a:avLst/>
          </a:prstGeom>
          <a:noFill/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357422" y="0"/>
            <a:ext cx="6786578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Содержание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деятельности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В работе по профориентации мы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выделяем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несколько необходимых этапов: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организационный;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информационно-аналитический;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непосредственная работа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 обучающимися,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выпускниками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школ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рода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района, их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родителями;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создание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привлекательного образа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техникума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работа приемной комиссии.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6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383249"/>
            <a:ext cx="3714744" cy="2474751"/>
          </a:xfrm>
          <a:prstGeom prst="rect">
            <a:avLst/>
          </a:prstGeom>
          <a:noFill/>
        </p:spPr>
      </p:pic>
      <p:pic>
        <p:nvPicPr>
          <p:cNvPr id="7" name="Picture 2" descr="ÐÐ°ÑÑÐ¸Ð½ÐºÐ¸ Ð¿Ð¾ Ð·Ð°Ð¿ÑÐ¾ÑÑ ÑÐµÑÐ½Ð¸ÐºÑÐ¼ Ð³Ð¸Ð´ÑÐ¾Ð¼ÐµÐ»Ð¸Ð¾ÑÐ°ÑÐ¸Ð¸ Ð¸ Ð¼ÐµÑÐ°Ð½Ð¸Ð·Ð°ÑÐ¸Ð¸ ÑÐµÐ»ÑÑÐºÐ¾Ð³Ð¾ ÑÐ¾Ð·ÑÐ¹ÑÑÐ²Ð°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" y="0"/>
            <a:ext cx="2357422" cy="2143115"/>
          </a:xfrm>
          <a:prstGeom prst="rect">
            <a:avLst/>
          </a:prstGeom>
          <a:noFill/>
        </p:spPr>
      </p:pic>
      <p:pic>
        <p:nvPicPr>
          <p:cNvPr id="8" name="Picture 4" descr="ÐÐ°ÑÑÐ¸Ð½ÐºÐ¸ Ð¿Ð¾ Ð·Ð°Ð¿ÑÐ¾ÑÑ ÑÐµÑÐ½Ð¸ÐºÑÐ¼ Ð³Ð¸Ð´ÑÐ¾Ð¼ÐµÐ»Ð¸Ð¾ÑÐ°ÑÐ¸Ð¸ Ð¸ Ð¼ÐµÑÐ°Ð½Ð¸Ð·Ð°ÑÐ¸Ð¸ ÑÐµÐ»ÑÑÐºÐ¾Ð³Ð¾ ÑÐ¾Ð·ÑÐ¹ÑÑÐ²Ð°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" y="2143116"/>
            <a:ext cx="2357422" cy="22764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ÐÐ°ÑÑÐ¸Ð½ÐºÐ¸ Ð¿Ð¾ Ð·Ð°Ð¿ÑÐ¾ÑÑ ÑÐ¾Ð½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0"/>
            <a:ext cx="7715304" cy="6858000"/>
          </a:xfrm>
          <a:prstGeom prst="rect">
            <a:avLst/>
          </a:prstGeom>
          <a:noFill/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000100" y="428604"/>
            <a:ext cx="7143768" cy="4401205"/>
          </a:xfrm>
          <a:prstGeom prst="rect">
            <a:avLst/>
          </a:prstGeom>
          <a:noFill/>
          <a:ln w="9525">
            <a:noFill/>
            <a:prstDash val="solid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</a:t>
            </a:r>
            <a:r>
              <a:rPr kumimoji="0" lang="ru-RU" sz="2800" b="1" i="0" u="sng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организационном этапе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происходит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утверждение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перечня профессий и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специальностей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по которому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будет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проводиться подготовка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текущем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году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определяются школы, производится закрепление педагогических работников за каждой конкретной школой, а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также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создаются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группы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учащихся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студентов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которые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будут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проводить агитационную работу.</a:t>
            </a:r>
            <a:endParaRPr kumimoji="0" lang="ru-RU" sz="28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5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Eldar\Desktop\images (19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1285860"/>
            <a:ext cx="4000528" cy="2537254"/>
          </a:xfrm>
          <a:prstGeom prst="rect">
            <a:avLst/>
          </a:prstGeom>
          <a:noFill/>
        </p:spPr>
      </p:pic>
      <p:pic>
        <p:nvPicPr>
          <p:cNvPr id="3" name="Picture 4" descr="C:\Users\Eldar\Desktop\images (20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357298"/>
            <a:ext cx="3583781" cy="2143140"/>
          </a:xfrm>
          <a:prstGeom prst="rect">
            <a:avLst/>
          </a:prstGeom>
          <a:noFill/>
        </p:spPr>
      </p:pic>
      <p:pic>
        <p:nvPicPr>
          <p:cNvPr id="4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4000504"/>
            <a:ext cx="3810000" cy="2543175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929190" y="4143380"/>
            <a:ext cx="392909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4400" dirty="0" err="1" smtClean="0">
                <a:latin typeface="Times New Roman" pitchFamily="18" charset="0"/>
                <a:cs typeface="Times New Roman" pitchFamily="18" charset="0"/>
              </a:rPr>
              <a:t>Требования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 smtClean="0">
                <a:latin typeface="Times New Roman" pitchFamily="18" charset="0"/>
                <a:cs typeface="Times New Roman" pitchFamily="18" charset="0"/>
              </a:rPr>
              <a:t>современного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общества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ÐÐ°ÑÑÐ¸Ð½ÐºÐ¸ Ð¿Ð¾ Ð·Ð°Ð¿ÑÐ¾ÑÑ ÑÐ¾Ð½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0"/>
            <a:ext cx="8715436" cy="642942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28596" y="2214554"/>
            <a:ext cx="678661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Поступающая информация анализиру</a:t>
            </a: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ется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изучается количество </a:t>
            </a:r>
            <a:r>
              <a:rPr lang="ru-RU" sz="2800" dirty="0" err="1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учащихся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успевающих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на «хорошо» и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«отлично», на «</a:t>
            </a:r>
            <a:r>
              <a:rPr lang="ru-RU" sz="2800" dirty="0" err="1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удовлетворительно</a:t>
            </a: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». В 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ходе бесед с классными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руководителями школ, преподават</a:t>
            </a: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елями </a:t>
            </a:r>
            <a:r>
              <a:rPr lang="ru-RU" sz="2800" dirty="0" err="1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выясняются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планы </a:t>
            </a:r>
            <a:r>
              <a:rPr lang="ru-RU" sz="2800" dirty="0" err="1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выпускников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относительно </a:t>
            </a:r>
            <a:r>
              <a:rPr lang="ru-RU" sz="2800" dirty="0" err="1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выбора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будущей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проф</a:t>
            </a: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ессии 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</a:t>
            </a:r>
            <a:r>
              <a:rPr lang="ru-RU" sz="2800" dirty="0" err="1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учебного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заведения, </a:t>
            </a:r>
            <a:r>
              <a:rPr lang="ru-RU" sz="2800" dirty="0" err="1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где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они хотели </a:t>
            </a:r>
            <a:r>
              <a:rPr lang="ru-RU" sz="2800" dirty="0" err="1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бы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обучаться.</a:t>
            </a:r>
            <a:endParaRPr lang="ru-RU" sz="28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357166"/>
            <a:ext cx="842968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</a:t>
            </a:r>
            <a:r>
              <a:rPr lang="ru-RU" sz="2400" b="1" dirty="0" err="1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втором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этапе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происходит сбор информации о количестве </a:t>
            </a:r>
            <a:r>
              <a:rPr lang="ru-RU" sz="2400" dirty="0" err="1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выпускников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9-х и 11-х классах школ района, определяется для каждой школы количество </a:t>
            </a:r>
            <a:r>
              <a:rPr lang="ru-RU" sz="2400" dirty="0" err="1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выпускников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которые должны поступить </a:t>
            </a:r>
            <a:r>
              <a:rPr lang="ru-RU" sz="2400" dirty="0" err="1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техникум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</a:t>
            </a:r>
            <a:r>
              <a:rPr lang="ru-RU" sz="2400" dirty="0" err="1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т.е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закладываются плановые цифровые ориентиры). 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ÐÐ°ÑÑÐ¸Ð½ÐºÐ¸ Ð¿Ð¾ Ð·Ð°Ð¿ÑÐ¾ÑÑ ÐºÑÐ°ÑÐ¸Ð²ÑÐ¹ ÑÐ¾Ð½ Ð´Ð»Ñ Ð¿ÑÐµÐ·ÐµÐ½ÑÐ°ÑÐ¸Ð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57158" y="0"/>
            <a:ext cx="8643966" cy="698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</a:t>
            </a:r>
            <a:r>
              <a:rPr lang="ru-RU" sz="2800" b="1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третьем</a:t>
            </a:r>
            <a:r>
              <a:rPr lang="ru-RU" sz="28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этапе</a:t>
            </a: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происходит непосредственные </a:t>
            </a:r>
            <a:r>
              <a:rPr lang="ru-RU" sz="2800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выходы</a:t>
            </a: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</a:t>
            </a:r>
            <a:r>
              <a:rPr lang="ru-RU" sz="2800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выезды</a:t>
            </a: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инженерно-педагогических работников </a:t>
            </a:r>
            <a:r>
              <a:rPr lang="ru-RU" sz="2800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</a:t>
            </a: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школы.</a:t>
            </a:r>
            <a:endParaRPr lang="ru-RU" sz="2800" dirty="0" smtClean="0">
              <a:solidFill>
                <a:srgbClr val="00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Мастера и преподаватели </a:t>
            </a:r>
            <a:r>
              <a:rPr lang="ru-RU" sz="2800" dirty="0" err="1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встречаются</a:t>
            </a: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 </a:t>
            </a:r>
            <a:r>
              <a:rPr lang="ru-RU" sz="2800" dirty="0" err="1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учащимися</a:t>
            </a: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lang="ru-RU" sz="2800" dirty="0" err="1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</a:t>
            </a: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ходе бесед </a:t>
            </a:r>
            <a:r>
              <a:rPr lang="ru-RU" sz="2800" dirty="0" err="1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дают</a:t>
            </a: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им необходимую информацию о профессиях и </a:t>
            </a:r>
            <a:r>
              <a:rPr lang="ru-RU" sz="2800" dirty="0" err="1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специальностях</a:t>
            </a: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lang="ru-RU" sz="2800" dirty="0" err="1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условиях</a:t>
            </a: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обучения, </a:t>
            </a:r>
            <a:r>
              <a:rPr lang="ru-RU" sz="2800" dirty="0" err="1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возможных</a:t>
            </a: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перспективах после окончания </a:t>
            </a:r>
            <a:r>
              <a:rPr lang="ru-RU" sz="2800" dirty="0" err="1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техникума</a:t>
            </a: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800" dirty="0" smtClean="0">
              <a:solidFill>
                <a:srgbClr val="00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</a:t>
            </a:r>
            <a:r>
              <a:rPr lang="ru-RU" sz="2800" dirty="0" err="1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таких</a:t>
            </a: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беседах очень </a:t>
            </a:r>
            <a:r>
              <a:rPr lang="ru-RU" sz="2800" dirty="0" err="1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важно</a:t>
            </a: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донести </a:t>
            </a:r>
            <a:r>
              <a:rPr lang="ru-RU" sz="2800" dirty="0" err="1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</a:t>
            </a: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сознания</a:t>
            </a: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школьников основное </a:t>
            </a:r>
            <a:r>
              <a:rPr lang="ru-RU" sz="2800" dirty="0" err="1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содержание</a:t>
            </a: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 err="1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деятельности</a:t>
            </a: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 интересующим </a:t>
            </a: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их профессиям и </a:t>
            </a:r>
            <a:r>
              <a:rPr lang="ru-RU" sz="2800" dirty="0" err="1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специальностям</a:t>
            </a: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 err="1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требованиям</a:t>
            </a: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 работникам, </a:t>
            </a: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 err="1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где</a:t>
            </a: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 как эти профессии </a:t>
            </a: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</a:t>
            </a:r>
            <a:r>
              <a:rPr lang="ru-RU" sz="2800" dirty="0" err="1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специальности</a:t>
            </a: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можно </a:t>
            </a: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освоить.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ÐÐ°ÑÑÐ¸Ð½ÐºÐ¸ Ð¿Ð¾ Ð·Ð°Ð¿ÑÐ¾ÑÑ ÑÐµÑÐ½Ð¸ÐºÑÐ¼ Ð³Ð¸Ð´ÑÐ¾Ð¼ÐµÐ»Ð¸Ð¾ÑÐ°ÑÐ¸Ð¸ Ð¸ Ð¼ÐµÑÐ°Ð½Ð¸Ð·Ð°ÑÐ¸Ð¸ ÑÐµÐ»ÑÑÐºÐ¾Ð³Ð¾ ÑÐ¾Ð·ÑÐ¹ÑÑÐ²Ð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68" y="3286124"/>
            <a:ext cx="5572132" cy="3571875"/>
          </a:xfrm>
          <a:prstGeom prst="rect">
            <a:avLst/>
          </a:prstGeom>
          <a:noFill/>
        </p:spPr>
      </p:pic>
      <p:pic>
        <p:nvPicPr>
          <p:cNvPr id="3" name="Picture 2" descr="ÐÐ°ÑÑÐ¸Ð½ÐºÐ¸ Ð¿Ð¾ Ð·Ð°Ð¿ÑÐ¾ÑÑ ÑÐµÑÐ½Ð¸ÐºÑÐ¼ Ð³Ð¸Ð´ÑÐ¾Ð¼ÐµÐ»Ð¸Ð¾ÑÐ°ÑÐ¸Ð¸ Ð¸ Ð¼ÐµÑÐ°Ð½Ð¸Ð·Ð°ÑÐ¸Ð¸ ÑÐµÐ»ÑÑÐºÐ¾Ð³Ð¾ ÑÐ¾Ð·ÑÐ¹ÑÑÐ²Ð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4357686" cy="3264184"/>
          </a:xfrm>
          <a:prstGeom prst="rect">
            <a:avLst/>
          </a:prstGeom>
          <a:noFill/>
        </p:spPr>
      </p:pic>
      <p:pic>
        <p:nvPicPr>
          <p:cNvPr id="4" name="Picture 6" descr="ÐÐ°ÑÑÐ¸Ð½ÐºÐ¸ Ð¿Ð¾ Ð·Ð°Ð¿ÑÐ¾ÑÑ Ð¾ÑÐºÑÑÑÐ¾Ðµ Ð·Ð°Ð½ÑÑÐ¸Ðµ ÑÐµÑÐ½Ð¸ÐºÑÐ¼ Ð³Ð¸Ð´ÑÐ¾Ð¼ÐµÐ»Ð¸Ð¾ÑÐ°ÑÐ¸Ð¸ Ð¸ Ð¼ÐµÑÐ°Ð½Ð¸Ð·Ð°ÑÐ¸Ð¸ ÑÐµÐ»ÑÑÐºÐ¾Ð³Ð¾ ÑÐ¾Ð·ÑÐ¹ÑÑÐ²Ð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488" y="1000108"/>
            <a:ext cx="2571735" cy="2571744"/>
          </a:xfrm>
          <a:prstGeom prst="rect">
            <a:avLst/>
          </a:prstGeom>
          <a:noFill/>
        </p:spPr>
      </p:pic>
      <p:pic>
        <p:nvPicPr>
          <p:cNvPr id="9218" name="Picture 2" descr="ÐÐ°ÑÑÐ¸Ð½ÐºÐ¸ Ð¿Ð¾ Ð·Ð°Ð¿ÑÐ¾ÑÑ ÑÐµÑÐ½Ð¸ÐºÑÐ¼ Ð³Ð¸Ð´ÑÐ¾Ð¼ÐµÐ»Ð¸Ð¾ÑÐ°ÑÐ¸Ð¸ Ð¸ Ð¼ÐµÑÐ°Ð½Ð¸Ð·Ð°ÑÐ¸Ð¸ ÑÐµÐ»ÑÑÐºÐ¾Ð³Ð¾ ÑÐ¾Ð·ÑÐ¹ÑÑÐ²Ð°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14414" y="2857496"/>
            <a:ext cx="2381250" cy="3143272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4429124" y="0"/>
            <a:ext cx="45720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Очень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важную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роль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профориентационной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работе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техникума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играет работа преподавательского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состава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572132" y="1071546"/>
            <a:ext cx="357186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 целью знакомства с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техникумом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ежегодно проводятся 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«Дни   открытых </a:t>
            </a:r>
            <a:r>
              <a:rPr lang="ru-RU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дверей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где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учащиеся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встречаются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 преподавателями и мастерами производственного обучения различных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специальностей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 профессий</a:t>
            </a:r>
            <a:r>
              <a:rPr lang="ru-RU" dirty="0" smtClean="0"/>
              <a:t>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>
            <a:alpha val="52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2" y="3344174"/>
            <a:ext cx="4643438" cy="3513825"/>
          </a:xfrm>
          <a:prstGeom prst="rect">
            <a:avLst/>
          </a:prstGeom>
          <a:noFill/>
        </p:spPr>
      </p:pic>
      <p:pic>
        <p:nvPicPr>
          <p:cNvPr id="23556" name="Picture 4" descr="ÐÐ°ÑÑÐ¸Ð½ÐºÐ¸ Ð¿Ð¾ Ð·Ð°Ð¿ÑÐ¾ÑÑ ÑÐµÑÐ½Ð¸ÐºÑÐ¼ Ð³Ð¸Ð´ÑÐ¾Ð¼ÐµÐ»Ð¸Ð¾ÑÐ°ÑÐ¸Ð¸ Ð¸ Ð¼ÐµÑÐ°Ð½Ð¸Ð·Ð°ÑÐ¸Ð¸ ÑÐµÐ»ÑÑÐºÐ¾Ð³Ð¾ ÑÐ¾Ð·ÑÐ¹ÑÑÐ²Ð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4572000" cy="3786166"/>
          </a:xfrm>
          <a:prstGeom prst="rect">
            <a:avLst/>
          </a:prstGeom>
          <a:noFill/>
        </p:spPr>
      </p:pic>
      <p:pic>
        <p:nvPicPr>
          <p:cNvPr id="4" name="Picture 2" descr="ÐÐ°ÑÑÐ¸Ð½ÐºÐ¸ Ð¿Ð¾ Ð·Ð°Ð¿ÑÐ¾ÑÑ ÑÐµÑÐ½Ð¸ÐºÑÐ¼ Ð³Ð¸Ð´ÑÐ¾Ð¼ÐµÐ»Ð¸Ð¾ÑÐ°ÑÐ¸Ð¸ Ð¸ Ð¼ÐµÑÐ°Ð½Ð¸Ð·Ð°ÑÐ¸Ð¸ ÑÐµÐ»ÑÑÐºÐ¾Ð³Ð¾ ÑÐ¾Ð·ÑÐ¹ÑÑÐ²Ð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714620"/>
            <a:ext cx="5000628" cy="4143380"/>
          </a:xfrm>
          <a:prstGeom prst="rect">
            <a:avLst/>
          </a:prstGeom>
          <a:noFill/>
        </p:spPr>
      </p:pic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5000628" y="0"/>
            <a:ext cx="4143372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Организовываются мастер-классы и  экскурсии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техникуму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по мастерским.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Такие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экскурсии эффективно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влияют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на профессиональный интерес школьников, если хорошо продумана и организована цель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такой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встречи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подробное знакомство с профессией.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78522" y="1"/>
            <a:ext cx="5365478" cy="3571876"/>
          </a:xfrm>
          <a:prstGeom prst="rect">
            <a:avLst/>
          </a:prstGeom>
          <a:noFill/>
        </p:spPr>
      </p:pic>
      <p:pic>
        <p:nvPicPr>
          <p:cNvPr id="25604" name="Picture 4" descr="ÐÐ°ÑÑÐ¸Ð½ÐºÐ¸ Ð¿Ð¾ Ð·Ð°Ð¿ÑÐ¾ÑÑ ÑÐµÑÐ½Ð¸ÐºÑÐ¼ Ð³Ð¸Ð´ÑÐ¾Ð¼ÐµÐ»Ð¸Ð¾ÑÐ°ÑÐ¸Ð¸ Ð¸ Ð¼ÐµÑÐ°Ð½Ð¸Ð·Ð°ÑÐ¸Ð¸ ÑÐµÐ»ÑÑÐºÐ¾Ð³Ð¾ ÑÐ¾Ð·ÑÐ¹ÑÑÐ²Ð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100994"/>
            <a:ext cx="5643570" cy="3757006"/>
          </a:xfrm>
          <a:prstGeom prst="rect">
            <a:avLst/>
          </a:prstGeom>
          <a:noFill/>
        </p:spPr>
      </p:pic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214282" y="0"/>
            <a:ext cx="3428992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Этап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создания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привлекательного образа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техникума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реализуется на протяжении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всего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учебного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года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включает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себя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участие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выступление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учащихся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всех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поселковых, районных и областных мероприятиях,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643570" y="3571876"/>
            <a:ext cx="350043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будь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спортивные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соревнования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конкурсы </a:t>
            </a:r>
            <a:r>
              <a:rPr lang="ru-RU" sz="2400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технического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мастерства, ярмарка </a:t>
            </a:r>
            <a:r>
              <a:rPr lang="ru-RU" sz="2400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вакансий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различные акции, работа </a:t>
            </a:r>
            <a:r>
              <a:rPr lang="ru-RU" sz="2400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городском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молодежном клубе,  </a:t>
            </a:r>
            <a:r>
              <a:rPr lang="ru-RU" sz="2400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выступление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местной прессе.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0" y="0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Важным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звеном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профориентационной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работе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техникума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является работа с родителями.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2771" name="Picture 3" descr="ÐÐ°ÑÑÐ¸Ð½ÐºÐ¸ Ð¿Ð¾ Ð·Ð°Ð¿ÑÐ¾ÑÑ ÑÐ¾Ð´Ð¸ÑÐµÐ»Ð¸ - Ð¿Ð¾Ð´ÑÐ¾ÑÑÐºÐ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3500438"/>
            <a:ext cx="4071934" cy="335756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14282" y="2285992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Практика показывает, что проблемы профессионального самоопределения </a:t>
            </a:r>
            <a:r>
              <a:rPr lang="ru-RU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старшеклассников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нередко являются </a:t>
            </a:r>
            <a:r>
              <a:rPr lang="ru-RU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следствием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их личностной незрелости,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143372" y="714356"/>
            <a:ext cx="478631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основе которого лежат </a:t>
            </a:r>
            <a:r>
              <a:rPr lang="ru-RU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трудности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семейного </a:t>
            </a:r>
            <a:r>
              <a:rPr lang="ru-RU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воспитания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непонимание родителей своих задач </a:t>
            </a:r>
            <a:r>
              <a:rPr lang="ru-RU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отношении </a:t>
            </a:r>
            <a:r>
              <a:rPr lang="ru-RU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взрослеющих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детей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склонность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родителей к авторитарному </a:t>
            </a:r>
            <a:r>
              <a:rPr lang="ru-RU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давлению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к </a:t>
            </a:r>
            <a:r>
              <a:rPr lang="ru-RU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гиперопеке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что </a:t>
            </a:r>
            <a:r>
              <a:rPr lang="ru-RU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тормозит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развитие личности, и </a:t>
            </a:r>
            <a:r>
              <a:rPr lang="ru-RU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главное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мешает профессиональному самоопределению. 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214810" y="4826675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Родители обычно принимают активное </a:t>
            </a:r>
            <a:r>
              <a:rPr lang="ru-RU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участие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определении жизненных и профессиональных планов своих </a:t>
            </a:r>
            <a:r>
              <a:rPr lang="ru-RU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детей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Вместе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 тем, </a:t>
            </a:r>
            <a:r>
              <a:rPr lang="ru-RU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вопросы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выбора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профессии и определения путей образования представляет </a:t>
            </a:r>
            <a:r>
              <a:rPr lang="ru-RU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трудную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задачу как для самих </a:t>
            </a:r>
            <a:r>
              <a:rPr lang="ru-RU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учащихся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так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для их родителей.</a:t>
            </a:r>
            <a:endParaRPr lang="ru-RU" dirty="0"/>
          </a:p>
        </p:txBody>
      </p:sp>
      <p:pic>
        <p:nvPicPr>
          <p:cNvPr id="32773" name="Picture 5" descr="ÐÐ°ÑÑÐ¸Ð½ÐºÐ¸ Ð¿Ð¾ Ð·Ð°Ð¿ÑÐ¾ÑÑ ÑÐ¾Ð´Ð¸ÑÐµÐ»Ð¸ - Ð¿Ð¾Ð´ÑÐ¾ÑÑÐºÐ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571480"/>
            <a:ext cx="2286000" cy="1514475"/>
          </a:xfrm>
          <a:prstGeom prst="rect">
            <a:avLst/>
          </a:prstGeom>
          <a:noFill/>
        </p:spPr>
      </p:pic>
      <p:pic>
        <p:nvPicPr>
          <p:cNvPr id="32775" name="Picture 7" descr="ÐÐ°ÑÑÐ¸Ð½ÐºÐ¸ Ð¿Ð¾ Ð·Ð°Ð¿ÑÐ¾ÑÑ ÑÐ¾Ð´Ð¸ÑÐµÐ»Ð¸ - Ð¿Ð¾Ð´ÑÐ¾ÑÑÐºÐ¸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29190" y="2714620"/>
            <a:ext cx="3690924" cy="21895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AutoShape 2" descr="ÐÐ°ÑÑÐ¸Ð½ÐºÐ¸ Ð¿Ð¾ Ð·Ð°Ð¿ÑÐ¾ÑÑ ÑÐµÑÐ½Ð¸ÐºÑÐ¼ Ð³Ð¸Ð´ÑÐ¾Ð¼ÐµÐ»Ð¸Ð¾ÑÐ°ÑÐ¸Ð¸ Ð¸ Ð¼ÐµÑÐ°Ð½Ð¸Ð·Ð°ÑÐ¸Ð¸ ÑÐµÐ»ÑÑÐºÐ¾Ð³Ð¾ ÑÐ¾Ð·ÑÐ¹ÑÑÐ²Ð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676" name="AutoShape 4" descr="ÐÐ°ÑÑÐ¸Ð½ÐºÐ¸ Ð¿Ð¾ Ð·Ð°Ð¿ÑÐ¾ÑÑ ÑÐµÑÐ½Ð¸ÐºÑÐ¼ Ð³Ð¸Ð´ÑÐ¾Ð¼ÐµÐ»Ð¸Ð¾ÑÐ°ÑÐ¸Ð¸ Ð¸ Ð¼ÐµÑÐ°Ð½Ð¸Ð·Ð°ÑÐ¸Ð¸ ÑÐµÐ»ÑÑÐºÐ¾Ð³Ð¾ ÑÐ¾Ð·ÑÐ¹ÑÑÐ²Ð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678" name="AutoShape 6" descr="ÐÐ°ÑÑÐ¸Ð½ÐºÐ¸ Ð¿Ð¾ Ð·Ð°Ð¿ÑÐ¾ÑÑ ÑÐµÑÐ½Ð¸ÐºÑÐ¼ Ð³Ð¸Ð´ÑÐ¾Ð¼ÐµÐ»Ð¸Ð¾ÑÐ°ÑÐ¸Ð¸ Ð¸ Ð¼ÐµÑÐ°Ð½Ð¸Ð·Ð°ÑÐ¸Ð¸ ÑÐµÐ»ÑÑÐºÐ¾Ð³Ð¾ ÑÐ¾Ð·ÑÐ¹ÑÑÐ²Ð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Picture 2" descr="https://sovmo.rk.gov.ru/uploads/sovmo/attachments/articles/d4/1d/8c/d98f00b204e9800998ecf8427e/phpIbcSRM__DSC016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3755823" cy="2500306"/>
          </a:xfrm>
          <a:prstGeom prst="rect">
            <a:avLst/>
          </a:prstGeom>
          <a:noFill/>
        </p:spPr>
      </p:pic>
      <p:pic>
        <p:nvPicPr>
          <p:cNvPr id="6" name="Рисунок 5" descr="Effective career guidance begins at the high school level or earlier.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4286257"/>
            <a:ext cx="4143372" cy="2571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3786182" y="0"/>
            <a:ext cx="5357818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Зачастую родители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современных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подростков не имеют позитивного опыта жизни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изменившихся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условиях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находятся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ситуации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тотального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неуспеха.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2786058"/>
            <a:ext cx="914400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Исходя из этого,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возникает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необходимость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профориентационной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работы и с родителями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учащихся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Данная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работа реализуется через родительские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собрания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где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родителям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дается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информация о новых профессиях и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специальностях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нашего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техникума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об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условиях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обучения,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возможных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перспективах после окончания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техникума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0" y="4500570"/>
            <a:ext cx="4714876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Профориентационные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мероприятия для родителей школьников проводятся по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следующим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направлениям: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AutoShape 3" descr="ÐÐ°ÑÑÐ¸Ð½ÐºÐ¸ Ð¿Ð¾ Ð·Ð°Ð¿ÑÐ¾ÑÑ Ð·ÐµÐ»ÐµÐ½Ð°Ñ Ð´Ð¾ÑÐºÐ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24" name="Picture 4" descr="C:\Users\Eldar\Desktop\Без названи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457" y="357166"/>
            <a:ext cx="9151457" cy="6168833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71472" y="857232"/>
            <a:ext cx="7929618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 fontAlgn="base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проведение родительских </a:t>
            </a:r>
            <a:r>
              <a:rPr lang="ru-RU" sz="2800" b="1" dirty="0" err="1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собраний</a:t>
            </a: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профориентационной</a:t>
            </a: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тематики</a:t>
            </a: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endParaRPr lang="ru-RU" sz="28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45085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мастер-классы;</a:t>
            </a:r>
            <a:endParaRPr lang="ru-RU" sz="28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45085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индивидуальные консультации для родителей по </a:t>
            </a:r>
            <a:r>
              <a:rPr lang="ru-RU" sz="2800" b="1" dirty="0" err="1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вопросам</a:t>
            </a: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профориентации, проводимые постоянно;</a:t>
            </a:r>
            <a:endParaRPr lang="ru-RU" sz="28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45085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привлечение родителей к </a:t>
            </a:r>
            <a:r>
              <a:rPr lang="ru-RU" sz="2800" b="1" dirty="0" err="1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участию</a:t>
            </a: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</a:t>
            </a: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профориентационной</a:t>
            </a: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работе школы с </a:t>
            </a:r>
            <a:r>
              <a:rPr lang="ru-RU" sz="2800" b="1" dirty="0" err="1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учащимися</a:t>
            </a: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(экскурсии);</a:t>
            </a:r>
            <a:endParaRPr lang="ru-RU" sz="28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45085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размещение информации о </a:t>
            </a:r>
            <a:r>
              <a:rPr lang="ru-RU" sz="2800" b="1" dirty="0" err="1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техникуме</a:t>
            </a: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</a:t>
            </a: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СМИ, на сайте </a:t>
            </a:r>
            <a:r>
              <a:rPr lang="ru-RU" sz="2800" b="1" dirty="0" err="1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техникума</a:t>
            </a: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ru-RU" sz="28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ÐÐ°ÑÑÐ¸Ð½ÐºÐ¸ Ð¿Ð¾ Ð·Ð°Ð¿ÑÐ¾ÑÑ ÑÐ¿Ð°ÑÐ¸Ð±Ð¾ Ð·Ð° Ð²Ð½Ð¸Ð¼Ð°Ð½Ð¸Ðµ Ð´Ð»Ñ Ð¿ÑÐµÐ·ÐµÐ½ÑÐ°ÑÐ¸Ð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54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Eldar\Desktop\Без названия (2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71934" y="642918"/>
            <a:ext cx="3327918" cy="2214578"/>
          </a:xfrm>
          <a:prstGeom prst="rect">
            <a:avLst/>
          </a:prstGeom>
          <a:noFill/>
        </p:spPr>
      </p:pic>
      <p:pic>
        <p:nvPicPr>
          <p:cNvPr id="5" name="Picture 5" descr="C:\Users\Eldar\Desktop\images (23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4786322"/>
            <a:ext cx="2619375" cy="1743075"/>
          </a:xfrm>
          <a:prstGeom prst="rect">
            <a:avLst/>
          </a:prstGeom>
          <a:noFill/>
        </p:spPr>
      </p:pic>
      <p:pic>
        <p:nvPicPr>
          <p:cNvPr id="7" name="Picture 4" descr="C:\Users\Eldar\Desktop\images (22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714356"/>
            <a:ext cx="2571768" cy="1857375"/>
          </a:xfrm>
          <a:prstGeom prst="rect">
            <a:avLst/>
          </a:prstGeom>
          <a:noFill/>
        </p:spPr>
      </p:pic>
      <p:pic>
        <p:nvPicPr>
          <p:cNvPr id="8" name="Picture 3" descr="C:\Users\Eldar\Desktop\images (21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58" y="2786058"/>
            <a:ext cx="2619375" cy="1743075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4357686" y="3429000"/>
            <a:ext cx="321471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 smtClean="0">
                <a:latin typeface="Times New Roman" pitchFamily="18" charset="0"/>
                <a:cs typeface="Times New Roman" pitchFamily="18" charset="0"/>
              </a:rPr>
              <a:t>Ситуация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на рынке </a:t>
            </a:r>
            <a:r>
              <a:rPr lang="ru-RU" sz="4400" dirty="0" err="1" smtClean="0">
                <a:latin typeface="Times New Roman" pitchFamily="18" charset="0"/>
                <a:cs typeface="Times New Roman" pitchFamily="18" charset="0"/>
              </a:rPr>
              <a:t>труда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ÐÐ°ÑÑÐ¸Ð½ÐºÐ¸ Ð¿Ð¾ Ð·Ð°Ð¿ÑÐ¾ÑÑ Ð»Ð¸ÑÐ½Ð¾ÑÑÑ Ð½Ð° ÑÑÐ½ÐºÐµ ÑÑÑÐ´Ð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AutoShape 2" descr="ÐÐ°ÑÑÐ¸Ð½ÐºÐ¸ Ð¿Ð¾ Ð·Ð°Ð¿ÑÐ¾ÑÑ Ð´Ð°Ð½ÑÐ¸ÑÑ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7411" name="Picture 3" descr="C:\Users\Eldar\Desktop\АКИМОВ\Без названия (1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43636" y="4500570"/>
            <a:ext cx="2786082" cy="2143140"/>
          </a:xfrm>
          <a:prstGeom prst="rect">
            <a:avLst/>
          </a:prstGeom>
          <a:noFill/>
        </p:spPr>
      </p:pic>
      <p:pic>
        <p:nvPicPr>
          <p:cNvPr id="17412" name="Picture 4" descr="C:\Users\Eldar\Desktop\АКИМОВ\Без названия (10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357166"/>
            <a:ext cx="2667000" cy="1714500"/>
          </a:xfrm>
          <a:prstGeom prst="rect">
            <a:avLst/>
          </a:prstGeom>
          <a:noFill/>
        </p:spPr>
      </p:pic>
      <p:pic>
        <p:nvPicPr>
          <p:cNvPr id="17413" name="Picture 5" descr="C:\Users\Eldar\Desktop\АКИМОВ\Без названия (9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2428868"/>
            <a:ext cx="2857500" cy="2071702"/>
          </a:xfrm>
          <a:prstGeom prst="rect">
            <a:avLst/>
          </a:prstGeom>
          <a:noFill/>
        </p:spPr>
      </p:pic>
      <p:pic>
        <p:nvPicPr>
          <p:cNvPr id="17414" name="Picture 6" descr="C:\Users\Eldar\Desktop\АКИМОВ\images (1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357554" y="714356"/>
            <a:ext cx="2266950" cy="2019300"/>
          </a:xfrm>
          <a:prstGeom prst="rect">
            <a:avLst/>
          </a:prstGeom>
          <a:noFill/>
        </p:spPr>
      </p:pic>
      <p:pic>
        <p:nvPicPr>
          <p:cNvPr id="17415" name="Picture 7" descr="C:\Users\Eldar\Desktop\АКИМОВ\Без названия (13)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857884" y="2285992"/>
            <a:ext cx="3286116" cy="2143140"/>
          </a:xfrm>
          <a:prstGeom prst="rect">
            <a:avLst/>
          </a:prstGeom>
          <a:noFill/>
        </p:spPr>
      </p:pic>
      <p:pic>
        <p:nvPicPr>
          <p:cNvPr id="17416" name="Picture 8" descr="C:\Users\Eldar\Desktop\АКИМОВ\Без названия (12)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57158" y="4857760"/>
            <a:ext cx="2619375" cy="1743075"/>
          </a:xfrm>
          <a:prstGeom prst="rect">
            <a:avLst/>
          </a:prstGeom>
          <a:noFill/>
        </p:spPr>
      </p:pic>
      <p:pic>
        <p:nvPicPr>
          <p:cNvPr id="17417" name="Picture 9" descr="C:\Users\Eldar\Desktop\АКИМОВ\images (2)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428992" y="3071810"/>
            <a:ext cx="2286016" cy="3429024"/>
          </a:xfrm>
          <a:prstGeom prst="rect">
            <a:avLst/>
          </a:prstGeom>
          <a:noFill/>
        </p:spPr>
      </p:pic>
      <p:pic>
        <p:nvPicPr>
          <p:cNvPr id="17418" name="Picture 10" descr="C:\Users\Eldar\Desktop\АКИМОВ\Без названия (14)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143636" y="214290"/>
            <a:ext cx="2705100" cy="190023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C:\Users\Eldar\Desktop\images (10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6116" y="3643314"/>
            <a:ext cx="2733675" cy="2071702"/>
          </a:xfrm>
          <a:prstGeom prst="rect">
            <a:avLst/>
          </a:prstGeom>
          <a:noFill/>
        </p:spPr>
      </p:pic>
      <p:pic>
        <p:nvPicPr>
          <p:cNvPr id="3" name="Picture 6" descr="C:\Users\Eldar\Desktop\images (6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730257">
            <a:off x="5843057" y="4242428"/>
            <a:ext cx="3091579" cy="2315700"/>
          </a:xfrm>
          <a:prstGeom prst="rect">
            <a:avLst/>
          </a:prstGeom>
          <a:noFill/>
        </p:spPr>
      </p:pic>
      <p:pic>
        <p:nvPicPr>
          <p:cNvPr id="4" name="Picture 4" descr="C:\Users\Eldar\Desktop\images (9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0882163">
            <a:off x="101669" y="4662621"/>
            <a:ext cx="3338644" cy="1869641"/>
          </a:xfrm>
          <a:prstGeom prst="rect">
            <a:avLst/>
          </a:prstGeom>
          <a:noFill/>
        </p:spPr>
      </p:pic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0" y="0"/>
            <a:ext cx="9144000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Профориентация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— это научно обоснованная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система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подготовки молодежи к свободному, осознанному и самостоятельному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выбору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профессии,призванная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учитывать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как индивидуальные особенности каждой личности (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склонности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интересы,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способности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),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так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необходимость полноценного распределения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трудовых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ресурсов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интересах общества.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>
            <a:alpha val="5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3786190"/>
            <a:ext cx="6429420" cy="2956543"/>
          </a:xfrm>
          <a:prstGeom prst="rect">
            <a:avLst/>
          </a:prstGeom>
          <a:noFill/>
        </p:spPr>
      </p:pic>
      <p:sp>
        <p:nvSpPr>
          <p:cNvPr id="3" name="Скругленный прямоугольник 2"/>
          <p:cNvSpPr/>
          <p:nvPr/>
        </p:nvSpPr>
        <p:spPr>
          <a:xfrm>
            <a:off x="3071802" y="142852"/>
            <a:ext cx="3214710" cy="714380"/>
          </a:xfrm>
          <a:prstGeom prst="roundRect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Профориентация 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57158" y="1571612"/>
            <a:ext cx="2643206" cy="10001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Образовательные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учреждения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286116" y="2000240"/>
            <a:ext cx="3071834" cy="128588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Государственные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и общественные организации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643702" y="1571612"/>
            <a:ext cx="1928826" cy="7143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Семья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 rot="10800000" flipV="1">
            <a:off x="1714480" y="785794"/>
            <a:ext cx="1214446" cy="7143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rot="16200000" flipH="1">
            <a:off x="4393404" y="1321578"/>
            <a:ext cx="785820" cy="14287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6500826" y="642918"/>
            <a:ext cx="1000132" cy="78581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ÐÐ°ÑÑÐ¸Ð½ÐºÐ¸ Ð¿Ð¾ Ð·Ð°Ð¿ÑÐ¾ÑÑ ÑÐµÑÐ½Ð¸ÐºÑÐ¼ Ð³Ð¸Ð´ÑÐ¾Ð¼ÐµÐ»Ð¸Ð¾ÑÐ°ÑÐ¸Ð¸ Ð¸ Ð¼ÐµÑÐ°Ð½Ð¸Ð·Ð°ÑÐ¸Ð¸ ÑÐµÐ»ÑÑÐºÐ¾Ð³Ð¾ ÑÐ¾Ð·ÑÐ¹ÑÑÐ²Ð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68" y="3048000"/>
            <a:ext cx="5572132" cy="3810000"/>
          </a:xfrm>
          <a:prstGeom prst="rect">
            <a:avLst/>
          </a:prstGeom>
          <a:noFill/>
        </p:spPr>
      </p:pic>
      <p:pic>
        <p:nvPicPr>
          <p:cNvPr id="29700" name="Picture 4" descr="ÐÐ°ÑÑÐ¸Ð½ÐºÐ¸ Ð¿Ð¾ Ð·Ð°Ð¿ÑÐ¾ÑÑ ÑÐµÑÐ½Ð¸ÐºÑÐ¼ Ð³Ð¸Ð´ÑÐ¾Ð¼ÐµÐ»Ð¸Ð¾ÑÐ°ÑÐ¸Ð¸ Ð¸ Ð¼ÐµÑÐ°Ð½Ð¸Ð·Ð°ÑÐ¸Ð¸ ÑÐµÐ»ÑÑÐºÐ¾Ð³Ð¾ ÑÐ¾Ð·ÑÐ¹ÑÑÐ²Ð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500438"/>
            <a:ext cx="4276930" cy="3357563"/>
          </a:xfrm>
          <a:prstGeom prst="rect">
            <a:avLst/>
          </a:prstGeom>
          <a:noFill/>
        </p:spPr>
      </p:pic>
      <p:sp>
        <p:nvSpPr>
          <p:cNvPr id="29702" name="AutoShape 6" descr="ÐÐ°ÑÑÐ¸Ð½ÐºÐ¸ Ð¿Ð¾ Ð·Ð°Ð¿ÑÐ¾ÑÑ ÑÐµÑÐ½Ð¸ÐºÑÐ¼ Ð³Ð¸Ð´ÑÐ¾Ð¼ÐµÐ»Ð¸Ð¾ÑÐ°ÑÐ¸Ð¸ Ð¸ Ð¼ÐµÑÐ°Ð½Ð¸Ð·Ð°ÑÐ¸Ð¸ ÑÐµÐ»ÑÑÐºÐ¾Ð³Ð¾ ÑÐ¾Ð·ÑÐ¹ÑÑÐ²Ð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9704" name="AutoShape 8" descr="ÐÐ°ÑÑÐ¸Ð½ÐºÐ¸ Ð¿Ð¾ Ð·Ð°Ð¿ÑÐ¾ÑÑ ÑÐµÑÐ½Ð¸ÐºÑÐ¼ Ð³Ð¸Ð´ÑÐ¾Ð¼ÐµÐ»Ð¸Ð¾ÑÐ°ÑÐ¸Ð¸ Ð¸ Ð¼ÐµÑÐ°Ð½Ð¸Ð·Ð°ÑÐ¸Ð¸ ÑÐµÐ»ÑÑÐºÐ¾Ð³Ð¾ ÑÐ¾Ð·ÑÐ¹ÑÑÐ²Ð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9706" name="AutoShape 10" descr="ÐÐ°ÑÑÐ¸Ð½ÐºÐ¸ Ð¿Ð¾ Ð·Ð°Ð¿ÑÐ¾ÑÑ ÑÐ¼Ð±Ð»ÐµÐ¼Ð° ÑÐµÑÐ½Ð¸ÐºÑÐ¼ Ð³Ð¸Ð´ÑÐ¾Ð¼ÐµÐ»Ð¸Ð¾ÑÐ°ÑÐ¸Ð¸ Ð¸ Ð¼ÐµÑÐ°Ð½Ð¸Ð·Ð°ÑÐ¸Ð¸ ÑÐµÐ»ÑÑÐºÐ¾Ð³Ð¾ ÑÐ¾Ð·ÑÐ¹ÑÑÐ²Ð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9707" name="Picture 11" descr="C:\Users\Eldar\Desktop\эмблема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3643306" cy="3143248"/>
          </a:xfrm>
          <a:prstGeom prst="rect">
            <a:avLst/>
          </a:prstGeom>
          <a:noFill/>
        </p:spPr>
      </p:pic>
      <p:pic>
        <p:nvPicPr>
          <p:cNvPr id="29709" name="Picture 13" descr="ÐÐ°ÑÑÐ¸Ð½ÐºÐ¸ Ð¿Ð¾ Ð·Ð°Ð¿ÑÐ¾ÑÑ ÑÐ¼Ð±Ð»ÐµÐ¼Ð° ÑÐµÑÐ½Ð¸ÐºÑÐ¼ Ð³Ð¸Ð´ÑÐ¾Ð¼ÐµÐ»Ð¸Ð¾ÑÐ°ÑÐ¸Ð¸ Ð¸ Ð¼ÐµÑÐ°Ð½Ð¸Ð·Ð°ÑÐ¸Ð¸ ÑÐµÐ»ÑÑÐºÐ¾Ð³Ð¾ ÑÐ¾Ð·ÑÐ¹ÑÑÐ²Ð°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687855" y="0"/>
            <a:ext cx="5456145" cy="30718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>
            <a:alpha val="99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ÐÐ°ÑÑÐ¸Ð½ÐºÐ¸ Ð¿Ð¾ Ð·Ð°Ð¿ÑÐ¾ÑÑ ÑÐµÑÐ½Ð¸ÐºÑÐ¼ Ð³Ð¸Ð´ÑÐ¾Ð¼ÐµÐ»Ð¸Ð¾ÑÐ°ÑÐ¸Ð¸ Ð¸ Ð¼ÐµÑÐ°Ð½Ð¸Ð·Ð°ÑÐ¸Ð¸ ÑÐµÐ»ÑÑÐºÐ¾Ð³Ð¾ ÑÐ¾Ð·ÑÐ¹ÑÑÐ²Ð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572092" cy="4671271"/>
          </a:xfrm>
          <a:prstGeom prst="rect">
            <a:avLst/>
          </a:prstGeom>
          <a:noFill/>
        </p:spPr>
      </p:pic>
      <p:pic>
        <p:nvPicPr>
          <p:cNvPr id="3" name="Picture 2" descr="ÐÐ°ÑÑÐ¸Ð½ÐºÐ¸ Ð¿Ð¾ Ð·Ð°Ð¿ÑÐ¾ÑÑ ÑÐµÑÐ½Ð¸ÐºÑÐ¼ Ð³Ð¸Ð´ÑÐ¾Ð¼ÐµÐ»Ð¸Ð¾ÑÐ°ÑÐ¸Ð¸ Ð¸ Ð¼ÐµÑÐ°Ð½Ð¸Ð·Ð°ÑÐ¸Ð¸ ÑÐµÐ»ÑÑÐºÐ¾Ð³Ð¾ ÑÐ¾Ð·ÑÐ¹ÑÑÐ²Ð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40975" y="3643791"/>
            <a:ext cx="4403025" cy="32142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1559</TotalTime>
  <Words>830</Words>
  <PresentationFormat>Экран (4:3)</PresentationFormat>
  <Paragraphs>123</Paragraphs>
  <Slides>28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0" baseType="lpstr">
      <vt:lpstr>Тема Office</vt:lpstr>
      <vt:lpstr>PDF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Eldar</dc:creator>
  <cp:lastModifiedBy>Eldar</cp:lastModifiedBy>
  <cp:revision>150</cp:revision>
  <dcterms:created xsi:type="dcterms:W3CDTF">2019-05-13T00:03:03Z</dcterms:created>
  <dcterms:modified xsi:type="dcterms:W3CDTF">2019-08-16T11:15:55Z</dcterms:modified>
</cp:coreProperties>
</file>